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2.xml" ContentType="application/vnd.openxmlformats-officedocument.presentationml.notesSlid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charts/chart13.xml" ContentType="application/vnd.openxmlformats-officedocument.drawingml.chart+xml"/>
  <Override PartName="/ppt/charts/style8.xml" ContentType="application/vnd.ms-office.chartstyle+xml"/>
  <Override PartName="/ppt/charts/colors8.xml" ContentType="application/vnd.ms-office.chartcolorstyl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26"/>
  </p:notesMasterIdLst>
  <p:sldIdLst>
    <p:sldId id="787" r:id="rId3"/>
    <p:sldId id="776" r:id="rId4"/>
    <p:sldId id="803" r:id="rId5"/>
    <p:sldId id="841" r:id="rId6"/>
    <p:sldId id="780" r:id="rId7"/>
    <p:sldId id="781" r:id="rId8"/>
    <p:sldId id="824" r:id="rId9"/>
    <p:sldId id="812" r:id="rId10"/>
    <p:sldId id="799" r:id="rId11"/>
    <p:sldId id="826" r:id="rId12"/>
    <p:sldId id="827" r:id="rId13"/>
    <p:sldId id="828" r:id="rId14"/>
    <p:sldId id="805" r:id="rId15"/>
    <p:sldId id="834" r:id="rId16"/>
    <p:sldId id="839" r:id="rId17"/>
    <p:sldId id="789" r:id="rId18"/>
    <p:sldId id="790" r:id="rId19"/>
    <p:sldId id="804" r:id="rId20"/>
    <p:sldId id="840" r:id="rId21"/>
    <p:sldId id="792" r:id="rId22"/>
    <p:sldId id="793" r:id="rId23"/>
    <p:sldId id="832" r:id="rId24"/>
    <p:sldId id="775" r:id="rId25"/>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5813" userDrawn="1">
          <p15:clr>
            <a:srgbClr val="A4A3A4"/>
          </p15:clr>
        </p15:guide>
        <p15:guide id="3" pos="5042" userDrawn="1">
          <p15:clr>
            <a:srgbClr val="A4A3A4"/>
          </p15:clr>
        </p15:guide>
        <p15:guide id="4" pos="2434" userDrawn="1">
          <p15:clr>
            <a:srgbClr val="A4A3A4"/>
          </p15:clr>
        </p15:guide>
        <p15:guide id="5" orient="horz" pos="1207" userDrawn="1">
          <p15:clr>
            <a:srgbClr val="A4A3A4"/>
          </p15:clr>
        </p15:guide>
        <p15:guide id="6" orient="horz" pos="1956" userDrawn="1">
          <p15:clr>
            <a:srgbClr val="A4A3A4"/>
          </p15:clr>
        </p15:guide>
        <p15:guide id="7" pos="1890" userDrawn="1">
          <p15:clr>
            <a:srgbClr val="A4A3A4"/>
          </p15:clr>
        </p15:guide>
        <p15:guide id="8" pos="1096" userDrawn="1">
          <p15:clr>
            <a:srgbClr val="A4A3A4"/>
          </p15:clr>
        </p15:guide>
        <p15:guide id="9" pos="3840" userDrawn="1">
          <p15:clr>
            <a:srgbClr val="A4A3A4"/>
          </p15:clr>
        </p15:guide>
        <p15:guide id="10" pos="16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CF77"/>
    <a:srgbClr val="EC143D"/>
    <a:srgbClr val="96B9F6"/>
    <a:srgbClr val="002EDC"/>
    <a:srgbClr val="EEF0F6"/>
    <a:srgbClr val="16764E"/>
    <a:srgbClr val="8CC1A7"/>
    <a:srgbClr val="4F977A"/>
    <a:srgbClr val="00008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62" autoAdjust="0"/>
    <p:restoredTop sz="93849" autoAdjust="0"/>
  </p:normalViewPr>
  <p:slideViewPr>
    <p:cSldViewPr snapToGrid="0">
      <p:cViewPr varScale="1">
        <p:scale>
          <a:sx n="59" d="100"/>
          <a:sy n="59" d="100"/>
        </p:scale>
        <p:origin x="1272" y="78"/>
      </p:cViewPr>
      <p:guideLst>
        <p:guide orient="horz" pos="2228"/>
        <p:guide pos="5813"/>
        <p:guide pos="5042"/>
        <p:guide pos="2434"/>
        <p:guide orient="horz" pos="1207"/>
        <p:guide orient="horz" pos="1956"/>
        <p:guide pos="1890"/>
        <p:guide pos="1096"/>
        <p:guide pos="3840"/>
        <p:guide pos="1640"/>
      </p:guideLst>
    </p:cSldViewPr>
  </p:slideViewPr>
  <p:notesTextViewPr>
    <p:cViewPr>
      <p:scale>
        <a:sx n="150" d="100"/>
        <a:sy n="150" d="100"/>
      </p:scale>
      <p:origin x="0" y="0"/>
    </p:cViewPr>
  </p:notesTextViewPr>
  <p:sorterViewPr>
    <p:cViewPr>
      <p:scale>
        <a:sx n="100" d="100"/>
        <a:sy n="100" d="100"/>
      </p:scale>
      <p:origin x="0" y="-10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SBE3105149\Desktop\croplife\Draft%20Report\draft%20report\mastersheet.xlsx" TargetMode="External"/><Relationship Id="rId2" Type="http://schemas.microsoft.com/office/2011/relationships/chartColorStyle" Target="colors7.xml"/><Relationship Id="rId1" Type="http://schemas.microsoft.com/office/2011/relationships/chartStyle" Target="style7.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NJE6756711\Desktop\FASAR%20Working%20Folder%20(NJ)\Croplife_Agrochemicals\Presentation\New%20Microsoft%20Excel%20Worksheet.xlsx" TargetMode="External"/><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Binary_Worksheet4.xlsb"/><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3" Type="http://schemas.openxmlformats.org/officeDocument/2006/relationships/oleObject" Target="file:///C:\Users\NJE6756711\Desktop\FASAR%20Working%20Folder%20(NJ)\Croplife_Agrochemicals\Presentation\New%20Microsoft%20Excel%20Worksheet.xlsx" TargetMode="External"/><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3" Type="http://schemas.openxmlformats.org/officeDocument/2006/relationships/oleObject" Target="file:///C:\Users\SBE3105149\Desktop\croplife\Draft%20Report\draft%20report\mastersheet.xlsx" TargetMode="External"/><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3" Type="http://schemas.openxmlformats.org/officeDocument/2006/relationships/oleObject" Target="file:///C:\Users\NJE6756711\Desktop\FASAR%20Working%20Folder%20(NJ)\Croplife_Agrochemicals\Presentation\New%20Microsoft%20Excel%20Worksheet.xlsx" TargetMode="External"/><Relationship Id="rId2" Type="http://schemas.microsoft.com/office/2011/relationships/chartColorStyle" Target="colors3.xml"/><Relationship Id="rId1" Type="http://schemas.microsoft.com/office/2011/relationships/chartStyle" Target="style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1044776119402984E-2"/>
          <c:y val="0.27753303964757708"/>
          <c:w val="0.93791044776119403"/>
          <c:h val="0.60792951541850215"/>
        </c:manualLayout>
      </c:layout>
      <c:barChart>
        <c:barDir val="col"/>
        <c:grouping val="stacked"/>
        <c:varyColors val="0"/>
        <c:ser>
          <c:idx val="0"/>
          <c:order val="0"/>
          <c:spPr>
            <a:solidFill>
              <a:srgbClr val="96B9F6"/>
            </a:solidFill>
            <a:ln w="9525" algn="ctr">
              <a:noFill/>
              <a:prstDash val="solid"/>
            </a:ln>
          </c:spPr>
          <c:invertIfNegative val="0"/>
          <c:dLbls>
            <c:dLbl>
              <c:idx val="0"/>
              <c:layout>
                <c:manualLayout>
                  <c:x val="0"/>
                  <c:y val="-0.39207048458149779"/>
                </c:manualLayout>
              </c:layout>
              <c:tx>
                <c:rich>
                  <a:bodyPr/>
                  <a:lstStyle/>
                  <a:p>
                    <a:pPr>
                      <a:defRPr/>
                    </a:pPr>
                    <a:r>
                      <a:rPr lang="en-US"/>
                      <a:t>2.26</a:t>
                    </a:r>
                  </a:p>
                </c:rich>
              </c:tx>
              <c:numFmt formatCode="#,##0.00;&quot;-&quot;#,##0.0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0-E4C0-4A29-BDB2-9BB54E8ED2C3}"/>
                </c:ext>
              </c:extLst>
            </c:dLbl>
            <c:dLbl>
              <c:idx val="1"/>
              <c:layout>
                <c:manualLayout>
                  <c:x val="0"/>
                  <c:y val="-0.44493392070484583"/>
                </c:manualLayout>
              </c:layout>
              <c:tx>
                <c:rich>
                  <a:bodyPr/>
                  <a:lstStyle/>
                  <a:p>
                    <a:pPr>
                      <a:defRPr/>
                    </a:pPr>
                    <a:r>
                      <a:rPr lang="en-US"/>
                      <a:t>2.82</a:t>
                    </a:r>
                  </a:p>
                </c:rich>
              </c:tx>
              <c:numFmt formatCode="#,##0.00;&quot;-&quot;#,##0.0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E4C0-4A29-BDB2-9BB54E8ED2C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2.96</c:v>
                </c:pt>
                <c:pt idx="1">
                  <c:v>3.56</c:v>
                </c:pt>
              </c:numCache>
            </c:numRef>
          </c:val>
          <c:extLst>
            <c:ext xmlns:c16="http://schemas.microsoft.com/office/drawing/2014/chart" uri="{C3380CC4-5D6E-409C-BE32-E72D297353CC}">
              <c16:uniqueId val="{00000002-E4C0-4A29-BDB2-9BB54E8ED2C3}"/>
            </c:ext>
          </c:extLst>
        </c:ser>
        <c:dLbls>
          <c:showLegendKey val="0"/>
          <c:showVal val="0"/>
          <c:showCatName val="0"/>
          <c:showSerName val="0"/>
          <c:showPercent val="0"/>
          <c:showBubbleSize val="0"/>
        </c:dLbls>
        <c:gapWidth val="40"/>
        <c:overlap val="100"/>
        <c:axId val="1990387407"/>
        <c:axId val="1"/>
      </c:barChart>
      <c:catAx>
        <c:axId val="1990387407"/>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3.56"/>
          <c:min val="0"/>
        </c:scaling>
        <c:delete val="1"/>
        <c:axPos val="l"/>
        <c:numFmt formatCode="General" sourceLinked="1"/>
        <c:majorTickMark val="out"/>
        <c:minorTickMark val="none"/>
        <c:tickLblPos val="nextTo"/>
        <c:crossAx val="1990387407"/>
        <c:crosses val="min"/>
        <c:crossBetween val="between"/>
      </c:valAx>
    </c:plotArea>
    <c:plotVisOnly val="0"/>
    <c:dispBlanksAs val="gap"/>
    <c:showDLblsOverMax val="1"/>
  </c:chart>
  <c:txPr>
    <a:bodyPr/>
    <a:lstStyle/>
    <a:p>
      <a:pPr>
        <a:defRPr>
          <a:latin typeface="Book Antiqua" panose="02040602050305030304" pitchFamily="18"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Biopesticides</c:v>
                </c:pt>
              </c:strCache>
            </c:strRef>
          </c:tx>
          <c:spPr>
            <a:solidFill>
              <a:srgbClr val="96B9F6"/>
            </a:solidFill>
            <a:ln>
              <a:noFill/>
            </a:ln>
            <a:effectLst/>
          </c:spPr>
          <c:invertIfNegative val="0"/>
          <c:dLbls>
            <c:dLbl>
              <c:idx val="0"/>
              <c:layout>
                <c:manualLayout>
                  <c:x val="-2.8368923326906669E-2"/>
                  <c:y val="-1.2191167941546103E-16"/>
                </c:manualLayout>
              </c:layout>
              <c:showLegendKey val="0"/>
              <c:showVal val="1"/>
              <c:showCatName val="0"/>
              <c:showSerName val="0"/>
              <c:showPercent val="0"/>
              <c:showBubbleSize val="0"/>
              <c:extLst>
                <c:ext xmlns:c15="http://schemas.microsoft.com/office/drawing/2012/chart" uri="{CE6537A1-D6FC-4f65-9D91-7224C49458BB}">
                  <c15:layout>
                    <c:manualLayout>
                      <c:w val="0.2998966731828297"/>
                      <c:h val="0.10912329654385559"/>
                    </c:manualLayout>
                  </c15:layout>
                </c:ext>
                <c:ext xmlns:c16="http://schemas.microsoft.com/office/drawing/2014/chart" uri="{C3380CC4-5D6E-409C-BE32-E72D297353CC}">
                  <c16:uniqueId val="{00000003-B5C1-4CE2-8B20-993E9403F2C7}"/>
                </c:ext>
              </c:extLst>
            </c:dLbl>
            <c:dLbl>
              <c:idx val="6"/>
              <c:showLegendKey val="0"/>
              <c:showVal val="1"/>
              <c:showCatName val="0"/>
              <c:showSerName val="0"/>
              <c:showPercent val="0"/>
              <c:showBubbleSize val="0"/>
              <c:extLst>
                <c:ext xmlns:c15="http://schemas.microsoft.com/office/drawing/2012/chart" uri="{CE6537A1-D6FC-4f65-9D91-7224C49458BB}">
                  <c15:layout>
                    <c:manualLayout>
                      <c:w val="0.27558072670854628"/>
                      <c:h val="0.10912329654385559"/>
                    </c:manualLayout>
                  </c15:layout>
                </c:ext>
                <c:ext xmlns:c16="http://schemas.microsoft.com/office/drawing/2014/chart" uri="{C3380CC4-5D6E-409C-BE32-E72D297353CC}">
                  <c16:uniqueId val="{00000002-B5C1-4CE2-8B20-993E9403F2C7}"/>
                </c:ext>
              </c:extLst>
            </c:dLbl>
            <c:dLbl>
              <c:idx val="8"/>
              <c:showLegendKey val="0"/>
              <c:showVal val="1"/>
              <c:showCatName val="0"/>
              <c:showSerName val="0"/>
              <c:showPercent val="0"/>
              <c:showBubbleSize val="0"/>
              <c:extLst>
                <c:ext xmlns:c15="http://schemas.microsoft.com/office/drawing/2012/chart" uri="{CE6537A1-D6FC-4f65-9D91-7224C49458BB}">
                  <c15:layout>
                    <c:manualLayout>
                      <c:w val="0.2998966731828297"/>
                      <c:h val="0.10912329654385559"/>
                    </c:manualLayout>
                  </c15:layout>
                </c:ext>
                <c:ext xmlns:c16="http://schemas.microsoft.com/office/drawing/2014/chart" uri="{C3380CC4-5D6E-409C-BE32-E72D297353CC}">
                  <c16:uniqueId val="{00000001-B5C1-4CE2-8B20-993E9403F2C7}"/>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Book Antiqua" panose="0204060205030503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Others</c:v>
                </c:pt>
                <c:pt idx="1">
                  <c:v>Plantations</c:v>
                </c:pt>
                <c:pt idx="2">
                  <c:v>Fruits</c:v>
                </c:pt>
                <c:pt idx="3">
                  <c:v>Fiber</c:v>
                </c:pt>
                <c:pt idx="4">
                  <c:v>Oilseeds</c:v>
                </c:pt>
                <c:pt idx="5">
                  <c:v>Pulses</c:v>
                </c:pt>
                <c:pt idx="6">
                  <c:v>Vegetables</c:v>
                </c:pt>
                <c:pt idx="7">
                  <c:v>Cash crops</c:v>
                </c:pt>
                <c:pt idx="8">
                  <c:v>Cereals</c:v>
                </c:pt>
              </c:strCache>
            </c:strRef>
          </c:cat>
          <c:val>
            <c:numRef>
              <c:f>Sheet1!$B$2:$B$10</c:f>
              <c:numCache>
                <c:formatCode>0%</c:formatCode>
                <c:ptCount val="9"/>
                <c:pt idx="0">
                  <c:v>0.38</c:v>
                </c:pt>
                <c:pt idx="1">
                  <c:v>0.02</c:v>
                </c:pt>
                <c:pt idx="2">
                  <c:v>0.04</c:v>
                </c:pt>
                <c:pt idx="3">
                  <c:v>0.01</c:v>
                </c:pt>
                <c:pt idx="4">
                  <c:v>0.03</c:v>
                </c:pt>
                <c:pt idx="5">
                  <c:v>0.06</c:v>
                </c:pt>
                <c:pt idx="6">
                  <c:v>0.1</c:v>
                </c:pt>
                <c:pt idx="7">
                  <c:v>0.09</c:v>
                </c:pt>
                <c:pt idx="8">
                  <c:v>0.25</c:v>
                </c:pt>
              </c:numCache>
            </c:numRef>
          </c:val>
          <c:extLst>
            <c:ext xmlns:c16="http://schemas.microsoft.com/office/drawing/2014/chart" uri="{C3380CC4-5D6E-409C-BE32-E72D297353CC}">
              <c16:uniqueId val="{00000000-B5C1-4CE2-8B20-993E9403F2C7}"/>
            </c:ext>
          </c:extLst>
        </c:ser>
        <c:dLbls>
          <c:showLegendKey val="0"/>
          <c:showVal val="0"/>
          <c:showCatName val="0"/>
          <c:showSerName val="0"/>
          <c:showPercent val="0"/>
          <c:showBubbleSize val="0"/>
        </c:dLbls>
        <c:gapWidth val="182"/>
        <c:axId val="510695200"/>
        <c:axId val="510700448"/>
      </c:barChart>
      <c:catAx>
        <c:axId val="510695200"/>
        <c:scaling>
          <c:orientation val="minMax"/>
        </c:scaling>
        <c:delete val="1"/>
        <c:axPos val="l"/>
        <c:numFmt formatCode="General" sourceLinked="1"/>
        <c:majorTickMark val="none"/>
        <c:minorTickMark val="none"/>
        <c:tickLblPos val="nextTo"/>
        <c:crossAx val="510700448"/>
        <c:crosses val="autoZero"/>
        <c:auto val="1"/>
        <c:lblAlgn val="ctr"/>
        <c:lblOffset val="100"/>
        <c:noMultiLvlLbl val="0"/>
      </c:catAx>
      <c:valAx>
        <c:axId val="510700448"/>
        <c:scaling>
          <c:orientation val="minMax"/>
        </c:scaling>
        <c:delete val="1"/>
        <c:axPos val="b"/>
        <c:numFmt formatCode="0%" sourceLinked="1"/>
        <c:majorTickMark val="none"/>
        <c:minorTickMark val="none"/>
        <c:tickLblPos val="nextTo"/>
        <c:crossAx val="51069520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Book Antiqua" panose="02040602050305030304" pitchFamily="18"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rgbClr val="BECF77"/>
            </a:solidFill>
            <a:ln>
              <a:noFill/>
            </a:ln>
            <a:effectLst/>
          </c:spPr>
          <c:invertIfNegative val="0"/>
          <c:dPt>
            <c:idx val="5"/>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A-D58D-4ED9-A366-334BAB7C64E0}"/>
              </c:ext>
            </c:extLst>
          </c:dPt>
          <c:dPt>
            <c:idx val="6"/>
            <c:invertIfNegative val="0"/>
            <c:bubble3D val="0"/>
            <c:spPr>
              <a:solidFill>
                <a:srgbClr val="96B9F6"/>
              </a:solidFill>
              <a:ln>
                <a:noFill/>
              </a:ln>
              <a:effectLst/>
            </c:spPr>
            <c:extLst>
              <c:ext xmlns:c16="http://schemas.microsoft.com/office/drawing/2014/chart" uri="{C3380CC4-5D6E-409C-BE32-E72D297353CC}">
                <c16:uniqueId val="{0000000B-D58D-4ED9-A366-334BAB7C64E0}"/>
              </c:ext>
            </c:extLst>
          </c:dPt>
          <c:dLbls>
            <c:dLbl>
              <c:idx val="0"/>
              <c:layout>
                <c:manualLayout>
                  <c:x val="-2.134153744603805E-3"/>
                  <c:y val="-0.3748375753667830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58D-4ED9-A366-334BAB7C64E0}"/>
                </c:ext>
              </c:extLst>
            </c:dLbl>
            <c:dLbl>
              <c:idx val="1"/>
              <c:layout>
                <c:manualLayout>
                  <c:x val="-1.9562850000488976E-17"/>
                  <c:y val="-0.3788810052361586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58D-4ED9-A366-334BAB7C64E0}"/>
                </c:ext>
              </c:extLst>
            </c:dLbl>
            <c:dLbl>
              <c:idx val="2"/>
              <c:layout>
                <c:manualLayout>
                  <c:x val="-2.134153744603805E-3"/>
                  <c:y val="-0.2117271646329253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58D-4ED9-A366-334BAB7C64E0}"/>
                </c:ext>
              </c:extLst>
            </c:dLbl>
            <c:dLbl>
              <c:idx val="3"/>
              <c:layout>
                <c:manualLayout>
                  <c:x val="-2.1341537446038831E-3"/>
                  <c:y val="-0.2046959150654579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58D-4ED9-A366-334BAB7C64E0}"/>
                </c:ext>
              </c:extLst>
            </c:dLbl>
            <c:dLbl>
              <c:idx val="4"/>
              <c:layout>
                <c:manualLayout>
                  <c:x val="-2.1341537446038831E-3"/>
                  <c:y val="-0.2140709144887479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58D-4ED9-A366-334BAB7C64E0}"/>
                </c:ext>
              </c:extLst>
            </c:dLbl>
            <c:dLbl>
              <c:idx val="5"/>
              <c:layout>
                <c:manualLayout>
                  <c:x val="2.6676921807545963E-3"/>
                  <c:y val="-0.11630535701861731"/>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3.2172367699902352E-2"/>
                      <c:h val="4.1273434961033771E-2"/>
                    </c:manualLayout>
                  </c15:layout>
                </c:ext>
                <c:ext xmlns:c16="http://schemas.microsoft.com/office/drawing/2014/chart" uri="{C3380CC4-5D6E-409C-BE32-E72D297353CC}">
                  <c16:uniqueId val="{0000000A-D58D-4ED9-A366-334BAB7C64E0}"/>
                </c:ext>
              </c:extLst>
            </c:dLbl>
            <c:dLbl>
              <c:idx val="6"/>
              <c:layout>
                <c:manualLayout>
                  <c:x val="4.26830748920761E-3"/>
                  <c:y val="-4.060334395894792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58D-4ED9-A366-334BAB7C64E0}"/>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Book Antiqua" panose="02040602050305030304" pitchFamily="18"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Japan</c:v>
                </c:pt>
                <c:pt idx="1">
                  <c:v>Brazil</c:v>
                </c:pt>
                <c:pt idx="2">
                  <c:v>Argentina</c:v>
                </c:pt>
                <c:pt idx="3">
                  <c:v>France</c:v>
                </c:pt>
                <c:pt idx="4">
                  <c:v>USA</c:v>
                </c:pt>
                <c:pt idx="5">
                  <c:v>Global Average</c:v>
                </c:pt>
                <c:pt idx="6">
                  <c:v>India</c:v>
                </c:pt>
              </c:strCache>
            </c:strRef>
          </c:cat>
          <c:val>
            <c:numRef>
              <c:f>Sheet1!$B$2:$B$8</c:f>
              <c:numCache>
                <c:formatCode>General</c:formatCode>
                <c:ptCount val="7"/>
                <c:pt idx="0">
                  <c:v>11.24</c:v>
                </c:pt>
                <c:pt idx="1">
                  <c:v>10.9</c:v>
                </c:pt>
                <c:pt idx="2">
                  <c:v>5.58</c:v>
                </c:pt>
                <c:pt idx="3">
                  <c:v>3.67</c:v>
                </c:pt>
                <c:pt idx="4">
                  <c:v>2.85</c:v>
                </c:pt>
                <c:pt idx="5">
                  <c:v>2.2999999999999998</c:v>
                </c:pt>
                <c:pt idx="6">
                  <c:v>0.37</c:v>
                </c:pt>
              </c:numCache>
            </c:numRef>
          </c:val>
          <c:extLst>
            <c:ext xmlns:c16="http://schemas.microsoft.com/office/drawing/2014/chart" uri="{C3380CC4-5D6E-409C-BE32-E72D297353CC}">
              <c16:uniqueId val="{00000000-D58D-4ED9-A366-334BAB7C64E0}"/>
            </c:ext>
          </c:extLst>
        </c:ser>
        <c:dLbls>
          <c:showLegendKey val="0"/>
          <c:showVal val="0"/>
          <c:showCatName val="0"/>
          <c:showSerName val="0"/>
          <c:showPercent val="0"/>
          <c:showBubbleSize val="0"/>
        </c:dLbls>
        <c:gapWidth val="150"/>
        <c:overlap val="100"/>
        <c:axId val="506041400"/>
        <c:axId val="506045336"/>
      </c:barChart>
      <c:catAx>
        <c:axId val="50604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Book Antiqua" panose="02040602050305030304" pitchFamily="18" charset="0"/>
                <a:ea typeface="+mn-ea"/>
                <a:cs typeface="+mn-cs"/>
              </a:defRPr>
            </a:pPr>
            <a:endParaRPr lang="en-US"/>
          </a:p>
        </c:txPr>
        <c:crossAx val="506045336"/>
        <c:crosses val="autoZero"/>
        <c:auto val="1"/>
        <c:lblAlgn val="ctr"/>
        <c:lblOffset val="100"/>
        <c:noMultiLvlLbl val="0"/>
      </c:catAx>
      <c:valAx>
        <c:axId val="506045336"/>
        <c:scaling>
          <c:orientation val="minMax"/>
        </c:scaling>
        <c:delete val="1"/>
        <c:axPos val="l"/>
        <c:numFmt formatCode="General" sourceLinked="1"/>
        <c:majorTickMark val="none"/>
        <c:minorTickMark val="none"/>
        <c:tickLblPos val="nextTo"/>
        <c:crossAx val="50604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Book Antiqua" panose="02040602050305030304" pitchFamily="18"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35114580794403"/>
          <c:y val="1.8560969963736757E-2"/>
          <c:w val="0.70253785472658969"/>
          <c:h val="0.89488704966561627"/>
        </c:manualLayout>
      </c:layout>
      <c:doughnutChart>
        <c:varyColors val="1"/>
        <c:ser>
          <c:idx val="0"/>
          <c:order val="0"/>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1C5-4B09-A114-C5C2580E87F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1C5-4B09-A114-C5C2580E87F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1C5-4B09-A114-C5C2580E87F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1C5-4B09-A114-C5C2580E87F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1C5-4B09-A114-C5C2580E87F1}"/>
              </c:ext>
            </c:extLst>
          </c:dPt>
          <c:dPt>
            <c:idx val="5"/>
            <c:bubble3D val="0"/>
            <c:spPr>
              <a:solidFill>
                <a:srgbClr val="BECF77"/>
              </a:solidFill>
              <a:ln w="19050">
                <a:solidFill>
                  <a:schemeClr val="lt1"/>
                </a:solidFill>
              </a:ln>
              <a:effectLst/>
            </c:spPr>
            <c:extLst>
              <c:ext xmlns:c16="http://schemas.microsoft.com/office/drawing/2014/chart" uri="{C3380CC4-5D6E-409C-BE32-E72D297353CC}">
                <c16:uniqueId val="{0000000B-31C5-4B09-A114-C5C2580E87F1}"/>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Book Antiqua" panose="02040602050305030304" pitchFamily="18"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exports!$H$1:$H$6</c:f>
              <c:strCache>
                <c:ptCount val="6"/>
                <c:pt idx="0">
                  <c:v>U S A</c:v>
                </c:pt>
                <c:pt idx="1">
                  <c:v>BRAZIL</c:v>
                </c:pt>
                <c:pt idx="2">
                  <c:v>JAPAN</c:v>
                </c:pt>
                <c:pt idx="3">
                  <c:v>BELGIUM</c:v>
                </c:pt>
                <c:pt idx="4">
                  <c:v>ARGENTINA</c:v>
                </c:pt>
                <c:pt idx="5">
                  <c:v>Others</c:v>
                </c:pt>
              </c:strCache>
            </c:strRef>
          </c:cat>
          <c:val>
            <c:numRef>
              <c:f>exports!$I$1:$I$6</c:f>
              <c:numCache>
                <c:formatCode>0%</c:formatCode>
                <c:ptCount val="6"/>
                <c:pt idx="0">
                  <c:v>0.27066970302551469</c:v>
                </c:pt>
                <c:pt idx="1">
                  <c:v>0.24929125807501046</c:v>
                </c:pt>
                <c:pt idx="2">
                  <c:v>3.2904215271645679E-2</c:v>
                </c:pt>
                <c:pt idx="3">
                  <c:v>2.9000325324162291E-2</c:v>
                </c:pt>
                <c:pt idx="4">
                  <c:v>2.5468234419296371E-2</c:v>
                </c:pt>
                <c:pt idx="5">
                  <c:v>0.39</c:v>
                </c:pt>
              </c:numCache>
            </c:numRef>
          </c:val>
          <c:extLst>
            <c:ext xmlns:c16="http://schemas.microsoft.com/office/drawing/2014/chart" uri="{C3380CC4-5D6E-409C-BE32-E72D297353CC}">
              <c16:uniqueId val="{0000000C-31C5-4B09-A114-C5C2580E87F1}"/>
            </c:ext>
          </c:extLst>
        </c:ser>
        <c:dLbls>
          <c:showLegendKey val="0"/>
          <c:showVal val="0"/>
          <c:showCatName val="0"/>
          <c:showSerName val="0"/>
          <c:showPercent val="0"/>
          <c:showBubbleSize val="0"/>
          <c:showLeaderLines val="1"/>
        </c:dLbls>
        <c:firstSliceAng val="0"/>
        <c:holeSize val="5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Book Antiqua" panose="020406020503050303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618029809457594E-2"/>
          <c:y val="5.6469815933461821E-2"/>
          <c:w val="0.9713819701905424"/>
          <c:h val="0.88706036813307632"/>
        </c:manualLayout>
      </c:layout>
      <c:barChart>
        <c:barDir val="col"/>
        <c:grouping val="clustered"/>
        <c:varyColors val="0"/>
        <c:ser>
          <c:idx val="0"/>
          <c:order val="0"/>
          <c:tx>
            <c:strRef>
              <c:f>Sheet1!$F$4</c:f>
              <c:strCache>
                <c:ptCount val="1"/>
                <c:pt idx="0">
                  <c:v>China</c:v>
                </c:pt>
              </c:strCache>
            </c:strRef>
          </c:tx>
          <c:spPr>
            <a:solidFill>
              <a:schemeClr val="accent1"/>
            </a:solidFill>
            <a:ln w="19050">
              <a:solidFill>
                <a:schemeClr val="lt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Book Antiqua" panose="02040602050305030304" pitchFamily="18" charset="0"/>
                    <a:ea typeface="+mn-ea"/>
                    <a:cs typeface="+mn-cs"/>
                  </a:defRPr>
                </a:pPr>
                <a:endParaRPr lang="en-US"/>
              </a:p>
            </c:txPr>
            <c:dLblPos val="in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Sheet1!$G$3</c:f>
              <c:strCache>
                <c:ptCount val="1"/>
                <c:pt idx="0">
                  <c:v>Top 5 countries in Agriculture Export (USD Bn)</c:v>
                </c:pt>
              </c:strCache>
            </c:strRef>
          </c:cat>
          <c:val>
            <c:numRef>
              <c:f>Sheet1!$G$4</c:f>
              <c:numCache>
                <c:formatCode>General</c:formatCode>
                <c:ptCount val="1"/>
                <c:pt idx="0">
                  <c:v>11.1</c:v>
                </c:pt>
              </c:numCache>
            </c:numRef>
          </c:val>
          <c:extLst>
            <c:ext xmlns:c16="http://schemas.microsoft.com/office/drawing/2014/chart" uri="{C3380CC4-5D6E-409C-BE32-E72D297353CC}">
              <c16:uniqueId val="{00000000-C1BA-4C91-AF9E-2CF1C0023C12}"/>
            </c:ext>
          </c:extLst>
        </c:ser>
        <c:ser>
          <c:idx val="1"/>
          <c:order val="1"/>
          <c:tx>
            <c:strRef>
              <c:f>Sheet1!$F$5</c:f>
              <c:strCache>
                <c:ptCount val="1"/>
                <c:pt idx="0">
                  <c:v>India</c:v>
                </c:pt>
              </c:strCache>
            </c:strRef>
          </c:tx>
          <c:spPr>
            <a:solidFill>
              <a:schemeClr val="accent2"/>
            </a:solidFill>
            <a:ln w="19050">
              <a:solidFill>
                <a:schemeClr val="lt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Book Antiqua" panose="02040602050305030304" pitchFamily="18" charset="0"/>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Sheet1!$G$3</c:f>
              <c:strCache>
                <c:ptCount val="1"/>
                <c:pt idx="0">
                  <c:v>Top 5 countries in Agriculture Export (USD Bn)</c:v>
                </c:pt>
              </c:strCache>
            </c:strRef>
          </c:cat>
          <c:val>
            <c:numRef>
              <c:f>Sheet1!$G$5</c:f>
              <c:numCache>
                <c:formatCode>General</c:formatCode>
                <c:ptCount val="1"/>
                <c:pt idx="0">
                  <c:v>5.5</c:v>
                </c:pt>
              </c:numCache>
            </c:numRef>
          </c:val>
          <c:extLst>
            <c:ext xmlns:c16="http://schemas.microsoft.com/office/drawing/2014/chart" uri="{C3380CC4-5D6E-409C-BE32-E72D297353CC}">
              <c16:uniqueId val="{00000001-C1BA-4C91-AF9E-2CF1C0023C12}"/>
            </c:ext>
          </c:extLst>
        </c:ser>
        <c:ser>
          <c:idx val="2"/>
          <c:order val="2"/>
          <c:tx>
            <c:strRef>
              <c:f>Sheet1!$F$6</c:f>
              <c:strCache>
                <c:ptCount val="1"/>
                <c:pt idx="0">
                  <c:v>USA</c:v>
                </c:pt>
              </c:strCache>
            </c:strRef>
          </c:tx>
          <c:spPr>
            <a:solidFill>
              <a:schemeClr val="accent3"/>
            </a:solidFill>
            <a:ln w="19050">
              <a:solidFill>
                <a:schemeClr val="lt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Book Antiqua" panose="02040602050305030304" pitchFamily="18" charset="0"/>
                    <a:ea typeface="+mn-ea"/>
                    <a:cs typeface="+mn-cs"/>
                  </a:defRPr>
                </a:pPr>
                <a:endParaRPr lang="en-US"/>
              </a:p>
            </c:txPr>
            <c:dLblPos val="in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Sheet1!$G$3</c:f>
              <c:strCache>
                <c:ptCount val="1"/>
                <c:pt idx="0">
                  <c:v>Top 5 countries in Agriculture Export (USD Bn)</c:v>
                </c:pt>
              </c:strCache>
            </c:strRef>
          </c:cat>
          <c:val>
            <c:numRef>
              <c:f>Sheet1!$G$6</c:f>
              <c:numCache>
                <c:formatCode>General</c:formatCode>
                <c:ptCount val="1"/>
                <c:pt idx="0">
                  <c:v>5.4</c:v>
                </c:pt>
              </c:numCache>
            </c:numRef>
          </c:val>
          <c:extLst>
            <c:ext xmlns:c16="http://schemas.microsoft.com/office/drawing/2014/chart" uri="{C3380CC4-5D6E-409C-BE32-E72D297353CC}">
              <c16:uniqueId val="{00000002-C1BA-4C91-AF9E-2CF1C0023C12}"/>
            </c:ext>
          </c:extLst>
        </c:ser>
        <c:ser>
          <c:idx val="3"/>
          <c:order val="3"/>
          <c:tx>
            <c:strRef>
              <c:f>Sheet1!$F$7</c:f>
              <c:strCache>
                <c:ptCount val="1"/>
                <c:pt idx="0">
                  <c:v>France </c:v>
                </c:pt>
              </c:strCache>
            </c:strRef>
          </c:tx>
          <c:spPr>
            <a:solidFill>
              <a:schemeClr val="accent4"/>
            </a:solidFill>
            <a:ln w="19050">
              <a:solidFill>
                <a:schemeClr val="lt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Book Antiqua" panose="02040602050305030304" pitchFamily="18" charset="0"/>
                    <a:ea typeface="+mn-ea"/>
                    <a:cs typeface="+mn-cs"/>
                  </a:defRPr>
                </a:pPr>
                <a:endParaRPr lang="en-US"/>
              </a:p>
            </c:txPr>
            <c:dLblPos val="in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Sheet1!$G$3</c:f>
              <c:strCache>
                <c:ptCount val="1"/>
                <c:pt idx="0">
                  <c:v>Top 5 countries in Agriculture Export (USD Bn)</c:v>
                </c:pt>
              </c:strCache>
            </c:strRef>
          </c:cat>
          <c:val>
            <c:numRef>
              <c:f>Sheet1!$G$7</c:f>
              <c:numCache>
                <c:formatCode>General</c:formatCode>
                <c:ptCount val="1"/>
                <c:pt idx="0">
                  <c:v>4.0999999999999996</c:v>
                </c:pt>
              </c:numCache>
            </c:numRef>
          </c:val>
          <c:extLst>
            <c:ext xmlns:c16="http://schemas.microsoft.com/office/drawing/2014/chart" uri="{C3380CC4-5D6E-409C-BE32-E72D297353CC}">
              <c16:uniqueId val="{00000003-C1BA-4C91-AF9E-2CF1C0023C12}"/>
            </c:ext>
          </c:extLst>
        </c:ser>
        <c:ser>
          <c:idx val="4"/>
          <c:order val="4"/>
          <c:tx>
            <c:strRef>
              <c:f>Sheet1!$F$8</c:f>
              <c:strCache>
                <c:ptCount val="1"/>
                <c:pt idx="0">
                  <c:v>Germany</c:v>
                </c:pt>
              </c:strCache>
            </c:strRef>
          </c:tx>
          <c:spPr>
            <a:solidFill>
              <a:schemeClr val="accent5"/>
            </a:solidFill>
            <a:ln w="19050">
              <a:solidFill>
                <a:schemeClr val="lt1"/>
              </a:solidFill>
            </a:ln>
            <a:effectLst/>
          </c:spPr>
          <c:invertIfNegative val="0"/>
          <c:dLbls>
            <c:dLbl>
              <c:idx val="0"/>
              <c:dLblPos val="ctr"/>
              <c:showLegendKey val="0"/>
              <c:showVal val="1"/>
              <c:showCatName val="0"/>
              <c:showSerName val="1"/>
              <c:showPercent val="0"/>
              <c:showBubbleSize val="0"/>
              <c:extLst>
                <c:ext xmlns:c15="http://schemas.microsoft.com/office/drawing/2012/chart" uri="{CE6537A1-D6FC-4f65-9D91-7224C49458BB}">
                  <c15:layout>
                    <c:manualLayout>
                      <c:w val="0.15630647554111021"/>
                      <c:h val="0.1818586775149077"/>
                    </c:manualLayout>
                  </c15:layout>
                </c:ext>
                <c:ext xmlns:c16="http://schemas.microsoft.com/office/drawing/2014/chart" uri="{C3380CC4-5D6E-409C-BE32-E72D297353CC}">
                  <c16:uniqueId val="{00000005-C1BA-4C91-AF9E-2CF1C0023C12}"/>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Book Antiqua" panose="02040602050305030304" pitchFamily="18" charset="0"/>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Sheet1!$G$3</c:f>
              <c:strCache>
                <c:ptCount val="1"/>
                <c:pt idx="0">
                  <c:v>Top 5 countries in Agriculture Export (USD Bn)</c:v>
                </c:pt>
              </c:strCache>
            </c:strRef>
          </c:cat>
          <c:val>
            <c:numRef>
              <c:f>Sheet1!$G$8</c:f>
              <c:numCache>
                <c:formatCode>General</c:formatCode>
                <c:ptCount val="1"/>
                <c:pt idx="0">
                  <c:v>3.9</c:v>
                </c:pt>
              </c:numCache>
            </c:numRef>
          </c:val>
          <c:extLst>
            <c:ext xmlns:c16="http://schemas.microsoft.com/office/drawing/2014/chart" uri="{C3380CC4-5D6E-409C-BE32-E72D297353CC}">
              <c16:uniqueId val="{00000004-C1BA-4C91-AF9E-2CF1C0023C12}"/>
            </c:ext>
          </c:extLst>
        </c:ser>
        <c:dLbls>
          <c:dLblPos val="outEnd"/>
          <c:showLegendKey val="0"/>
          <c:showVal val="1"/>
          <c:showCatName val="0"/>
          <c:showSerName val="0"/>
          <c:showPercent val="0"/>
          <c:showBubbleSize val="0"/>
        </c:dLbls>
        <c:gapWidth val="150"/>
        <c:axId val="858373976"/>
        <c:axId val="858374632"/>
      </c:barChart>
      <c:catAx>
        <c:axId val="858373976"/>
        <c:scaling>
          <c:orientation val="minMax"/>
        </c:scaling>
        <c:delete val="1"/>
        <c:axPos val="b"/>
        <c:numFmt formatCode="General" sourceLinked="1"/>
        <c:majorTickMark val="out"/>
        <c:minorTickMark val="none"/>
        <c:tickLblPos val="nextTo"/>
        <c:crossAx val="858374632"/>
        <c:crosses val="autoZero"/>
        <c:auto val="1"/>
        <c:lblAlgn val="ctr"/>
        <c:lblOffset val="100"/>
        <c:noMultiLvlLbl val="0"/>
      </c:catAx>
      <c:valAx>
        <c:axId val="858374632"/>
        <c:scaling>
          <c:orientation val="minMax"/>
        </c:scaling>
        <c:delete val="1"/>
        <c:axPos val="l"/>
        <c:numFmt formatCode="General" sourceLinked="1"/>
        <c:majorTickMark val="out"/>
        <c:minorTickMark val="none"/>
        <c:tickLblPos val="nextTo"/>
        <c:crossAx val="858373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ysClr val="windowText" lastClr="000000"/>
          </a:solidFill>
          <a:latin typeface="Book Antiqua" panose="0204060205030503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2078963602714373E-2"/>
          <c:y val="0.27753303964757708"/>
          <c:w val="0.93584207279457121"/>
          <c:h val="0.60792951541850215"/>
        </c:manualLayout>
      </c:layout>
      <c:barChart>
        <c:barDir val="col"/>
        <c:grouping val="stacked"/>
        <c:varyColors val="0"/>
        <c:ser>
          <c:idx val="0"/>
          <c:order val="0"/>
          <c:spPr>
            <a:solidFill>
              <a:srgbClr val="BECF77"/>
            </a:solidFill>
            <a:ln w="9525" algn="ctr">
              <a:noFill/>
              <a:prstDash val="solid"/>
            </a:ln>
          </c:spPr>
          <c:invertIfNegative val="0"/>
          <c:dLbls>
            <c:dLbl>
              <c:idx val="0"/>
              <c:layout>
                <c:manualLayout>
                  <c:x val="0"/>
                  <c:y val="-0.44493392070484583"/>
                </c:manualLayout>
              </c:layout>
              <c:tx>
                <c:rich>
                  <a:bodyPr wrap="none"/>
                  <a:lstStyle/>
                  <a:p>
                    <a:pPr>
                      <a:defRPr sz="1000" kern="1200">
                        <a:solidFill>
                          <a:schemeClr val="tx1"/>
                        </a:solidFill>
                        <a:latin typeface="Book Antiqua" panose="02040602050305030304" pitchFamily="18" charset="0"/>
                        <a:ea typeface="+mn-ea"/>
                        <a:cs typeface="+mn-cs"/>
                      </a:defRPr>
                    </a:pPr>
                    <a:r>
                      <a:rPr lang="en-US" dirty="0">
                        <a:latin typeface="Book Antiqua" panose="02040602050305030304" pitchFamily="18" charset="0"/>
                      </a:rPr>
                      <a:t>11.73</a:t>
                    </a:r>
                  </a:p>
                </c:rich>
              </c:tx>
              <c:numFmt formatCode="#,##0.00;&quot;-&quot;#,##0.0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0-3FE8-4416-8AFF-D7D9CC10FF01}"/>
                </c:ext>
              </c:extLst>
            </c:dLbl>
            <c:dLbl>
              <c:idx val="1"/>
              <c:layout>
                <c:manualLayout>
                  <c:x val="0"/>
                  <c:y val="-0.41189427312775329"/>
                </c:manualLayout>
              </c:layout>
              <c:tx>
                <c:rich>
                  <a:bodyPr wrap="none"/>
                  <a:lstStyle/>
                  <a:p>
                    <a:pPr>
                      <a:defRPr sz="1000" kern="1200">
                        <a:solidFill>
                          <a:schemeClr val="tx1"/>
                        </a:solidFill>
                        <a:latin typeface="Book Antiqua" panose="02040602050305030304" pitchFamily="18" charset="0"/>
                        <a:ea typeface="+mn-ea"/>
                        <a:cs typeface="+mn-cs"/>
                      </a:defRPr>
                    </a:pPr>
                    <a:r>
                      <a:rPr lang="en-US" dirty="0">
                        <a:latin typeface="Book Antiqua" panose="02040602050305030304" pitchFamily="18" charset="0"/>
                      </a:rPr>
                      <a:t>14.79</a:t>
                    </a:r>
                  </a:p>
                </c:rich>
              </c:tx>
              <c:numFmt formatCode="#,##0.00;&quot;-&quot;#,##0.0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3FE8-4416-8AFF-D7D9CC10FF01}"/>
                </c:ext>
              </c:extLst>
            </c:dLbl>
            <c:spPr>
              <a:noFill/>
              <a:ln>
                <a:noFill/>
              </a:ln>
              <a:effectLst/>
            </c:spPr>
            <c:txPr>
              <a:bodyPr wrap="square" lIns="38100" tIns="19050" rIns="38100" bIns="19050" anchor="ctr">
                <a:spAutoFit/>
              </a:bodyPr>
              <a:lstStyle/>
              <a:p>
                <a:pPr>
                  <a:defRPr>
                    <a:latin typeface="Book Antiqua" panose="02040602050305030304" pitchFamily="18"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#,##0.00;"-"#,##0.00;0</c:formatCode>
                <c:ptCount val="2"/>
                <c:pt idx="0">
                  <c:v>11.3</c:v>
                </c:pt>
                <c:pt idx="1">
                  <c:v>15.1</c:v>
                </c:pt>
              </c:numCache>
            </c:numRef>
          </c:val>
          <c:extLst>
            <c:ext xmlns:c16="http://schemas.microsoft.com/office/drawing/2014/chart" uri="{C3380CC4-5D6E-409C-BE32-E72D297353CC}">
              <c16:uniqueId val="{00000002-3FE8-4416-8AFF-D7D9CC10FF01}"/>
            </c:ext>
          </c:extLst>
        </c:ser>
        <c:dLbls>
          <c:showLegendKey val="0"/>
          <c:showVal val="0"/>
          <c:showCatName val="0"/>
          <c:showSerName val="0"/>
          <c:showPercent val="0"/>
          <c:showBubbleSize val="0"/>
        </c:dLbls>
        <c:gapWidth val="40"/>
        <c:overlap val="100"/>
        <c:axId val="2050665071"/>
        <c:axId val="1"/>
      </c:barChart>
      <c:catAx>
        <c:axId val="2050665071"/>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62"/>
          <c:min val="0"/>
        </c:scaling>
        <c:delete val="1"/>
        <c:axPos val="l"/>
        <c:numFmt formatCode="#,##0.00;&quot;-&quot;#,##0.00;0" sourceLinked="1"/>
        <c:majorTickMark val="out"/>
        <c:minorTickMark val="none"/>
        <c:tickLblPos val="nextTo"/>
        <c:crossAx val="2050665071"/>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1044776119402984E-2"/>
          <c:y val="0.27753303964757708"/>
          <c:w val="0.93791044776119403"/>
          <c:h val="0.60792951541850215"/>
        </c:manualLayout>
      </c:layout>
      <c:barChart>
        <c:barDir val="col"/>
        <c:grouping val="stacked"/>
        <c:varyColors val="0"/>
        <c:ser>
          <c:idx val="0"/>
          <c:order val="0"/>
          <c:spPr>
            <a:solidFill>
              <a:srgbClr val="BECF77"/>
            </a:solidFill>
            <a:ln w="9525" algn="ctr">
              <a:solidFill>
                <a:schemeClr val="bg1"/>
              </a:solidFill>
              <a:prstDash val="solid"/>
            </a:ln>
          </c:spPr>
          <c:invertIfNegative val="0"/>
          <c:dLbls>
            <c:dLbl>
              <c:idx val="0"/>
              <c:layout>
                <c:manualLayout>
                  <c:x val="0"/>
                  <c:y val="-0.44493392070484583"/>
                </c:manualLayout>
              </c:layout>
              <c:tx>
                <c:rich>
                  <a:bodyPr wrap="none"/>
                  <a:lstStyle/>
                  <a:p>
                    <a:pPr>
                      <a:defRPr sz="1000" kern="1200">
                        <a:solidFill>
                          <a:schemeClr val="tx1"/>
                        </a:solidFill>
                        <a:latin typeface="Book Antiqua" panose="02040602050305030304" pitchFamily="18" charset="0"/>
                        <a:ea typeface="+mn-ea"/>
                        <a:cs typeface="+mn-cs"/>
                      </a:defRPr>
                    </a:pPr>
                    <a:r>
                      <a:rPr lang="en-US" dirty="0">
                        <a:latin typeface="Book Antiqua" panose="02040602050305030304" pitchFamily="18" charset="0"/>
                      </a:rPr>
                      <a:t>17.25</a:t>
                    </a:r>
                  </a:p>
                </c:rich>
              </c:tx>
              <c:numFmt formatCode="#,##0.00;&quot;-&quot;#,##0.0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0-4668-4AAA-A4F1-42185A1A109D}"/>
                </c:ext>
              </c:extLst>
            </c:dLbl>
            <c:dLbl>
              <c:idx val="1"/>
              <c:layout>
                <c:manualLayout>
                  <c:x val="0"/>
                  <c:y val="-0.44273127753303965"/>
                </c:manualLayout>
              </c:layout>
              <c:tx>
                <c:rich>
                  <a:bodyPr wrap="none"/>
                  <a:lstStyle/>
                  <a:p>
                    <a:pPr>
                      <a:defRPr sz="1000" kern="1200">
                        <a:solidFill>
                          <a:schemeClr val="tx1"/>
                        </a:solidFill>
                        <a:latin typeface="Book Antiqua" panose="02040602050305030304" pitchFamily="18" charset="0"/>
                        <a:ea typeface="+mn-ea"/>
                        <a:cs typeface="+mn-cs"/>
                      </a:defRPr>
                    </a:pPr>
                    <a:r>
                      <a:rPr lang="en-US" dirty="0">
                        <a:latin typeface="Book Antiqua" panose="02040602050305030304" pitchFamily="18" charset="0"/>
                      </a:rPr>
                      <a:t>18.46</a:t>
                    </a:r>
                  </a:p>
                </c:rich>
              </c:tx>
              <c:numFmt formatCode="#,##0.00;&quot;-&quot;#,##0.0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4668-4AAA-A4F1-42185A1A109D}"/>
                </c:ext>
              </c:extLst>
            </c:dLbl>
            <c:spPr>
              <a:noFill/>
              <a:ln>
                <a:noFill/>
              </a:ln>
              <a:effectLst/>
            </c:spPr>
            <c:txPr>
              <a:bodyPr wrap="square" lIns="38100" tIns="19050" rIns="38100" bIns="19050" anchor="ctr">
                <a:spAutoFit/>
              </a:bodyPr>
              <a:lstStyle/>
              <a:p>
                <a:pPr>
                  <a:defRPr>
                    <a:latin typeface="Book Antiqua" panose="02040602050305030304" pitchFamily="18"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#,##0.00;"-"#,##0.00;0</c:formatCode>
                <c:ptCount val="2"/>
                <c:pt idx="0">
                  <c:v>17</c:v>
                </c:pt>
                <c:pt idx="1">
                  <c:v>18.399999999999999</c:v>
                </c:pt>
              </c:numCache>
            </c:numRef>
          </c:val>
          <c:extLst>
            <c:ext xmlns:c16="http://schemas.microsoft.com/office/drawing/2014/chart" uri="{C3380CC4-5D6E-409C-BE32-E72D297353CC}">
              <c16:uniqueId val="{00000002-4668-4AAA-A4F1-42185A1A109D}"/>
            </c:ext>
          </c:extLst>
        </c:ser>
        <c:dLbls>
          <c:showLegendKey val="0"/>
          <c:showVal val="0"/>
          <c:showCatName val="0"/>
          <c:showSerName val="0"/>
          <c:showPercent val="0"/>
          <c:showBubbleSize val="0"/>
        </c:dLbls>
        <c:gapWidth val="40"/>
        <c:overlap val="100"/>
        <c:axId val="2050635951"/>
        <c:axId val="1"/>
      </c:barChart>
      <c:catAx>
        <c:axId val="2050635951"/>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28"/>
          <c:min val="0"/>
        </c:scaling>
        <c:delete val="1"/>
        <c:axPos val="l"/>
        <c:numFmt formatCode="#,##0.00;&quot;-&quot;#,##0.00;0" sourceLinked="1"/>
        <c:majorTickMark val="out"/>
        <c:minorTickMark val="none"/>
        <c:tickLblPos val="nextTo"/>
        <c:crossAx val="2050635951"/>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2078963602714373E-2"/>
          <c:y val="0.27753303964757708"/>
          <c:w val="0.93584207279457121"/>
          <c:h val="0.60792951541850215"/>
        </c:manualLayout>
      </c:layout>
      <c:barChart>
        <c:barDir val="col"/>
        <c:grouping val="stacked"/>
        <c:varyColors val="0"/>
        <c:ser>
          <c:idx val="0"/>
          <c:order val="0"/>
          <c:spPr>
            <a:solidFill>
              <a:schemeClr val="accent1"/>
            </a:solidFill>
            <a:ln w="9525" algn="ctr">
              <a:solidFill>
                <a:schemeClr val="bg1"/>
              </a:solidFill>
              <a:prstDash val="solid"/>
            </a:ln>
          </c:spPr>
          <c:invertIfNegative val="0"/>
          <c:dPt>
            <c:idx val="0"/>
            <c:invertIfNegative val="0"/>
            <c:bubble3D val="0"/>
            <c:spPr>
              <a:solidFill>
                <a:srgbClr val="96B9F6"/>
              </a:solidFill>
              <a:ln w="9525" algn="ctr">
                <a:solidFill>
                  <a:schemeClr val="bg1"/>
                </a:solidFill>
                <a:prstDash val="solid"/>
              </a:ln>
            </c:spPr>
            <c:extLst>
              <c:ext xmlns:c16="http://schemas.microsoft.com/office/drawing/2014/chart" uri="{C3380CC4-5D6E-409C-BE32-E72D297353CC}">
                <c16:uniqueId val="{00000000-7995-416F-8867-D6F31207EFEC}"/>
              </c:ext>
            </c:extLst>
          </c:dPt>
          <c:dPt>
            <c:idx val="1"/>
            <c:invertIfNegative val="0"/>
            <c:bubble3D val="0"/>
            <c:spPr>
              <a:solidFill>
                <a:srgbClr val="96B9F6"/>
              </a:solidFill>
              <a:ln w="9525" algn="ctr">
                <a:solidFill>
                  <a:schemeClr val="bg1"/>
                </a:solidFill>
                <a:prstDash val="solid"/>
              </a:ln>
            </c:spPr>
            <c:extLst>
              <c:ext xmlns:c16="http://schemas.microsoft.com/office/drawing/2014/chart" uri="{C3380CC4-5D6E-409C-BE32-E72D297353CC}">
                <c16:uniqueId val="{00000001-7995-416F-8867-D6F31207EFEC}"/>
              </c:ext>
            </c:extLst>
          </c:dPt>
          <c:dLbls>
            <c:dLbl>
              <c:idx val="0"/>
              <c:layout>
                <c:manualLayout>
                  <c:x val="0"/>
                  <c:y val="-0.40528634361233479"/>
                </c:manualLayout>
              </c:layout>
              <c:tx>
                <c:rich>
                  <a:bodyPr wrap="none"/>
                  <a:lstStyle/>
                  <a:p>
                    <a:pPr>
                      <a:defRPr sz="1000" kern="1200">
                        <a:solidFill>
                          <a:schemeClr val="tx1"/>
                        </a:solidFill>
                        <a:latin typeface="Book Antiqua" panose="02040602050305030304" pitchFamily="18" charset="0"/>
                        <a:ea typeface="+mn-ea"/>
                        <a:cs typeface="+mn-cs"/>
                      </a:defRPr>
                    </a:pPr>
                    <a:r>
                      <a:rPr lang="en-US" dirty="0">
                        <a:latin typeface="Book Antiqua" panose="02040602050305030304" pitchFamily="18" charset="0"/>
                      </a:rPr>
                      <a:t>0.69</a:t>
                    </a:r>
                  </a:p>
                </c:rich>
              </c:tx>
              <c:numFmt formatCode="#,##0.00;&quot;-&quot;#,##0.0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0-7995-416F-8867-D6F31207EFEC}"/>
                </c:ext>
              </c:extLst>
            </c:dLbl>
            <c:dLbl>
              <c:idx val="1"/>
              <c:layout>
                <c:manualLayout>
                  <c:x val="0"/>
                  <c:y val="-0.44493392070484583"/>
                </c:manualLayout>
              </c:layout>
              <c:tx>
                <c:rich>
                  <a:bodyPr wrap="none"/>
                  <a:lstStyle/>
                  <a:p>
                    <a:pPr>
                      <a:defRPr sz="1000" kern="1200">
                        <a:solidFill>
                          <a:schemeClr val="tx1"/>
                        </a:solidFill>
                        <a:latin typeface="Book Antiqua" panose="02040602050305030304" pitchFamily="18" charset="0"/>
                        <a:ea typeface="+mn-ea"/>
                        <a:cs typeface="+mn-cs"/>
                      </a:defRPr>
                    </a:pPr>
                    <a:r>
                      <a:rPr lang="en-US" dirty="0">
                        <a:latin typeface="Book Antiqua" panose="02040602050305030304" pitchFamily="18" charset="0"/>
                      </a:rPr>
                      <a:t>0.89</a:t>
                    </a:r>
                  </a:p>
                </c:rich>
              </c:tx>
              <c:numFmt formatCode="#,##0.00;&quot;-&quot;#,##0.0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7995-416F-8867-D6F31207EFEC}"/>
                </c:ext>
              </c:extLst>
            </c:dLbl>
            <c:spPr>
              <a:noFill/>
              <a:ln>
                <a:noFill/>
              </a:ln>
              <a:effectLst/>
            </c:spPr>
            <c:txPr>
              <a:bodyPr wrap="square" lIns="38100" tIns="19050" rIns="38100" bIns="19050" anchor="ctr">
                <a:spAutoFit/>
              </a:bodyPr>
              <a:lstStyle/>
              <a:p>
                <a:pPr>
                  <a:defRPr>
                    <a:latin typeface="Book Antiqua" panose="02040602050305030304" pitchFamily="18"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0.7</c:v>
                </c:pt>
                <c:pt idx="1">
                  <c:v>0.8</c:v>
                </c:pt>
              </c:numCache>
            </c:numRef>
          </c:val>
          <c:extLst>
            <c:ext xmlns:c16="http://schemas.microsoft.com/office/drawing/2014/chart" uri="{C3380CC4-5D6E-409C-BE32-E72D297353CC}">
              <c16:uniqueId val="{00000002-7995-416F-8867-D6F31207EFEC}"/>
            </c:ext>
          </c:extLst>
        </c:ser>
        <c:dLbls>
          <c:showLegendKey val="0"/>
          <c:showVal val="0"/>
          <c:showCatName val="0"/>
          <c:showSerName val="0"/>
          <c:showPercent val="0"/>
          <c:showBubbleSize val="0"/>
        </c:dLbls>
        <c:gapWidth val="40"/>
        <c:overlap val="100"/>
        <c:axId val="1956967503"/>
        <c:axId val="1"/>
      </c:barChart>
      <c:catAx>
        <c:axId val="1956967503"/>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0.8"/>
          <c:min val="0"/>
        </c:scaling>
        <c:delete val="1"/>
        <c:axPos val="l"/>
        <c:numFmt formatCode="General" sourceLinked="1"/>
        <c:majorTickMark val="out"/>
        <c:minorTickMark val="none"/>
        <c:tickLblPos val="nextTo"/>
        <c:crossAx val="1956967503"/>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4886916690523905E-2"/>
          <c:y val="2.6503567787971458E-2"/>
          <c:w val="0.97022616661895222"/>
          <c:h val="0.94699286442405706"/>
        </c:manualLayout>
      </c:layout>
      <c:barChart>
        <c:barDir val="col"/>
        <c:grouping val="stacked"/>
        <c:varyColors val="0"/>
        <c:ser>
          <c:idx val="0"/>
          <c:order val="0"/>
          <c:spPr>
            <a:solidFill>
              <a:srgbClr val="BECF77"/>
            </a:solidFill>
            <a:ln w="9525" algn="ctr">
              <a:noFill/>
              <a:prstDash val="solid"/>
            </a:ln>
          </c:spPr>
          <c:invertIfNegative val="0"/>
          <c:dLbls>
            <c:dLbl>
              <c:idx val="0"/>
              <c:layout>
                <c:manualLayout>
                  <c:x val="0"/>
                  <c:y val="-0.19367991845056065"/>
                </c:manualLayout>
              </c:layout>
              <c:tx>
                <c:rich>
                  <a:bodyPr wrap="none"/>
                  <a:lstStyle/>
                  <a:p>
                    <a:pPr>
                      <a:defRPr sz="1200" kern="1200">
                        <a:solidFill>
                          <a:schemeClr val="bg1"/>
                        </a:solidFill>
                        <a:latin typeface="Book Antiqua" panose="02040602050305030304" pitchFamily="18" charset="0"/>
                        <a:ea typeface="+mn-ea"/>
                        <a:cs typeface="+mn-cs"/>
                      </a:defRPr>
                    </a:pPr>
                    <a:r>
                      <a:rPr lang="en-US" dirty="0"/>
                      <a:t>103,61</a:t>
                    </a:r>
                  </a:p>
                </c:rich>
              </c:tx>
              <c:numFmt formatCode="#,##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0-5C0E-4A8F-99C7-F2C9DA261350}"/>
                </c:ext>
              </c:extLst>
            </c:dLbl>
            <c:dLbl>
              <c:idx val="1"/>
              <c:layout>
                <c:manualLayout>
                  <c:x val="0"/>
                  <c:y val="-0.20132517838939856"/>
                </c:manualLayout>
              </c:layout>
              <c:tx>
                <c:rich>
                  <a:bodyPr wrap="none"/>
                  <a:lstStyle/>
                  <a:p>
                    <a:pPr>
                      <a:defRPr sz="1200" kern="1200">
                        <a:solidFill>
                          <a:schemeClr val="bg1"/>
                        </a:solidFill>
                        <a:latin typeface="Book Antiqua" panose="02040602050305030304" pitchFamily="18" charset="0"/>
                        <a:ea typeface="+mn-ea"/>
                        <a:cs typeface="+mn-cs"/>
                      </a:defRPr>
                    </a:pPr>
                    <a:r>
                      <a:rPr lang="en-US" dirty="0"/>
                      <a:t>11,182</a:t>
                    </a:r>
                  </a:p>
                </c:rich>
              </c:tx>
              <c:numFmt formatCode="#,##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5C0E-4A8F-99C7-F2C9DA261350}"/>
                </c:ext>
              </c:extLst>
            </c:dLbl>
            <c:dLbl>
              <c:idx val="2"/>
              <c:layout>
                <c:manualLayout>
                  <c:x val="0"/>
                  <c:y val="-0.22324159021406728"/>
                </c:manualLayout>
              </c:layout>
              <c:tx>
                <c:rich>
                  <a:bodyPr wrap="none"/>
                  <a:lstStyle/>
                  <a:p>
                    <a:pPr>
                      <a:defRPr sz="1200" kern="1200">
                        <a:solidFill>
                          <a:schemeClr val="bg1"/>
                        </a:solidFill>
                        <a:latin typeface="Book Antiqua" panose="02040602050305030304" pitchFamily="18" charset="0"/>
                        <a:ea typeface="+mn-ea"/>
                        <a:cs typeface="+mn-cs"/>
                      </a:defRPr>
                    </a:pPr>
                    <a:r>
                      <a:rPr lang="en-US" dirty="0"/>
                      <a:t>13,551</a:t>
                    </a:r>
                  </a:p>
                </c:rich>
              </c:tx>
              <c:numFmt formatCode="#,##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2-5C0E-4A8F-99C7-F2C9DA261350}"/>
                </c:ext>
              </c:extLst>
            </c:dLbl>
            <c:spPr>
              <a:noFill/>
              <a:ln>
                <a:noFill/>
              </a:ln>
              <a:effectLst/>
            </c:spPr>
            <c:txPr>
              <a:bodyPr wrap="square" lIns="38100" tIns="19050" rIns="38100" bIns="19050" anchor="ctr">
                <a:spAutoFit/>
              </a:bodyPr>
              <a:lstStyle/>
              <a:p>
                <a:pPr>
                  <a:defRPr sz="1200">
                    <a:solidFill>
                      <a:schemeClr val="bg1"/>
                    </a:solidFill>
                    <a:latin typeface="Book Antiqua" panose="02040602050305030304" pitchFamily="18"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#,##0;"-"#,##0;0</c:formatCode>
                <c:ptCount val="3"/>
                <c:pt idx="0">
                  <c:v>11437</c:v>
                </c:pt>
                <c:pt idx="1">
                  <c:v>12335</c:v>
                </c:pt>
                <c:pt idx="2">
                  <c:v>14856</c:v>
                </c:pt>
              </c:numCache>
            </c:numRef>
          </c:val>
          <c:extLst>
            <c:ext xmlns:c16="http://schemas.microsoft.com/office/drawing/2014/chart" uri="{C3380CC4-5D6E-409C-BE32-E72D297353CC}">
              <c16:uniqueId val="{00000003-5C0E-4A8F-99C7-F2C9DA261350}"/>
            </c:ext>
          </c:extLst>
        </c:ser>
        <c:ser>
          <c:idx val="1"/>
          <c:order val="1"/>
          <c:spPr>
            <a:solidFill>
              <a:schemeClr val="accent3"/>
            </a:solidFill>
            <a:ln w="9525" algn="ctr">
              <a:solidFill>
                <a:schemeClr val="bg1"/>
              </a:solidFill>
              <a:prstDash val="solid"/>
            </a:ln>
          </c:spPr>
          <c:invertIfNegative val="0"/>
          <c:val>
            <c:numRef>
              <c:f>Sheet1!$A$2:$C$2</c:f>
              <c:numCache>
                <c:formatCode>General</c:formatCode>
                <c:ptCount val="3"/>
              </c:numCache>
            </c:numRef>
          </c:val>
          <c:extLst>
            <c:ext xmlns:c16="http://schemas.microsoft.com/office/drawing/2014/chart" uri="{C3380CC4-5D6E-409C-BE32-E72D297353CC}">
              <c16:uniqueId val="{00000004-5C0E-4A8F-99C7-F2C9DA261350}"/>
            </c:ext>
          </c:extLst>
        </c:ser>
        <c:dLbls>
          <c:showLegendKey val="0"/>
          <c:showVal val="0"/>
          <c:showCatName val="0"/>
          <c:showSerName val="0"/>
          <c:showPercent val="0"/>
          <c:showBubbleSize val="0"/>
        </c:dLbls>
        <c:gapWidth val="40"/>
        <c:overlap val="100"/>
        <c:axId val="356290752"/>
        <c:axId val="1"/>
      </c:barChart>
      <c:catAx>
        <c:axId val="356290752"/>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5055.976312578203"/>
          <c:min val="0"/>
        </c:scaling>
        <c:delete val="1"/>
        <c:axPos val="l"/>
        <c:numFmt formatCode="#,##0;&quot;-&quot;#,##0;0" sourceLinked="1"/>
        <c:majorTickMark val="out"/>
        <c:minorTickMark val="none"/>
        <c:tickLblPos val="nextTo"/>
        <c:crossAx val="356290752"/>
        <c:crosses val="min"/>
        <c:crossBetween val="between"/>
      </c:valAx>
    </c:plotArea>
    <c:plotVisOnly val="0"/>
    <c:dispBlanksAs val="gap"/>
    <c:showDLblsOverMax val="1"/>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113505396608347"/>
          <c:y val="0.14839915322506236"/>
          <c:w val="0.82150140103650282"/>
          <c:h val="0.67786371968234882"/>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A92-403E-A8D9-0CD178E3A0A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A92-403E-A8D9-0CD178E3A0A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A92-403E-A8D9-0CD178E3A0A8}"/>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A92-403E-A8D9-0CD178E3A0A8}"/>
              </c:ext>
            </c:extLst>
          </c:dPt>
          <c:dLbls>
            <c:dLbl>
              <c:idx val="0"/>
              <c:layout>
                <c:manualLayout>
                  <c:x val="-5.0678387446665366E-3"/>
                  <c:y val="2.3763966113649836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A92-403E-A8D9-0CD178E3A0A8}"/>
                </c:ext>
              </c:extLst>
            </c:dLbl>
            <c:dLbl>
              <c:idx val="1"/>
              <c:layout>
                <c:manualLayout>
                  <c:x val="-0.11555204895342454"/>
                  <c:y val="3.357121417146627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92-403E-A8D9-0CD178E3A0A8}"/>
                </c:ext>
              </c:extLst>
            </c:dLbl>
            <c:dLbl>
              <c:idx val="2"/>
              <c:layout>
                <c:manualLayout>
                  <c:x val="6.1222256409198712E-2"/>
                  <c:y val="-5.0492401659956061E-3"/>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761102861942471"/>
                      <c:h val="0.1072079778493123"/>
                    </c:manualLayout>
                  </c15:layout>
                </c:ext>
                <c:ext xmlns:c16="http://schemas.microsoft.com/office/drawing/2014/chart" uri="{C3380CC4-5D6E-409C-BE32-E72D297353CC}">
                  <c16:uniqueId val="{00000005-8A92-403E-A8D9-0CD178E3A0A8}"/>
                </c:ext>
              </c:extLst>
            </c:dLbl>
            <c:dLbl>
              <c:idx val="3"/>
              <c:layout>
                <c:manualLayout>
                  <c:x val="0.13447323213612047"/>
                  <c:y val="-1.4691266475372762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A92-403E-A8D9-0CD178E3A0A8}"/>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Book Antiqua" panose="02040602050305030304" pitchFamily="18" charset="0"/>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'Crop pests'!$B$8:$B$11</c:f>
              <c:strCache>
                <c:ptCount val="4"/>
                <c:pt idx="0">
                  <c:v>Insects</c:v>
                </c:pt>
                <c:pt idx="1">
                  <c:v>Weeds</c:v>
                </c:pt>
                <c:pt idx="2">
                  <c:v>Diseases</c:v>
                </c:pt>
                <c:pt idx="3">
                  <c:v>Others</c:v>
                </c:pt>
              </c:strCache>
            </c:strRef>
          </c:cat>
          <c:val>
            <c:numRef>
              <c:f>'Crop pests'!$C$8:$C$11</c:f>
              <c:numCache>
                <c:formatCode>0%</c:formatCode>
                <c:ptCount val="4"/>
                <c:pt idx="0">
                  <c:v>0.28999999999999998</c:v>
                </c:pt>
                <c:pt idx="1">
                  <c:v>0.37</c:v>
                </c:pt>
                <c:pt idx="2">
                  <c:v>0.22</c:v>
                </c:pt>
                <c:pt idx="3">
                  <c:v>0.12</c:v>
                </c:pt>
              </c:numCache>
            </c:numRef>
          </c:val>
          <c:extLst>
            <c:ext xmlns:c16="http://schemas.microsoft.com/office/drawing/2014/chart" uri="{C3380CC4-5D6E-409C-BE32-E72D297353CC}">
              <c16:uniqueId val="{00000008-8A92-403E-A8D9-0CD178E3A0A8}"/>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600">
          <a:latin typeface="Book Antiqua" panose="02040602050305030304"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280627370971347E-2"/>
          <c:y val="1.4455871464934423E-2"/>
          <c:w val="0.77751001796688068"/>
          <c:h val="0.98554408768215651"/>
        </c:manualLayout>
      </c:layout>
      <c:doughnutChart>
        <c:varyColors val="1"/>
        <c:ser>
          <c:idx val="0"/>
          <c:order val="0"/>
          <c:dPt>
            <c:idx val="0"/>
            <c:bubble3D val="0"/>
            <c:spPr>
              <a:solidFill>
                <a:srgbClr val="96B9F6"/>
              </a:solidFill>
              <a:ln w="19050">
                <a:solidFill>
                  <a:schemeClr val="lt1"/>
                </a:solidFill>
              </a:ln>
              <a:effectLst/>
            </c:spPr>
            <c:extLst>
              <c:ext xmlns:c16="http://schemas.microsoft.com/office/drawing/2014/chart" uri="{C3380CC4-5D6E-409C-BE32-E72D297353CC}">
                <c16:uniqueId val="{00000001-C57E-4212-B86C-E2782F989D2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57E-4212-B86C-E2782F989D29}"/>
              </c:ext>
            </c:extLst>
          </c:dPt>
          <c:dPt>
            <c:idx val="2"/>
            <c:bubble3D val="0"/>
            <c:spPr>
              <a:solidFill>
                <a:srgbClr val="BECF77"/>
              </a:solidFill>
              <a:ln w="19050">
                <a:solidFill>
                  <a:schemeClr val="lt1"/>
                </a:solidFill>
              </a:ln>
              <a:effectLst/>
            </c:spPr>
            <c:extLst>
              <c:ext xmlns:c16="http://schemas.microsoft.com/office/drawing/2014/chart" uri="{C3380CC4-5D6E-409C-BE32-E72D297353CC}">
                <c16:uniqueId val="{00000005-C57E-4212-B86C-E2782F989D2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57E-4212-B86C-E2782F989D29}"/>
              </c:ext>
            </c:extLst>
          </c:dPt>
          <c:dLbls>
            <c:dLbl>
              <c:idx val="0"/>
              <c:showLegendKey val="0"/>
              <c:showVal val="0"/>
              <c:showCatName val="1"/>
              <c:showSerName val="0"/>
              <c:showPercent val="1"/>
              <c:showBubbleSize val="0"/>
              <c:extLst>
                <c:ext xmlns:c15="http://schemas.microsoft.com/office/drawing/2012/chart" uri="{CE6537A1-D6FC-4f65-9D91-7224C49458BB}">
                  <c15:layout>
                    <c:manualLayout>
                      <c:w val="0.33804972174689923"/>
                      <c:h val="0.25630869799184092"/>
                    </c:manualLayout>
                  </c15:layout>
                </c:ext>
                <c:ext xmlns:c16="http://schemas.microsoft.com/office/drawing/2014/chart" uri="{C3380CC4-5D6E-409C-BE32-E72D297353CC}">
                  <c16:uniqueId val="{00000001-C57E-4212-B86C-E2782F989D29}"/>
                </c:ext>
              </c:extLst>
            </c:dLbl>
            <c:dLbl>
              <c:idx val="1"/>
              <c:showLegendKey val="0"/>
              <c:showVal val="0"/>
              <c:showCatName val="1"/>
              <c:showSerName val="0"/>
              <c:showPercent val="1"/>
              <c:showBubbleSize val="0"/>
              <c:extLst>
                <c:ext xmlns:c15="http://schemas.microsoft.com/office/drawing/2012/chart" uri="{CE6537A1-D6FC-4f65-9D91-7224C49458BB}">
                  <c15:layout>
                    <c:manualLayout>
                      <c:w val="0.31183524679625718"/>
                      <c:h val="0.26179358346138593"/>
                    </c:manualLayout>
                  </c15:layout>
                </c:ext>
                <c:ext xmlns:c16="http://schemas.microsoft.com/office/drawing/2014/chart" uri="{C3380CC4-5D6E-409C-BE32-E72D297353CC}">
                  <c16:uniqueId val="{00000003-C57E-4212-B86C-E2782F989D29}"/>
                </c:ext>
              </c:extLst>
            </c:dLbl>
            <c:dLbl>
              <c:idx val="2"/>
              <c:showLegendKey val="0"/>
              <c:showVal val="0"/>
              <c:showCatName val="1"/>
              <c:showSerName val="0"/>
              <c:showPercent val="1"/>
              <c:showBubbleSize val="0"/>
              <c:extLst>
                <c:ext xmlns:c15="http://schemas.microsoft.com/office/drawing/2012/chart" uri="{CE6537A1-D6FC-4f65-9D91-7224C49458BB}">
                  <c15:layout>
                    <c:manualLayout>
                      <c:w val="0.33786189514736331"/>
                      <c:h val="0.26179358346138593"/>
                    </c:manualLayout>
                  </c15:layout>
                </c:ext>
                <c:ext xmlns:c16="http://schemas.microsoft.com/office/drawing/2014/chart" uri="{C3380CC4-5D6E-409C-BE32-E72D297353CC}">
                  <c16:uniqueId val="{00000005-C57E-4212-B86C-E2782F989D29}"/>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Book Antiqua" panose="02040602050305030304" pitchFamily="18"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Sheet5!$B$340:$B$343</c:f>
              <c:strCache>
                <c:ptCount val="4"/>
                <c:pt idx="0">
                  <c:v>Insecticides</c:v>
                </c:pt>
                <c:pt idx="1">
                  <c:v>Weedicides</c:v>
                </c:pt>
                <c:pt idx="2">
                  <c:v>Fungicides</c:v>
                </c:pt>
                <c:pt idx="3">
                  <c:v>Others</c:v>
                </c:pt>
              </c:strCache>
            </c:strRef>
          </c:cat>
          <c:val>
            <c:numRef>
              <c:f>Sheet5!$C$340:$C$343</c:f>
              <c:numCache>
                <c:formatCode>0</c:formatCode>
                <c:ptCount val="4"/>
                <c:pt idx="0">
                  <c:v>8828</c:v>
                </c:pt>
                <c:pt idx="1">
                  <c:v>4155</c:v>
                </c:pt>
                <c:pt idx="2">
                  <c:v>7753</c:v>
                </c:pt>
                <c:pt idx="3">
                  <c:v>1101</c:v>
                </c:pt>
              </c:numCache>
            </c:numRef>
          </c:val>
          <c:extLst>
            <c:ext xmlns:c16="http://schemas.microsoft.com/office/drawing/2014/chart" uri="{C3380CC4-5D6E-409C-BE32-E72D297353CC}">
              <c16:uniqueId val="{00000008-C57E-4212-B86C-E2782F989D29}"/>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latin typeface="Book Antiqua" panose="02040602050305030304"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'India Pesticide Use'!$F$6</c:f>
              <c:strCache>
                <c:ptCount val="1"/>
                <c:pt idx="0">
                  <c:v>Chemical Pesticides (tech grade)</c:v>
                </c:pt>
              </c:strCache>
            </c:strRef>
          </c:tx>
          <c:spPr>
            <a:solidFill>
              <a:srgbClr val="BECF77"/>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Book Antiqua" panose="02040602050305030304"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'India Pesticide Use'!$E$7:$E$11</c:f>
              <c:strCache>
                <c:ptCount val="5"/>
                <c:pt idx="0">
                  <c:v>2018-19</c:v>
                </c:pt>
                <c:pt idx="1">
                  <c:v>2019-20</c:v>
                </c:pt>
                <c:pt idx="2">
                  <c:v>2020-21</c:v>
                </c:pt>
                <c:pt idx="3">
                  <c:v>2021-22</c:v>
                </c:pt>
                <c:pt idx="4">
                  <c:v>2022-23</c:v>
                </c:pt>
              </c:strCache>
            </c:strRef>
          </c:cat>
          <c:val>
            <c:numRef>
              <c:f>'India Pesticide Use'!$F$7:$F$11</c:f>
              <c:numCache>
                <c:formatCode>General</c:formatCode>
                <c:ptCount val="5"/>
                <c:pt idx="0">
                  <c:v>59670</c:v>
                </c:pt>
                <c:pt idx="1">
                  <c:v>61702</c:v>
                </c:pt>
                <c:pt idx="2">
                  <c:v>62193</c:v>
                </c:pt>
                <c:pt idx="3">
                  <c:v>63284</c:v>
                </c:pt>
                <c:pt idx="4">
                  <c:v>52466</c:v>
                </c:pt>
              </c:numCache>
            </c:numRef>
          </c:val>
          <c:extLst>
            <c:ext xmlns:c16="http://schemas.microsoft.com/office/drawing/2014/chart" uri="{C3380CC4-5D6E-409C-BE32-E72D297353CC}">
              <c16:uniqueId val="{00000000-0EC1-4DEA-A9C7-4C2EE54E4A59}"/>
            </c:ext>
          </c:extLst>
        </c:ser>
        <c:ser>
          <c:idx val="1"/>
          <c:order val="1"/>
          <c:tx>
            <c:strRef>
              <c:f>'India Pesticide Use'!$G$6</c:f>
              <c:strCache>
                <c:ptCount val="1"/>
                <c:pt idx="0">
                  <c:v>Bio Pesticides</c:v>
                </c:pt>
              </c:strCache>
            </c:strRef>
          </c:tx>
          <c:spPr>
            <a:solidFill>
              <a:srgbClr val="96B9F6"/>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Book Antiqua" panose="02040602050305030304"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'India Pesticide Use'!$E$7:$E$11</c:f>
              <c:strCache>
                <c:ptCount val="5"/>
                <c:pt idx="0">
                  <c:v>2018-19</c:v>
                </c:pt>
                <c:pt idx="1">
                  <c:v>2019-20</c:v>
                </c:pt>
                <c:pt idx="2">
                  <c:v>2020-21</c:v>
                </c:pt>
                <c:pt idx="3">
                  <c:v>2021-22</c:v>
                </c:pt>
                <c:pt idx="4">
                  <c:v>2022-23</c:v>
                </c:pt>
              </c:strCache>
            </c:strRef>
          </c:cat>
          <c:val>
            <c:numRef>
              <c:f>'India Pesticide Use'!$G$7:$G$11</c:f>
              <c:numCache>
                <c:formatCode>General</c:formatCode>
                <c:ptCount val="5"/>
                <c:pt idx="0">
                  <c:v>7203</c:v>
                </c:pt>
                <c:pt idx="1">
                  <c:v>8847</c:v>
                </c:pt>
                <c:pt idx="2">
                  <c:v>8647</c:v>
                </c:pt>
                <c:pt idx="3">
                  <c:v>9321</c:v>
                </c:pt>
                <c:pt idx="4">
                  <c:v>7248</c:v>
                </c:pt>
              </c:numCache>
            </c:numRef>
          </c:val>
          <c:extLst>
            <c:ext xmlns:c16="http://schemas.microsoft.com/office/drawing/2014/chart" uri="{C3380CC4-5D6E-409C-BE32-E72D297353CC}">
              <c16:uniqueId val="{00000001-0EC1-4DEA-A9C7-4C2EE54E4A59}"/>
            </c:ext>
          </c:extLst>
        </c:ser>
        <c:dLbls>
          <c:dLblPos val="ctr"/>
          <c:showLegendKey val="0"/>
          <c:showVal val="1"/>
          <c:showCatName val="0"/>
          <c:showSerName val="0"/>
          <c:showPercent val="0"/>
          <c:showBubbleSize val="0"/>
        </c:dLbls>
        <c:gapWidth val="150"/>
        <c:axId val="518233928"/>
        <c:axId val="952284664"/>
      </c:barChart>
      <c:catAx>
        <c:axId val="518233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Book Antiqua" panose="02040602050305030304" pitchFamily="18" charset="0"/>
                <a:ea typeface="+mn-ea"/>
                <a:cs typeface="+mn-cs"/>
              </a:defRPr>
            </a:pPr>
            <a:endParaRPr lang="en-US"/>
          </a:p>
        </c:txPr>
        <c:crossAx val="952284664"/>
        <c:crosses val="autoZero"/>
        <c:auto val="1"/>
        <c:lblAlgn val="ctr"/>
        <c:lblOffset val="100"/>
        <c:noMultiLvlLbl val="0"/>
      </c:catAx>
      <c:valAx>
        <c:axId val="952284664"/>
        <c:scaling>
          <c:orientation val="minMax"/>
        </c:scaling>
        <c:delete val="1"/>
        <c:axPos val="l"/>
        <c:numFmt formatCode="General" sourceLinked="1"/>
        <c:majorTickMark val="none"/>
        <c:minorTickMark val="none"/>
        <c:tickLblPos val="nextTo"/>
        <c:crossAx val="5182339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600">
          <a:latin typeface="Book Antiqua" panose="02040602050305030304"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Synthetic agrochemicals</c:v>
                </c:pt>
              </c:strCache>
            </c:strRef>
          </c:tx>
          <c:spPr>
            <a:solidFill>
              <a:srgbClr val="BECF77"/>
            </a:solidFill>
            <a:ln>
              <a:noFill/>
            </a:ln>
            <a:effectLst/>
          </c:spPr>
          <c:invertIfNegative val="0"/>
          <c:dLbls>
            <c:dLbl>
              <c:idx val="6"/>
              <c:showLegendKey val="0"/>
              <c:showVal val="1"/>
              <c:showCatName val="0"/>
              <c:showSerName val="0"/>
              <c:showPercent val="0"/>
              <c:showBubbleSize val="0"/>
              <c:extLst>
                <c:ext xmlns:c15="http://schemas.microsoft.com/office/drawing/2012/chart" uri="{CE6537A1-D6FC-4f65-9D91-7224C49458BB}">
                  <c15:layout>
                    <c:manualLayout>
                      <c:w val="0.25936959912590402"/>
                      <c:h val="0.11740230350285011"/>
                    </c:manualLayout>
                  </c15:layout>
                </c:ext>
                <c:ext xmlns:c16="http://schemas.microsoft.com/office/drawing/2014/chart" uri="{C3380CC4-5D6E-409C-BE32-E72D297353CC}">
                  <c16:uniqueId val="{00000003-2A74-4EDF-A48A-A3FDD7131166}"/>
                </c:ext>
              </c:extLst>
            </c:dLbl>
            <c:dLbl>
              <c:idx val="7"/>
              <c:showLegendKey val="0"/>
              <c:showVal val="1"/>
              <c:showCatName val="0"/>
              <c:showSerName val="0"/>
              <c:showPercent val="0"/>
              <c:showBubbleSize val="0"/>
              <c:extLst>
                <c:ext xmlns:c15="http://schemas.microsoft.com/office/drawing/2012/chart" uri="{CE6537A1-D6FC-4f65-9D91-7224C49458BB}">
                  <c15:layout>
                    <c:manualLayout>
                      <c:w val="0.30800139896201101"/>
                      <c:h val="0.11740230350285011"/>
                    </c:manualLayout>
                  </c15:layout>
                </c:ext>
                <c:ext xmlns:c16="http://schemas.microsoft.com/office/drawing/2014/chart" uri="{C3380CC4-5D6E-409C-BE32-E72D297353CC}">
                  <c16:uniqueId val="{00000002-2A74-4EDF-A48A-A3FDD7131166}"/>
                </c:ext>
              </c:extLst>
            </c:dLbl>
            <c:dLbl>
              <c:idx val="8"/>
              <c:layout>
                <c:manualLayout>
                  <c:x val="-4.303920262953212E-2"/>
                  <c:y val="-3.3249023931705046E-3"/>
                </c:manualLayout>
              </c:layout>
              <c:showLegendKey val="0"/>
              <c:showVal val="1"/>
              <c:showCatName val="0"/>
              <c:showSerName val="0"/>
              <c:showPercent val="0"/>
              <c:showBubbleSize val="0"/>
              <c:extLst>
                <c:ext xmlns:c15="http://schemas.microsoft.com/office/drawing/2012/chart" uri="{CE6537A1-D6FC-4f65-9D91-7224C49458BB}">
                  <c15:layout>
                    <c:manualLayout>
                      <c:w val="0.23813231722312328"/>
                      <c:h val="0.1249676345623342"/>
                    </c:manualLayout>
                  </c15:layout>
                </c:ext>
                <c:ext xmlns:c16="http://schemas.microsoft.com/office/drawing/2014/chart" uri="{C3380CC4-5D6E-409C-BE32-E72D297353CC}">
                  <c16:uniqueId val="{00000001-2A74-4EDF-A48A-A3FDD7131166}"/>
                </c:ext>
              </c:extLst>
            </c:dLbl>
            <c:spPr>
              <a:noFill/>
              <a:ln>
                <a:noFill/>
              </a:ln>
              <a:effectLst/>
            </c:spPr>
            <c:txPr>
              <a:bodyPr rot="0" spcFirstLastPara="1" vertOverflow="ellipsis" vert="horz" wrap="square" anchor="ctr" anchorCtr="1"/>
              <a:lstStyle/>
              <a:p>
                <a:pPr>
                  <a:defRPr sz="1300" b="0" i="0" u="none" strike="noStrike" kern="1200" baseline="0">
                    <a:solidFill>
                      <a:schemeClr val="tx1">
                        <a:lumMod val="75000"/>
                        <a:lumOff val="25000"/>
                      </a:schemeClr>
                    </a:solidFill>
                    <a:latin typeface="Book Antiqua" panose="0204060205030503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Others</c:v>
                </c:pt>
                <c:pt idx="1">
                  <c:v>Plantations</c:v>
                </c:pt>
                <c:pt idx="2">
                  <c:v>Fruits</c:v>
                </c:pt>
                <c:pt idx="3">
                  <c:v>Fiber</c:v>
                </c:pt>
                <c:pt idx="4">
                  <c:v>Oilseeds</c:v>
                </c:pt>
                <c:pt idx="5">
                  <c:v>Pulses</c:v>
                </c:pt>
                <c:pt idx="6">
                  <c:v>Vegetables</c:v>
                </c:pt>
                <c:pt idx="7">
                  <c:v>Cash crops</c:v>
                </c:pt>
                <c:pt idx="8">
                  <c:v>Cereals</c:v>
                </c:pt>
              </c:strCache>
            </c:strRef>
          </c:cat>
          <c:val>
            <c:numRef>
              <c:f>Sheet1!$B$2:$B$10</c:f>
              <c:numCache>
                <c:formatCode>0%</c:formatCode>
                <c:ptCount val="9"/>
                <c:pt idx="0">
                  <c:v>0.08</c:v>
                </c:pt>
                <c:pt idx="1">
                  <c:v>0.01</c:v>
                </c:pt>
                <c:pt idx="2">
                  <c:v>0.04</c:v>
                </c:pt>
                <c:pt idx="3">
                  <c:v>0.05</c:v>
                </c:pt>
                <c:pt idx="4">
                  <c:v>7.0000000000000007E-2</c:v>
                </c:pt>
                <c:pt idx="5">
                  <c:v>0.09</c:v>
                </c:pt>
                <c:pt idx="6">
                  <c:v>0.1</c:v>
                </c:pt>
                <c:pt idx="7">
                  <c:v>0.15</c:v>
                </c:pt>
                <c:pt idx="8">
                  <c:v>0.41</c:v>
                </c:pt>
              </c:numCache>
            </c:numRef>
          </c:val>
          <c:extLst>
            <c:ext xmlns:c16="http://schemas.microsoft.com/office/drawing/2014/chart" uri="{C3380CC4-5D6E-409C-BE32-E72D297353CC}">
              <c16:uniqueId val="{00000000-2A74-4EDF-A48A-A3FDD7131166}"/>
            </c:ext>
          </c:extLst>
        </c:ser>
        <c:dLbls>
          <c:showLegendKey val="0"/>
          <c:showVal val="0"/>
          <c:showCatName val="0"/>
          <c:showSerName val="0"/>
          <c:showPercent val="0"/>
          <c:showBubbleSize val="0"/>
        </c:dLbls>
        <c:gapWidth val="182"/>
        <c:axId val="510695200"/>
        <c:axId val="510700448"/>
      </c:barChart>
      <c:catAx>
        <c:axId val="510695200"/>
        <c:scaling>
          <c:orientation val="minMax"/>
        </c:scaling>
        <c:delete val="1"/>
        <c:axPos val="l"/>
        <c:numFmt formatCode="General" sourceLinked="1"/>
        <c:majorTickMark val="none"/>
        <c:minorTickMark val="none"/>
        <c:tickLblPos val="nextTo"/>
        <c:crossAx val="510700448"/>
        <c:crosses val="autoZero"/>
        <c:auto val="1"/>
        <c:lblAlgn val="ctr"/>
        <c:lblOffset val="100"/>
        <c:noMultiLvlLbl val="0"/>
      </c:catAx>
      <c:valAx>
        <c:axId val="510700448"/>
        <c:scaling>
          <c:orientation val="minMax"/>
        </c:scaling>
        <c:delete val="1"/>
        <c:axPos val="b"/>
        <c:numFmt formatCode="0%" sourceLinked="1"/>
        <c:majorTickMark val="none"/>
        <c:minorTickMark val="none"/>
        <c:tickLblPos val="nextTo"/>
        <c:crossAx val="510695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a:latin typeface="Book Antiqua" panose="0204060205030503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87961697-9227-4FB4-9A70-00A6F1D00671}" type="datetimeFigureOut">
              <a:rPr lang="en-IN" smtClean="0"/>
              <a:t>27-09-2023</a:t>
            </a:fld>
            <a:endParaRPr lang="en-IN"/>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DBEBAB0A-1031-43CC-816B-0655E2AE3A08}" type="slidenum">
              <a:rPr lang="en-IN" smtClean="0"/>
              <a:t>‹#›</a:t>
            </a:fld>
            <a:endParaRPr lang="en-IN"/>
          </a:p>
        </p:txBody>
      </p:sp>
    </p:spTree>
    <p:extLst>
      <p:ext uri="{BB962C8B-B14F-4D97-AF65-F5344CB8AC3E}">
        <p14:creationId xmlns:p14="http://schemas.microsoft.com/office/powerpoint/2010/main" val="2822176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BEBAB0A-1031-43CC-816B-0655E2AE3A08}" type="slidenum">
              <a:rPr lang="en-IN" smtClean="0"/>
              <a:t>4</a:t>
            </a:fld>
            <a:endParaRPr lang="en-IN"/>
          </a:p>
        </p:txBody>
      </p:sp>
    </p:spTree>
    <p:extLst>
      <p:ext uri="{BB962C8B-B14F-4D97-AF65-F5344CB8AC3E}">
        <p14:creationId xmlns:p14="http://schemas.microsoft.com/office/powerpoint/2010/main" val="1075228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EBAB0A-1031-43CC-816B-0655E2AE3A08}" type="slidenum">
              <a:rPr lang="en-IN" smtClean="0"/>
              <a:t>6</a:t>
            </a:fld>
            <a:endParaRPr lang="en-IN"/>
          </a:p>
        </p:txBody>
      </p:sp>
    </p:spTree>
    <p:extLst>
      <p:ext uri="{BB962C8B-B14F-4D97-AF65-F5344CB8AC3E}">
        <p14:creationId xmlns:p14="http://schemas.microsoft.com/office/powerpoint/2010/main" val="853764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EBAB0A-1031-43CC-816B-0655E2AE3A08}" type="slidenum">
              <a:rPr lang="en-IN" smtClean="0"/>
              <a:t>7</a:t>
            </a:fld>
            <a:endParaRPr lang="en-IN"/>
          </a:p>
        </p:txBody>
      </p:sp>
    </p:spTree>
    <p:extLst>
      <p:ext uri="{BB962C8B-B14F-4D97-AF65-F5344CB8AC3E}">
        <p14:creationId xmlns:p14="http://schemas.microsoft.com/office/powerpoint/2010/main" val="1848525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EBAB0A-1031-43CC-816B-0655E2AE3A08}" type="slidenum">
              <a:rPr lang="en-IN" smtClean="0"/>
              <a:t>9</a:t>
            </a:fld>
            <a:endParaRPr lang="en-IN"/>
          </a:p>
        </p:txBody>
      </p:sp>
    </p:spTree>
    <p:extLst>
      <p:ext uri="{BB962C8B-B14F-4D97-AF65-F5344CB8AC3E}">
        <p14:creationId xmlns:p14="http://schemas.microsoft.com/office/powerpoint/2010/main" val="4051148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EBAB0A-1031-43CC-816B-0655E2AE3A08}" type="slidenum">
              <a:rPr lang="en-IN" smtClean="0"/>
              <a:t>10</a:t>
            </a:fld>
            <a:endParaRPr lang="en-IN"/>
          </a:p>
        </p:txBody>
      </p:sp>
    </p:spTree>
    <p:extLst>
      <p:ext uri="{BB962C8B-B14F-4D97-AF65-F5344CB8AC3E}">
        <p14:creationId xmlns:p14="http://schemas.microsoft.com/office/powerpoint/2010/main" val="2590791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781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05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A27FB-53E3-45FC-BE3B-27A9058FD3D8}"/>
              </a:ext>
            </a:extLst>
          </p:cNvPr>
          <p:cNvSpPr>
            <a:spLocks noGrp="1"/>
          </p:cNvSpPr>
          <p:nvPr>
            <p:ph type="title"/>
          </p:nvPr>
        </p:nvSpPr>
        <p:spPr>
          <a:xfrm>
            <a:off x="48114" y="59958"/>
            <a:ext cx="10477777" cy="506266"/>
          </a:xfrm>
          <a:prstGeom prst="rect">
            <a:avLst/>
          </a:prstGeom>
          <a:gradFill flip="none" rotWithShape="1">
            <a:gsLst>
              <a:gs pos="22000">
                <a:schemeClr val="bg1"/>
              </a:gs>
              <a:gs pos="60000">
                <a:srgbClr val="EEF0F6"/>
              </a:gs>
              <a:gs pos="74000">
                <a:srgbClr val="EEF0F6"/>
              </a:gs>
              <a:gs pos="91000">
                <a:srgbClr val="EEF0F6"/>
              </a:gs>
            </a:gsLst>
            <a:lin ang="10800000" scaled="1"/>
            <a:tileRect/>
          </a:gradFill>
        </p:spPr>
        <p:txBody>
          <a:bodyPr anchor="ctr">
            <a:normAutofit/>
          </a:bodyPr>
          <a:lstStyle>
            <a:lvl1pPr>
              <a:defRPr sz="2400">
                <a:solidFill>
                  <a:schemeClr val="accent1">
                    <a:lumMod val="50000"/>
                  </a:schemeClr>
                </a:solidFill>
                <a:latin typeface="Book Antiqua" panose="02040602050305030304" pitchFamily="18"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7F6FFC0A-1BA0-4153-BB3E-C350913524A5}"/>
              </a:ext>
            </a:extLst>
          </p:cNvPr>
          <p:cNvSpPr>
            <a:spLocks noGrp="1"/>
          </p:cNvSpPr>
          <p:nvPr>
            <p:ph type="sldNum" sz="quarter" idx="12"/>
          </p:nvPr>
        </p:nvSpPr>
        <p:spPr>
          <a:xfrm>
            <a:off x="11742057" y="6469823"/>
            <a:ext cx="414764" cy="365125"/>
          </a:xfrm>
        </p:spPr>
        <p:txBody>
          <a:bodyPr/>
          <a:lstStyle/>
          <a:p>
            <a:fld id="{8D4F848A-3D41-4A27-994B-6B24ACA903D0}" type="slidenum">
              <a:rPr lang="en-US" smtClean="0"/>
              <a:t>‹#›</a:t>
            </a:fld>
            <a:endParaRPr lang="en-US"/>
          </a:p>
        </p:txBody>
      </p:sp>
      <p:cxnSp>
        <p:nvCxnSpPr>
          <p:cNvPr id="9" name="Straight Connector 8">
            <a:extLst>
              <a:ext uri="{FF2B5EF4-FFF2-40B4-BE49-F238E27FC236}">
                <a16:creationId xmlns:a16="http://schemas.microsoft.com/office/drawing/2014/main" id="{CCCB1F50-5E9D-40F6-920C-26765E0A6137}"/>
              </a:ext>
            </a:extLst>
          </p:cNvPr>
          <p:cNvCxnSpPr/>
          <p:nvPr userDrawn="1"/>
        </p:nvCxnSpPr>
        <p:spPr>
          <a:xfrm>
            <a:off x="78094" y="599526"/>
            <a:ext cx="3474720" cy="0"/>
          </a:xfrm>
          <a:prstGeom prst="line">
            <a:avLst/>
          </a:prstGeom>
          <a:ln w="34925">
            <a:solidFill>
              <a:srgbClr val="002EDC"/>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366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4C7F133-7167-4F31-85AE-8DC3E79347A9}"/>
              </a:ext>
            </a:extLst>
          </p:cNvPr>
          <p:cNvSpPr>
            <a:spLocks noGrp="1"/>
          </p:cNvSpPr>
          <p:nvPr>
            <p:ph type="sldNum" sz="quarter" idx="12"/>
          </p:nvPr>
        </p:nvSpPr>
        <p:spPr/>
        <p:txBody>
          <a:bodyPr/>
          <a:lstStyle/>
          <a:p>
            <a:fld id="{8D4F848A-3D41-4A27-994B-6B24ACA903D0}" type="slidenum">
              <a:rPr lang="en-US" smtClean="0"/>
              <a:t>‹#›</a:t>
            </a:fld>
            <a:endParaRPr lang="en-US"/>
          </a:p>
        </p:txBody>
      </p:sp>
    </p:spTree>
    <p:extLst>
      <p:ext uri="{BB962C8B-B14F-4D97-AF65-F5344CB8AC3E}">
        <p14:creationId xmlns:p14="http://schemas.microsoft.com/office/powerpoint/2010/main" val="3511020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9A2FC3-B710-4EC1-B8A6-C9DD22033376}"/>
              </a:ext>
            </a:extLst>
          </p:cNvPr>
          <p:cNvSpPr>
            <a:spLocks noGrp="1"/>
          </p:cNvSpPr>
          <p:nvPr>
            <p:ph type="sldNum" sz="quarter" idx="12"/>
          </p:nvPr>
        </p:nvSpPr>
        <p:spPr/>
        <p:txBody>
          <a:bodyPr/>
          <a:lstStyle/>
          <a:p>
            <a:fld id="{8D4F848A-3D41-4A27-994B-6B24ACA903D0}" type="slidenum">
              <a:rPr lang="en-US" smtClean="0"/>
              <a:t>‹#›</a:t>
            </a:fld>
            <a:endParaRPr lang="en-US"/>
          </a:p>
        </p:txBody>
      </p:sp>
    </p:spTree>
    <p:extLst>
      <p:ext uri="{BB962C8B-B14F-4D97-AF65-F5344CB8AC3E}">
        <p14:creationId xmlns:p14="http://schemas.microsoft.com/office/powerpoint/2010/main" val="23990669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1619"/>
      </p:ext>
    </p:extLst>
  </p:cSld>
  <p:clrMap bg1="lt1" tx1="dk1" bg2="lt2" tx2="dk2" accent1="accent1" accent2="accent2" accent3="accent3" accent4="accent4" accent5="accent5" accent6="accent6" hlink="hlink" folHlink="folHlink"/>
  <p:sldLayoutIdLst>
    <p:sldLayoutId id="2147483666" r:id="rId1"/>
    <p:sldLayoutId id="214748366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8A173B-E76B-09F7-DA57-1B0127F1C5D7}"/>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0" y="6507864"/>
            <a:ext cx="12192000" cy="365126"/>
          </a:xfrm>
          <a:prstGeom prst="rect">
            <a:avLst/>
          </a:prstGeom>
        </p:spPr>
      </p:pic>
      <p:sp>
        <p:nvSpPr>
          <p:cNvPr id="6" name="Slide Number Placeholder 5">
            <a:extLst>
              <a:ext uri="{FF2B5EF4-FFF2-40B4-BE49-F238E27FC236}">
                <a16:creationId xmlns:a16="http://schemas.microsoft.com/office/drawing/2014/main" id="{6C0466CA-E7FA-4938-85CB-CC06830664E1}"/>
              </a:ext>
            </a:extLst>
          </p:cNvPr>
          <p:cNvSpPr>
            <a:spLocks noGrp="1"/>
          </p:cNvSpPr>
          <p:nvPr>
            <p:ph type="sldNum" sz="quarter" idx="4"/>
          </p:nvPr>
        </p:nvSpPr>
        <p:spPr>
          <a:xfrm>
            <a:off x="11707318" y="6492875"/>
            <a:ext cx="48468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4F848A-3D41-4A27-994B-6B24ACA903D0}" type="slidenum">
              <a:rPr lang="en-US" smtClean="0"/>
              <a:t>‹#›</a:t>
            </a:fld>
            <a:endParaRPr lang="en-US"/>
          </a:p>
        </p:txBody>
      </p:sp>
      <p:pic>
        <p:nvPicPr>
          <p:cNvPr id="8" name="Picture 7" descr="A picture containing graphics, font, graphic design, logo&#10;&#10;Description automatically generated">
            <a:extLst>
              <a:ext uri="{FF2B5EF4-FFF2-40B4-BE49-F238E27FC236}">
                <a16:creationId xmlns:a16="http://schemas.microsoft.com/office/drawing/2014/main" id="{27CC3D71-13B3-DC7A-C677-EB3223A5F116}"/>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544714" y="134392"/>
            <a:ext cx="1609483" cy="276295"/>
          </a:xfrm>
          <a:prstGeom prst="rect">
            <a:avLst/>
          </a:prstGeom>
        </p:spPr>
      </p:pic>
    </p:spTree>
    <p:extLst>
      <p:ext uri="{BB962C8B-B14F-4D97-AF65-F5344CB8AC3E}">
        <p14:creationId xmlns:p14="http://schemas.microsoft.com/office/powerpoint/2010/main" val="1514075803"/>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18" Type="http://schemas.openxmlformats.org/officeDocument/2006/relationships/image" Target="../media/image65.svg"/><Relationship Id="rId26" Type="http://schemas.openxmlformats.org/officeDocument/2006/relationships/image" Target="../media/image73.svg"/><Relationship Id="rId3" Type="http://schemas.openxmlformats.org/officeDocument/2006/relationships/image" Target="../media/image50.png"/><Relationship Id="rId21" Type="http://schemas.openxmlformats.org/officeDocument/2006/relationships/image" Target="../media/image68.png"/><Relationship Id="rId7" Type="http://schemas.openxmlformats.org/officeDocument/2006/relationships/image" Target="../media/image54.png"/><Relationship Id="rId12" Type="http://schemas.openxmlformats.org/officeDocument/2006/relationships/image" Target="../media/image59.svg"/><Relationship Id="rId17" Type="http://schemas.openxmlformats.org/officeDocument/2006/relationships/image" Target="../media/image64.png"/><Relationship Id="rId25" Type="http://schemas.openxmlformats.org/officeDocument/2006/relationships/image" Target="../media/image72.png"/><Relationship Id="rId2" Type="http://schemas.openxmlformats.org/officeDocument/2006/relationships/notesSlide" Target="../notesSlides/notesSlide5.xml"/><Relationship Id="rId16" Type="http://schemas.openxmlformats.org/officeDocument/2006/relationships/image" Target="../media/image63.svg"/><Relationship Id="rId20" Type="http://schemas.openxmlformats.org/officeDocument/2006/relationships/image" Target="../media/image67.svg"/><Relationship Id="rId29" Type="http://schemas.openxmlformats.org/officeDocument/2006/relationships/image" Target="../media/image76.png"/><Relationship Id="rId1" Type="http://schemas.openxmlformats.org/officeDocument/2006/relationships/slideLayout" Target="../slideLayouts/slideLayout3.xml"/><Relationship Id="rId6" Type="http://schemas.openxmlformats.org/officeDocument/2006/relationships/image" Target="../media/image53.svg"/><Relationship Id="rId11" Type="http://schemas.openxmlformats.org/officeDocument/2006/relationships/image" Target="../media/image58.png"/><Relationship Id="rId24" Type="http://schemas.openxmlformats.org/officeDocument/2006/relationships/image" Target="../media/image71.svg"/><Relationship Id="rId5" Type="http://schemas.openxmlformats.org/officeDocument/2006/relationships/image" Target="../media/image52.png"/><Relationship Id="rId15" Type="http://schemas.openxmlformats.org/officeDocument/2006/relationships/image" Target="../media/image62.png"/><Relationship Id="rId23" Type="http://schemas.openxmlformats.org/officeDocument/2006/relationships/image" Target="../media/image70.png"/><Relationship Id="rId28" Type="http://schemas.openxmlformats.org/officeDocument/2006/relationships/image" Target="../media/image75.svg"/><Relationship Id="rId10" Type="http://schemas.openxmlformats.org/officeDocument/2006/relationships/image" Target="../media/image57.svg"/><Relationship Id="rId19" Type="http://schemas.openxmlformats.org/officeDocument/2006/relationships/image" Target="../media/image66.pn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 Id="rId22" Type="http://schemas.openxmlformats.org/officeDocument/2006/relationships/image" Target="../media/image69.svg"/><Relationship Id="rId27" Type="http://schemas.openxmlformats.org/officeDocument/2006/relationships/image" Target="../media/image74.png"/><Relationship Id="rId30" Type="http://schemas.openxmlformats.org/officeDocument/2006/relationships/image" Target="../media/image77.svg"/></Relationships>
</file>

<file path=ppt/slides/_rels/slide11.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svg"/><Relationship Id="rId18" Type="http://schemas.openxmlformats.org/officeDocument/2006/relationships/image" Target="../media/image92.png"/><Relationship Id="rId3" Type="http://schemas.openxmlformats.org/officeDocument/2006/relationships/image" Target="../media/image79.svg"/><Relationship Id="rId7" Type="http://schemas.openxmlformats.org/officeDocument/2006/relationships/image" Target="../media/image61.svg"/><Relationship Id="rId12" Type="http://schemas.openxmlformats.org/officeDocument/2006/relationships/image" Target="../media/image86.png"/><Relationship Id="rId17" Type="http://schemas.openxmlformats.org/officeDocument/2006/relationships/image" Target="../media/image91.svg"/><Relationship Id="rId2" Type="http://schemas.openxmlformats.org/officeDocument/2006/relationships/image" Target="../media/image78.png"/><Relationship Id="rId16"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60.png"/><Relationship Id="rId11" Type="http://schemas.openxmlformats.org/officeDocument/2006/relationships/image" Target="../media/image85.svg"/><Relationship Id="rId5" Type="http://schemas.openxmlformats.org/officeDocument/2006/relationships/image" Target="../media/image81.svg"/><Relationship Id="rId15" Type="http://schemas.openxmlformats.org/officeDocument/2006/relationships/image" Target="../media/image89.svg"/><Relationship Id="rId10" Type="http://schemas.openxmlformats.org/officeDocument/2006/relationships/image" Target="../media/image84.png"/><Relationship Id="rId19" Type="http://schemas.openxmlformats.org/officeDocument/2006/relationships/image" Target="../media/image93.svg"/><Relationship Id="rId4" Type="http://schemas.openxmlformats.org/officeDocument/2006/relationships/image" Target="../media/image80.png"/><Relationship Id="rId9" Type="http://schemas.openxmlformats.org/officeDocument/2006/relationships/image" Target="../media/image83.svg"/><Relationship Id="rId14" Type="http://schemas.openxmlformats.org/officeDocument/2006/relationships/image" Target="../media/image88.png"/></Relationships>
</file>

<file path=ppt/slides/_rels/slide1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94.png"/><Relationship Id="rId1" Type="http://schemas.openxmlformats.org/officeDocument/2006/relationships/slideLayout" Target="../slideLayouts/slideLayout3.xml"/><Relationship Id="rId6" Type="http://schemas.openxmlformats.org/officeDocument/2006/relationships/image" Target="../media/image98.png"/><Relationship Id="rId11" Type="http://schemas.openxmlformats.org/officeDocument/2006/relationships/image" Target="../media/image103.svg"/><Relationship Id="rId5" Type="http://schemas.openxmlformats.org/officeDocument/2006/relationships/image" Target="../media/image97.sv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svg"/></Relationships>
</file>

<file path=ppt/slides/_rels/slide13.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image" Target="../media/image115.jpeg"/><Relationship Id="rId3" Type="http://schemas.openxmlformats.org/officeDocument/2006/relationships/image" Target="../media/image105.jpeg"/><Relationship Id="rId7" Type="http://schemas.openxmlformats.org/officeDocument/2006/relationships/image" Target="../media/image109.jpeg"/><Relationship Id="rId12" Type="http://schemas.openxmlformats.org/officeDocument/2006/relationships/image" Target="../media/image114.jpeg"/><Relationship Id="rId2" Type="http://schemas.openxmlformats.org/officeDocument/2006/relationships/image" Target="../media/image104.jpeg"/><Relationship Id="rId1" Type="http://schemas.openxmlformats.org/officeDocument/2006/relationships/slideLayout" Target="../slideLayouts/slideLayout3.xml"/><Relationship Id="rId6" Type="http://schemas.openxmlformats.org/officeDocument/2006/relationships/image" Target="../media/image108.jpeg"/><Relationship Id="rId11" Type="http://schemas.openxmlformats.org/officeDocument/2006/relationships/image" Target="../media/image113.jpeg"/><Relationship Id="rId5" Type="http://schemas.openxmlformats.org/officeDocument/2006/relationships/image" Target="../media/image107.jpeg"/><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jpeg"/></Relationships>
</file>

<file path=ppt/slides/_rels/slide14.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image" Target="../media/image116.jpeg"/><Relationship Id="rId1" Type="http://schemas.openxmlformats.org/officeDocument/2006/relationships/slideLayout" Target="../slideLayouts/slideLayout3.xml"/><Relationship Id="rId6" Type="http://schemas.openxmlformats.org/officeDocument/2006/relationships/image" Target="../media/image120.jpg"/><Relationship Id="rId5" Type="http://schemas.openxmlformats.org/officeDocument/2006/relationships/image" Target="../media/image119.jpeg"/><Relationship Id="rId4" Type="http://schemas.openxmlformats.org/officeDocument/2006/relationships/image" Target="../media/image118.jpeg"/><Relationship Id="rId9" Type="http://schemas.openxmlformats.org/officeDocument/2006/relationships/image" Target="../media/image123.jpeg"/></Relationships>
</file>

<file path=ppt/slides/_rels/slide1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3.xml"/><Relationship Id="rId6" Type="http://schemas.openxmlformats.org/officeDocument/2006/relationships/image" Target="../media/image128.jpeg"/><Relationship Id="rId5" Type="http://schemas.openxmlformats.org/officeDocument/2006/relationships/image" Target="../media/image127.jpeg"/><Relationship Id="rId10" Type="http://schemas.openxmlformats.org/officeDocument/2006/relationships/image" Target="../media/image132.jpeg"/><Relationship Id="rId4" Type="http://schemas.openxmlformats.org/officeDocument/2006/relationships/image" Target="../media/image126.jpeg"/><Relationship Id="rId9" Type="http://schemas.openxmlformats.org/officeDocument/2006/relationships/image" Target="../media/image131.jpeg"/></Relationships>
</file>

<file path=ppt/slides/_rels/slide16.xml.rels><?xml version="1.0" encoding="UTF-8" standalone="yes"?>
<Relationships xmlns="http://schemas.openxmlformats.org/package/2006/relationships"><Relationship Id="rId3" Type="http://schemas.openxmlformats.org/officeDocument/2006/relationships/image" Target="../media/image134.svg"/><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svg"/><Relationship Id="rId7" Type="http://schemas.openxmlformats.org/officeDocument/2006/relationships/image" Target="../media/image140.svg"/><Relationship Id="rId2" Type="http://schemas.openxmlformats.org/officeDocument/2006/relationships/image" Target="../media/image135.png"/><Relationship Id="rId1" Type="http://schemas.openxmlformats.org/officeDocument/2006/relationships/slideLayout" Target="../slideLayouts/slideLayout3.xml"/><Relationship Id="rId6" Type="http://schemas.openxmlformats.org/officeDocument/2006/relationships/image" Target="../media/image139.png"/><Relationship Id="rId5" Type="http://schemas.openxmlformats.org/officeDocument/2006/relationships/image" Target="../media/image138.svg"/><Relationship Id="rId4" Type="http://schemas.openxmlformats.org/officeDocument/2006/relationships/image" Target="../media/image137.png"/><Relationship Id="rId9" Type="http://schemas.openxmlformats.org/officeDocument/2006/relationships/image" Target="../media/image142.svg"/></Relationships>
</file>

<file path=ppt/slides/_rels/slide18.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tags" Target="../tags/tag73.xml"/><Relationship Id="rId3" Type="http://schemas.openxmlformats.org/officeDocument/2006/relationships/tags" Target="../tags/tag68.xml"/><Relationship Id="rId7" Type="http://schemas.openxmlformats.org/officeDocument/2006/relationships/tags" Target="../tags/tag72.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9"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tags" Target="../tags/tag81.xml"/><Relationship Id="rId3" Type="http://schemas.openxmlformats.org/officeDocument/2006/relationships/tags" Target="../tags/tag76.xml"/><Relationship Id="rId7" Type="http://schemas.openxmlformats.org/officeDocument/2006/relationships/tags" Target="../tags/tag80.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9"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hyperlink" Target="https://nrcmeat.icar.gov.in/docs/Vision-2050.pdf" TargetMode="External"/><Relationship Id="rId26" Type="http://schemas.openxmlformats.org/officeDocument/2006/relationships/image" Target="../media/image23.png"/><Relationship Id="rId3" Type="http://schemas.openxmlformats.org/officeDocument/2006/relationships/image" Target="../media/image8.svg"/><Relationship Id="rId21" Type="http://schemas.openxmlformats.org/officeDocument/2006/relationships/hyperlink" Target="https://wotr.org/2022/06/17/action-points-india-global-land-outlook-report-2022/#:~:text=In%20India%2C%2032%25%20of%20the,et%20al.%2C%202018)" TargetMode="External"/><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hyperlink" Target="https://population.un.org/wup/publications/Files/WUP2018-Report.pdf" TargetMode="External"/><Relationship Id="rId25" Type="http://schemas.openxmlformats.org/officeDocument/2006/relationships/image" Target="../media/image22.svg"/><Relationship Id="rId2" Type="http://schemas.openxmlformats.org/officeDocument/2006/relationships/image" Target="../media/image7.png"/><Relationship Id="rId16" Type="http://schemas.openxmlformats.org/officeDocument/2006/relationships/hyperlink" Target="https://population.un.org/wpp/Publications/" TargetMode="External"/><Relationship Id="rId20" Type="http://schemas.openxmlformats.org/officeDocument/2006/relationships/hyperlink" Target="https://www.nabard.org/auth/writereaddata/tender/2010165456All_India_Projected_Water_Demand.pdf" TargetMode="Externa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svg"/><Relationship Id="rId24" Type="http://schemas.openxmlformats.org/officeDocument/2006/relationships/image" Target="../media/image21.png"/><Relationship Id="rId5" Type="http://schemas.openxmlformats.org/officeDocument/2006/relationships/image" Target="../media/image10.svg"/><Relationship Id="rId15" Type="http://schemas.openxmlformats.org/officeDocument/2006/relationships/image" Target="../media/image20.svg"/><Relationship Id="rId23" Type="http://schemas.openxmlformats.org/officeDocument/2006/relationships/hyperlink" Target="https://unfccc.int/sites/default/files/resource/INDIA_%20BUR-3_20.02.2021_High.pdf" TargetMode="External"/><Relationship Id="rId10" Type="http://schemas.openxmlformats.org/officeDocument/2006/relationships/image" Target="../media/image15.png"/><Relationship Id="rId19" Type="http://schemas.openxmlformats.org/officeDocument/2006/relationships/hyperlink" Target="https://krishi.icar.gov.in/jspui/bitstream/123456789/1093/1/ciae_vision_2050.pdf" TargetMode="External"/><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 Id="rId22" Type="http://schemas.openxmlformats.org/officeDocument/2006/relationships/hyperlink" Target="https://www.thehindu.com/sci-tech/agriculture/India-losing-5334-million-tonnes-of-soil-annually-due-to-erosion-Govt/article15717073.ece" TargetMode="External"/><Relationship Id="rId27" Type="http://schemas.openxmlformats.org/officeDocument/2006/relationships/image" Target="../media/image24.svg"/></Relationships>
</file>

<file path=ppt/slides/_rels/slide4.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image" Target="../media/image25.png"/><Relationship Id="rId21" Type="http://schemas.openxmlformats.org/officeDocument/2006/relationships/tags" Target="../tags/tag21.xml"/><Relationship Id="rId34" Type="http://schemas.openxmlformats.org/officeDocument/2006/relationships/notesSlide" Target="../notesSlides/notesSlide1.xml"/><Relationship Id="rId42" Type="http://schemas.openxmlformats.org/officeDocument/2006/relationships/image" Target="../media/image28.svg"/><Relationship Id="rId47" Type="http://schemas.openxmlformats.org/officeDocument/2006/relationships/image" Target="../media/image33.png"/><Relationship Id="rId50" Type="http://schemas.openxmlformats.org/officeDocument/2006/relationships/image" Target="../media/image36.svg"/><Relationship Id="rId55" Type="http://schemas.openxmlformats.org/officeDocument/2006/relationships/image" Target="../media/image41.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slideLayout" Target="../slideLayouts/slideLayout3.xml"/><Relationship Id="rId38" Type="http://schemas.openxmlformats.org/officeDocument/2006/relationships/chart" Target="../charts/chart4.xml"/><Relationship Id="rId46" Type="http://schemas.openxmlformats.org/officeDocument/2006/relationships/image" Target="../media/image32.sv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41" Type="http://schemas.openxmlformats.org/officeDocument/2006/relationships/image" Target="../media/image27.png"/><Relationship Id="rId54" Type="http://schemas.openxmlformats.org/officeDocument/2006/relationships/image" Target="../media/image40.sv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chart" Target="../charts/chart3.xml"/><Relationship Id="rId40" Type="http://schemas.openxmlformats.org/officeDocument/2006/relationships/image" Target="../media/image26.svg"/><Relationship Id="rId45" Type="http://schemas.openxmlformats.org/officeDocument/2006/relationships/image" Target="../media/image31.png"/><Relationship Id="rId53" Type="http://schemas.openxmlformats.org/officeDocument/2006/relationships/image" Target="../media/image39.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chart" Target="../charts/chart2.xml"/><Relationship Id="rId49" Type="http://schemas.openxmlformats.org/officeDocument/2006/relationships/image" Target="../media/image35.png"/><Relationship Id="rId57" Type="http://schemas.openxmlformats.org/officeDocument/2006/relationships/chart" Target="../charts/chart5.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image" Target="../media/image30.svg"/><Relationship Id="rId52" Type="http://schemas.openxmlformats.org/officeDocument/2006/relationships/image" Target="../media/image38.sv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chart" Target="../charts/chart1.xml"/><Relationship Id="rId43" Type="http://schemas.openxmlformats.org/officeDocument/2006/relationships/image" Target="../media/image29.png"/><Relationship Id="rId48" Type="http://schemas.openxmlformats.org/officeDocument/2006/relationships/image" Target="../media/image34.svg"/><Relationship Id="rId56" Type="http://schemas.openxmlformats.org/officeDocument/2006/relationships/image" Target="../media/image42.svg"/><Relationship Id="rId8" Type="http://schemas.openxmlformats.org/officeDocument/2006/relationships/tags" Target="../tags/tag8.xml"/><Relationship Id="rId51" Type="http://schemas.openxmlformats.org/officeDocument/2006/relationships/image" Target="../media/image37.png"/><Relationship Id="rId3" Type="http://schemas.openxmlformats.org/officeDocument/2006/relationships/tags" Target="../tags/tag3.xml"/></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chart" Target="../charts/chart6.xml"/></Relationships>
</file>

<file path=ppt/slides/_rels/slide6.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tags" Target="../tags/tag35.xml"/><Relationship Id="rId7" Type="http://schemas.openxmlformats.org/officeDocument/2006/relationships/chart" Target="../charts/chart8.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chart" Target="../charts/chart7.xml"/><Relationship Id="rId5" Type="http://schemas.openxmlformats.org/officeDocument/2006/relationships/notesSlide" Target="../notesSlides/notesSlide2.xml"/><Relationship Id="rId4" Type="http://schemas.openxmlformats.org/officeDocument/2006/relationships/slideLayout" Target="../slideLayouts/slideLayout3.xml"/><Relationship Id="rId9" Type="http://schemas.openxmlformats.org/officeDocument/2006/relationships/chart" Target="../charts/chart10.xml"/></Relationships>
</file>

<file path=ppt/slides/_rels/slide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tags" Target="../tags/tag48.xml"/><Relationship Id="rId18" Type="http://schemas.openxmlformats.org/officeDocument/2006/relationships/tags" Target="../tags/tag53.xml"/><Relationship Id="rId26" Type="http://schemas.openxmlformats.org/officeDocument/2006/relationships/tags" Target="../tags/tag61.xml"/><Relationship Id="rId3" Type="http://schemas.openxmlformats.org/officeDocument/2006/relationships/tags" Target="../tags/tag38.xml"/><Relationship Id="rId21" Type="http://schemas.openxmlformats.org/officeDocument/2006/relationships/tags" Target="../tags/tag56.xml"/><Relationship Id="rId7" Type="http://schemas.openxmlformats.org/officeDocument/2006/relationships/tags" Target="../tags/tag42.xml"/><Relationship Id="rId12" Type="http://schemas.openxmlformats.org/officeDocument/2006/relationships/tags" Target="../tags/tag47.xml"/><Relationship Id="rId17" Type="http://schemas.openxmlformats.org/officeDocument/2006/relationships/tags" Target="../tags/tag52.xml"/><Relationship Id="rId25" Type="http://schemas.openxmlformats.org/officeDocument/2006/relationships/tags" Target="../tags/tag60.xml"/><Relationship Id="rId2" Type="http://schemas.openxmlformats.org/officeDocument/2006/relationships/tags" Target="../tags/tag37.xml"/><Relationship Id="rId16" Type="http://schemas.openxmlformats.org/officeDocument/2006/relationships/tags" Target="../tags/tag51.xml"/><Relationship Id="rId20" Type="http://schemas.openxmlformats.org/officeDocument/2006/relationships/tags" Target="../tags/tag55.xml"/><Relationship Id="rId29" Type="http://schemas.openxmlformats.org/officeDocument/2006/relationships/tags" Target="../tags/tag64.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24" Type="http://schemas.openxmlformats.org/officeDocument/2006/relationships/tags" Target="../tags/tag59.xml"/><Relationship Id="rId32" Type="http://schemas.openxmlformats.org/officeDocument/2006/relationships/notesSlide" Target="../notesSlides/notesSlide4.xml"/><Relationship Id="rId5" Type="http://schemas.openxmlformats.org/officeDocument/2006/relationships/tags" Target="../tags/tag40.xml"/><Relationship Id="rId15" Type="http://schemas.openxmlformats.org/officeDocument/2006/relationships/tags" Target="../tags/tag50.xml"/><Relationship Id="rId23" Type="http://schemas.openxmlformats.org/officeDocument/2006/relationships/tags" Target="../tags/tag58.xml"/><Relationship Id="rId28" Type="http://schemas.openxmlformats.org/officeDocument/2006/relationships/tags" Target="../tags/tag63.xml"/><Relationship Id="rId10" Type="http://schemas.openxmlformats.org/officeDocument/2006/relationships/tags" Target="../tags/tag45.xml"/><Relationship Id="rId19" Type="http://schemas.openxmlformats.org/officeDocument/2006/relationships/tags" Target="../tags/tag54.xml"/><Relationship Id="rId31" Type="http://schemas.openxmlformats.org/officeDocument/2006/relationships/slideLayout" Target="../slideLayouts/slideLayout3.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tags" Target="../tags/tag49.xml"/><Relationship Id="rId22" Type="http://schemas.openxmlformats.org/officeDocument/2006/relationships/tags" Target="../tags/tag57.xml"/><Relationship Id="rId27" Type="http://schemas.openxmlformats.org/officeDocument/2006/relationships/tags" Target="../tags/tag62.xml"/><Relationship Id="rId30" Type="http://schemas.openxmlformats.org/officeDocument/2006/relationships/tags" Target="../tags/tag6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680F1D3-7650-4307-A001-0163AD371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Woman's hand touching wheat in field">
            <a:extLst>
              <a:ext uri="{FF2B5EF4-FFF2-40B4-BE49-F238E27FC236}">
                <a16:creationId xmlns:a16="http://schemas.microsoft.com/office/drawing/2014/main" id="{BA0C1A4F-9F19-02DC-B9DB-1FC72E12FD65}"/>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161353" y="138557"/>
            <a:ext cx="3802505" cy="6753070"/>
          </a:xfrm>
          <a:custGeom>
            <a:avLst/>
            <a:gdLst>
              <a:gd name="connsiteX0" fmla="*/ 3073392 w 3802505"/>
              <a:gd name="connsiteY0" fmla="*/ 29 h 6753070"/>
              <a:gd name="connsiteX1" fmla="*/ 3102356 w 3802505"/>
              <a:gd name="connsiteY1" fmla="*/ 29163 h 6753070"/>
              <a:gd name="connsiteX2" fmla="*/ 2941023 w 3802505"/>
              <a:gd name="connsiteY2" fmla="*/ 138398 h 6753070"/>
              <a:gd name="connsiteX3" fmla="*/ 3193315 w 3802505"/>
              <a:gd name="connsiteY3" fmla="*/ 80905 h 6753070"/>
              <a:gd name="connsiteX4" fmla="*/ 3197625 w 3802505"/>
              <a:gd name="connsiteY4" fmla="*/ 118053 h 6753070"/>
              <a:gd name="connsiteX5" fmla="*/ 2911102 w 3802505"/>
              <a:gd name="connsiteY5" fmla="*/ 258686 h 6753070"/>
              <a:gd name="connsiteX6" fmla="*/ 2936715 w 3802505"/>
              <a:gd name="connsiteY6" fmla="*/ 280358 h 6753070"/>
              <a:gd name="connsiteX7" fmla="*/ 3088952 w 3802505"/>
              <a:gd name="connsiteY7" fmla="*/ 225961 h 6753070"/>
              <a:gd name="connsiteX8" fmla="*/ 3119590 w 3802505"/>
              <a:gd name="connsiteY8" fmla="*/ 240112 h 6753070"/>
              <a:gd name="connsiteX9" fmla="*/ 3104511 w 3802505"/>
              <a:gd name="connsiteY9" fmla="*/ 306006 h 6753070"/>
              <a:gd name="connsiteX10" fmla="*/ 3038445 w 3802505"/>
              <a:gd name="connsiteY10" fmla="*/ 331656 h 6753070"/>
              <a:gd name="connsiteX11" fmla="*/ 2935517 w 3802505"/>
              <a:gd name="connsiteY11" fmla="*/ 486444 h 6753070"/>
              <a:gd name="connsiteX12" fmla="*/ 3091345 w 3802505"/>
              <a:gd name="connsiteY12" fmla="*/ 467867 h 6753070"/>
              <a:gd name="connsiteX13" fmla="*/ 3118873 w 3802505"/>
              <a:gd name="connsiteY13" fmla="*/ 505460 h 6753070"/>
              <a:gd name="connsiteX14" fmla="*/ 3129405 w 3802505"/>
              <a:gd name="connsiteY14" fmla="*/ 554107 h 6753070"/>
              <a:gd name="connsiteX15" fmla="*/ 3189725 w 3802505"/>
              <a:gd name="connsiteY15" fmla="*/ 594349 h 6753070"/>
              <a:gd name="connsiteX16" fmla="*/ 3094936 w 3802505"/>
              <a:gd name="connsiteY16" fmla="*/ 639460 h 6753070"/>
              <a:gd name="connsiteX17" fmla="*/ 3196189 w 3802505"/>
              <a:gd name="connsiteY17" fmla="*/ 639460 h 6753070"/>
              <a:gd name="connsiteX18" fmla="*/ 3312521 w 3802505"/>
              <a:gd name="connsiteY18" fmla="*/ 608504 h 6753070"/>
              <a:gd name="connsiteX19" fmla="*/ 3436513 w 3802505"/>
              <a:gd name="connsiteY19" fmla="*/ 618231 h 6753070"/>
              <a:gd name="connsiteX20" fmla="*/ 3684497 w 3802505"/>
              <a:gd name="connsiteY20" fmla="*/ 561183 h 6753070"/>
              <a:gd name="connsiteX21" fmla="*/ 3802505 w 3802505"/>
              <a:gd name="connsiteY21" fmla="*/ 565162 h 6753070"/>
              <a:gd name="connsiteX22" fmla="*/ 3146400 w 3802505"/>
              <a:gd name="connsiteY22" fmla="*/ 949031 h 6753070"/>
              <a:gd name="connsiteX23" fmla="*/ 3179911 w 3802505"/>
              <a:gd name="connsiteY23" fmla="*/ 1033498 h 6753070"/>
              <a:gd name="connsiteX24" fmla="*/ 3042515 w 3802505"/>
              <a:gd name="connsiteY24" fmla="*/ 1125485 h 6753070"/>
              <a:gd name="connsiteX25" fmla="*/ 3008764 w 3802505"/>
              <a:gd name="connsiteY25" fmla="*/ 1216588 h 6753070"/>
              <a:gd name="connsiteX26" fmla="*/ 3051132 w 3802505"/>
              <a:gd name="connsiteY26" fmla="*/ 1208628 h 6753070"/>
              <a:gd name="connsiteX27" fmla="*/ 3087515 w 3802505"/>
              <a:gd name="connsiteY27" fmla="*/ 1225875 h 6753070"/>
              <a:gd name="connsiteX28" fmla="*/ 3072435 w 3802505"/>
              <a:gd name="connsiteY28" fmla="*/ 1341742 h 6753070"/>
              <a:gd name="connsiteX29" fmla="*/ 2878308 w 3802505"/>
              <a:gd name="connsiteY29" fmla="*/ 1491222 h 6753070"/>
              <a:gd name="connsiteX30" fmla="*/ 2860835 w 3802505"/>
              <a:gd name="connsiteY30" fmla="*/ 1539868 h 6753070"/>
              <a:gd name="connsiteX31" fmla="*/ 2884053 w 3802505"/>
              <a:gd name="connsiteY31" fmla="*/ 1574365 h 6753070"/>
              <a:gd name="connsiteX32" fmla="*/ 2946768 w 3802505"/>
              <a:gd name="connsiteY32" fmla="*/ 1592053 h 6753070"/>
              <a:gd name="connsiteX33" fmla="*/ 2858921 w 3802505"/>
              <a:gd name="connsiteY33" fmla="*/ 1757896 h 6753070"/>
              <a:gd name="connsiteX34" fmla="*/ 2826845 w 3802505"/>
              <a:gd name="connsiteY34" fmla="*/ 1803888 h 6753070"/>
              <a:gd name="connsiteX35" fmla="*/ 2772029 w 3802505"/>
              <a:gd name="connsiteY35" fmla="*/ 1875090 h 6753070"/>
              <a:gd name="connsiteX36" fmla="*/ 2771072 w 3802505"/>
              <a:gd name="connsiteY36" fmla="*/ 1896759 h 6753070"/>
              <a:gd name="connsiteX37" fmla="*/ 2845755 w 3802505"/>
              <a:gd name="connsiteY37" fmla="*/ 1973268 h 6753070"/>
              <a:gd name="connsiteX38" fmla="*/ 2980519 w 3802505"/>
              <a:gd name="connsiteY38" fmla="*/ 1952482 h 6753070"/>
              <a:gd name="connsiteX39" fmla="*/ 2781366 w 3802505"/>
              <a:gd name="connsiteY39" fmla="*/ 2066581 h 6753070"/>
              <a:gd name="connsiteX40" fmla="*/ 3425981 w 3802505"/>
              <a:gd name="connsiteY40" fmla="*/ 1794601 h 6753070"/>
              <a:gd name="connsiteX41" fmla="*/ 3384809 w 3802505"/>
              <a:gd name="connsiteY41" fmla="*/ 1865803 h 6753070"/>
              <a:gd name="connsiteX42" fmla="*/ 3159325 w 3802505"/>
              <a:gd name="connsiteY42" fmla="*/ 2053313 h 6753070"/>
              <a:gd name="connsiteX43" fmla="*/ 3095415 w 3802505"/>
              <a:gd name="connsiteY43" fmla="*/ 2170952 h 6753070"/>
              <a:gd name="connsiteX44" fmla="*/ 3028392 w 3802505"/>
              <a:gd name="connsiteY44" fmla="*/ 2235961 h 6753070"/>
              <a:gd name="connsiteX45" fmla="*/ 2934321 w 3802505"/>
              <a:gd name="connsiteY45" fmla="*/ 2234633 h 6753070"/>
              <a:gd name="connsiteX46" fmla="*/ 2867538 w 3802505"/>
              <a:gd name="connsiteY46" fmla="*/ 2334582 h 6753070"/>
              <a:gd name="connsiteX47" fmla="*/ 2937193 w 3802505"/>
              <a:gd name="connsiteY47" fmla="*/ 2355810 h 6753070"/>
              <a:gd name="connsiteX48" fmla="*/ 3018817 w 3802505"/>
              <a:gd name="connsiteY48" fmla="*/ 2339446 h 6753070"/>
              <a:gd name="connsiteX49" fmla="*/ 3194992 w 3802505"/>
              <a:gd name="connsiteY49" fmla="*/ 2344752 h 6753070"/>
              <a:gd name="connsiteX50" fmla="*/ 3296004 w 3802505"/>
              <a:gd name="connsiteY50" fmla="*/ 2364211 h 6753070"/>
              <a:gd name="connsiteX51" fmla="*/ 3528190 w 3802505"/>
              <a:gd name="connsiteY51" fmla="*/ 2331042 h 6753070"/>
              <a:gd name="connsiteX52" fmla="*/ 3514546 w 3802505"/>
              <a:gd name="connsiteY52" fmla="*/ 2415954 h 6753070"/>
              <a:gd name="connsiteX53" fmla="*/ 3523164 w 3802505"/>
              <a:gd name="connsiteY53" fmla="*/ 2489808 h 6753070"/>
              <a:gd name="connsiteX54" fmla="*/ 3526515 w 3802505"/>
              <a:gd name="connsiteY54" fmla="*/ 2650345 h 6753070"/>
              <a:gd name="connsiteX55" fmla="*/ 3524360 w 3802505"/>
              <a:gd name="connsiteY55" fmla="*/ 2676437 h 6753070"/>
              <a:gd name="connsiteX56" fmla="*/ 3576303 w 3802505"/>
              <a:gd name="connsiteY56" fmla="*/ 2693241 h 6753070"/>
              <a:gd name="connsiteX57" fmla="*/ 3266801 w 3802505"/>
              <a:gd name="connsiteY57" fmla="*/ 3027137 h 6753070"/>
              <a:gd name="connsiteX58" fmla="*/ 3473615 w 3802505"/>
              <a:gd name="connsiteY58" fmla="*/ 2942224 h 6753070"/>
              <a:gd name="connsiteX59" fmla="*/ 3501621 w 3802505"/>
              <a:gd name="connsiteY59" fmla="*/ 3082417 h 6753070"/>
              <a:gd name="connsiteX60" fmla="*/ 3404438 w 3802505"/>
              <a:gd name="connsiteY60" fmla="*/ 3207130 h 6753070"/>
              <a:gd name="connsiteX61" fmla="*/ 3368533 w 3802505"/>
              <a:gd name="connsiteY61" fmla="*/ 3453901 h 6753070"/>
              <a:gd name="connsiteX62" fmla="*/ 3386007 w 3802505"/>
              <a:gd name="connsiteY62" fmla="*/ 3679445 h 6753070"/>
              <a:gd name="connsiteX63" fmla="*/ 3427656 w 3802505"/>
              <a:gd name="connsiteY63" fmla="*/ 3751088 h 6753070"/>
              <a:gd name="connsiteX64" fmla="*/ 3487977 w 3802505"/>
              <a:gd name="connsiteY64" fmla="*/ 3879781 h 6753070"/>
              <a:gd name="connsiteX65" fmla="*/ 3525317 w 3802505"/>
              <a:gd name="connsiteY65" fmla="*/ 3959384 h 6753070"/>
              <a:gd name="connsiteX66" fmla="*/ 3655054 w 3802505"/>
              <a:gd name="connsiteY66" fmla="*/ 3928428 h 6753070"/>
              <a:gd name="connsiteX67" fmla="*/ 3481992 w 3802505"/>
              <a:gd name="connsiteY67" fmla="*/ 4130535 h 6753070"/>
              <a:gd name="connsiteX68" fmla="*/ 3622262 w 3802505"/>
              <a:gd name="connsiteY68" fmla="*/ 4105326 h 6753070"/>
              <a:gd name="connsiteX69" fmla="*/ 3667980 w 3802505"/>
              <a:gd name="connsiteY69" fmla="*/ 4119477 h 6753070"/>
              <a:gd name="connsiteX70" fmla="*/ 3641891 w 3802505"/>
              <a:gd name="connsiteY70" fmla="*/ 4184930 h 6753070"/>
              <a:gd name="connsiteX71" fmla="*/ 3538962 w 3802505"/>
              <a:gd name="connsiteY71" fmla="*/ 4295934 h 6753070"/>
              <a:gd name="connsiteX72" fmla="*/ 3326883 w 3802505"/>
              <a:gd name="connsiteY72" fmla="*/ 4596659 h 6753070"/>
              <a:gd name="connsiteX73" fmla="*/ 3532260 w 3802505"/>
              <a:gd name="connsiteY73" fmla="*/ 4458681 h 6753070"/>
              <a:gd name="connsiteX74" fmla="*/ 3315872 w 3802505"/>
              <a:gd name="connsiteY74" fmla="*/ 4767808 h 6753070"/>
              <a:gd name="connsiteX75" fmla="*/ 3267760 w 3802505"/>
              <a:gd name="connsiteY75" fmla="*/ 4870407 h 6753070"/>
              <a:gd name="connsiteX76" fmla="*/ 3170576 w 3802505"/>
              <a:gd name="connsiteY76" fmla="*/ 5125141 h 6753070"/>
              <a:gd name="connsiteX77" fmla="*/ 3175363 w 3802505"/>
              <a:gd name="connsiteY77" fmla="*/ 5153887 h 6753070"/>
              <a:gd name="connsiteX78" fmla="*/ 3287627 w 3802505"/>
              <a:gd name="connsiteY78" fmla="*/ 5112758 h 6753070"/>
              <a:gd name="connsiteX79" fmla="*/ 3142090 w 3802505"/>
              <a:gd name="connsiteY79" fmla="*/ 5326806 h 6753070"/>
              <a:gd name="connsiteX80" fmla="*/ 2991768 w 3802505"/>
              <a:gd name="connsiteY80" fmla="*/ 5491319 h 6753070"/>
              <a:gd name="connsiteX81" fmla="*/ 3098527 w 3802505"/>
              <a:gd name="connsiteY81" fmla="*/ 5466112 h 6753070"/>
              <a:gd name="connsiteX82" fmla="*/ 3245258 w 3802505"/>
              <a:gd name="connsiteY82" fmla="*/ 5371914 h 6753070"/>
              <a:gd name="connsiteX83" fmla="*/ 3296244 w 3802505"/>
              <a:gd name="connsiteY83" fmla="*/ 5407293 h 6753070"/>
              <a:gd name="connsiteX84" fmla="*/ 3157172 w 3802505"/>
              <a:gd name="connsiteY84" fmla="*/ 5562962 h 6753070"/>
              <a:gd name="connsiteX85" fmla="*/ 3077462 w 3802505"/>
              <a:gd name="connsiteY85" fmla="*/ 5635050 h 6753070"/>
              <a:gd name="connsiteX86" fmla="*/ 3045627 w 3802505"/>
              <a:gd name="connsiteY86" fmla="*/ 5690330 h 6753070"/>
              <a:gd name="connsiteX87" fmla="*/ 2954668 w 3802505"/>
              <a:gd name="connsiteY87" fmla="*/ 5887571 h 6753070"/>
              <a:gd name="connsiteX88" fmla="*/ 2687533 w 3802505"/>
              <a:gd name="connsiteY88" fmla="*/ 6102943 h 6753070"/>
              <a:gd name="connsiteX89" fmla="*/ 2437635 w 3802505"/>
              <a:gd name="connsiteY89" fmla="*/ 6370502 h 6753070"/>
              <a:gd name="connsiteX90" fmla="*/ 2242549 w 3802505"/>
              <a:gd name="connsiteY90" fmla="*/ 6537228 h 6753070"/>
              <a:gd name="connsiteX91" fmla="*/ 1749453 w 3802505"/>
              <a:gd name="connsiteY91" fmla="*/ 6751715 h 6753070"/>
              <a:gd name="connsiteX92" fmla="*/ 37459 w 3802505"/>
              <a:gd name="connsiteY92" fmla="*/ 5669127 h 6753070"/>
              <a:gd name="connsiteX93" fmla="*/ 0 w 3802505"/>
              <a:gd name="connsiteY93" fmla="*/ 5592087 h 6753070"/>
              <a:gd name="connsiteX94" fmla="*/ 0 w 3802505"/>
              <a:gd name="connsiteY94" fmla="*/ 954571 h 6753070"/>
              <a:gd name="connsiteX95" fmla="*/ 45280 w 3802505"/>
              <a:gd name="connsiteY95" fmla="*/ 917410 h 6753070"/>
              <a:gd name="connsiteX96" fmla="*/ 166041 w 3802505"/>
              <a:gd name="connsiteY96" fmla="*/ 835373 h 6753070"/>
              <a:gd name="connsiteX97" fmla="*/ 413067 w 3802505"/>
              <a:gd name="connsiteY97" fmla="*/ 715526 h 6753070"/>
              <a:gd name="connsiteX98" fmla="*/ 241442 w 3802505"/>
              <a:gd name="connsiteY98" fmla="*/ 462562 h 6753070"/>
              <a:gd name="connsiteX99" fmla="*/ 503549 w 3802505"/>
              <a:gd name="connsiteY99" fmla="*/ 403742 h 6753070"/>
              <a:gd name="connsiteX100" fmla="*/ 529161 w 3802505"/>
              <a:gd name="connsiteY100" fmla="*/ 405514 h 6753070"/>
              <a:gd name="connsiteX101" fmla="*/ 1043800 w 3802505"/>
              <a:gd name="connsiteY101" fmla="*/ 366595 h 6753070"/>
              <a:gd name="connsiteX102" fmla="*/ 1781529 w 3802505"/>
              <a:gd name="connsiteY102" fmla="*/ 237458 h 6753070"/>
              <a:gd name="connsiteX103" fmla="*/ 2392155 w 3802505"/>
              <a:gd name="connsiteY103" fmla="*/ 160067 h 6753070"/>
              <a:gd name="connsiteX104" fmla="*/ 3042276 w 3802505"/>
              <a:gd name="connsiteY104" fmla="*/ 9704 h 6753070"/>
              <a:gd name="connsiteX105" fmla="*/ 3073392 w 3802505"/>
              <a:gd name="connsiteY105" fmla="*/ 29 h 675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802505" h="6753070">
                <a:moveTo>
                  <a:pt x="3073392" y="29"/>
                </a:moveTo>
                <a:cubicBezTo>
                  <a:pt x="3083865" y="-469"/>
                  <a:pt x="3093978" y="5503"/>
                  <a:pt x="3102356" y="29163"/>
                </a:cubicBezTo>
                <a:cubicBezTo>
                  <a:pt x="3057834" y="91519"/>
                  <a:pt x="3001105" y="68078"/>
                  <a:pt x="2941023" y="138398"/>
                </a:cubicBezTo>
                <a:cubicBezTo>
                  <a:pt x="3038685" y="116284"/>
                  <a:pt x="3116001" y="98593"/>
                  <a:pt x="3193315" y="80905"/>
                </a:cubicBezTo>
                <a:cubicBezTo>
                  <a:pt x="3194752" y="93287"/>
                  <a:pt x="3196189" y="105670"/>
                  <a:pt x="3197625" y="118053"/>
                </a:cubicBezTo>
                <a:cubicBezTo>
                  <a:pt x="3098766" y="144145"/>
                  <a:pt x="3007327" y="211366"/>
                  <a:pt x="2911102" y="258686"/>
                </a:cubicBezTo>
                <a:cubicBezTo>
                  <a:pt x="2919960" y="287877"/>
                  <a:pt x="2928815" y="282127"/>
                  <a:pt x="2936715" y="280358"/>
                </a:cubicBezTo>
                <a:cubicBezTo>
                  <a:pt x="2988178" y="268859"/>
                  <a:pt x="3039642" y="257362"/>
                  <a:pt x="3088952" y="225961"/>
                </a:cubicBezTo>
                <a:cubicBezTo>
                  <a:pt x="3099962" y="218885"/>
                  <a:pt x="3113368" y="218885"/>
                  <a:pt x="3119590" y="240112"/>
                </a:cubicBezTo>
                <a:cubicBezTo>
                  <a:pt x="3128448" y="270185"/>
                  <a:pt x="3115761" y="289645"/>
                  <a:pt x="3104511" y="306006"/>
                </a:cubicBezTo>
                <a:cubicBezTo>
                  <a:pt x="3084882" y="334311"/>
                  <a:pt x="3061186" y="326352"/>
                  <a:pt x="3038445" y="331656"/>
                </a:cubicBezTo>
                <a:cubicBezTo>
                  <a:pt x="2977886" y="345366"/>
                  <a:pt x="2948923" y="388264"/>
                  <a:pt x="2935517" y="486444"/>
                </a:cubicBezTo>
                <a:cubicBezTo>
                  <a:pt x="2988658" y="446642"/>
                  <a:pt x="3039882" y="495731"/>
                  <a:pt x="3091345" y="467867"/>
                </a:cubicBezTo>
                <a:cubicBezTo>
                  <a:pt x="3104750" y="460794"/>
                  <a:pt x="3126054" y="471407"/>
                  <a:pt x="3118873" y="505460"/>
                </a:cubicBezTo>
                <a:cubicBezTo>
                  <a:pt x="3112170" y="537301"/>
                  <a:pt x="3089909" y="560298"/>
                  <a:pt x="3129405" y="554107"/>
                </a:cubicBezTo>
                <a:cubicBezTo>
                  <a:pt x="3157650" y="549684"/>
                  <a:pt x="3212944" y="585507"/>
                  <a:pt x="3189725" y="594349"/>
                </a:cubicBezTo>
                <a:cubicBezTo>
                  <a:pt x="3160523" y="605408"/>
                  <a:pt x="3132037" y="621327"/>
                  <a:pt x="3094936" y="639460"/>
                </a:cubicBezTo>
                <a:cubicBezTo>
                  <a:pt x="3135868" y="669089"/>
                  <a:pt x="3165310" y="662897"/>
                  <a:pt x="3196189" y="639460"/>
                </a:cubicBezTo>
                <a:cubicBezTo>
                  <a:pt x="3233529" y="611155"/>
                  <a:pt x="3282121" y="576661"/>
                  <a:pt x="3312521" y="608504"/>
                </a:cubicBezTo>
                <a:cubicBezTo>
                  <a:pt x="3358000" y="656265"/>
                  <a:pt x="3395821" y="626191"/>
                  <a:pt x="3436513" y="618231"/>
                </a:cubicBezTo>
                <a:cubicBezTo>
                  <a:pt x="3519334" y="601868"/>
                  <a:pt x="3601438" y="574448"/>
                  <a:pt x="3684497" y="561183"/>
                </a:cubicBezTo>
                <a:cubicBezTo>
                  <a:pt x="3717769" y="555875"/>
                  <a:pt x="3753674" y="530668"/>
                  <a:pt x="3802505" y="565162"/>
                </a:cubicBezTo>
                <a:cubicBezTo>
                  <a:pt x="3581330" y="741618"/>
                  <a:pt x="3343878" y="730563"/>
                  <a:pt x="3146400" y="949031"/>
                </a:cubicBezTo>
                <a:cubicBezTo>
                  <a:pt x="3154778" y="969814"/>
                  <a:pt x="3197384" y="1029076"/>
                  <a:pt x="3179911" y="1033498"/>
                </a:cubicBezTo>
                <a:cubicBezTo>
                  <a:pt x="3130841" y="1046325"/>
                  <a:pt x="3087276" y="1089664"/>
                  <a:pt x="3042515" y="1125485"/>
                </a:cubicBezTo>
                <a:cubicBezTo>
                  <a:pt x="3023125" y="1140965"/>
                  <a:pt x="2999668" y="1161308"/>
                  <a:pt x="3008764" y="1216588"/>
                </a:cubicBezTo>
                <a:cubicBezTo>
                  <a:pt x="3025280" y="1232066"/>
                  <a:pt x="3037488" y="1210396"/>
                  <a:pt x="3051132" y="1208628"/>
                </a:cubicBezTo>
                <a:cubicBezTo>
                  <a:pt x="3065015" y="1206859"/>
                  <a:pt x="3096133" y="1218356"/>
                  <a:pt x="3087515" y="1225875"/>
                </a:cubicBezTo>
                <a:cubicBezTo>
                  <a:pt x="3048260" y="1259929"/>
                  <a:pt x="3118873" y="1341742"/>
                  <a:pt x="3072435" y="1341742"/>
                </a:cubicBezTo>
                <a:cubicBezTo>
                  <a:pt x="2994641" y="1342184"/>
                  <a:pt x="2953231" y="1487240"/>
                  <a:pt x="2878308" y="1491222"/>
                </a:cubicBezTo>
                <a:cubicBezTo>
                  <a:pt x="2866341" y="1491663"/>
                  <a:pt x="2860596" y="1517314"/>
                  <a:pt x="2860835" y="1539868"/>
                </a:cubicBezTo>
                <a:cubicBezTo>
                  <a:pt x="2860835" y="1566846"/>
                  <a:pt x="2871846" y="1571711"/>
                  <a:pt x="2884053" y="1574365"/>
                </a:cubicBezTo>
                <a:cubicBezTo>
                  <a:pt x="2902725" y="1578343"/>
                  <a:pt x="2922113" y="1539868"/>
                  <a:pt x="2946768" y="1592053"/>
                </a:cubicBezTo>
                <a:cubicBezTo>
                  <a:pt x="2902484" y="1622568"/>
                  <a:pt x="2858202" y="1653082"/>
                  <a:pt x="2858921" y="1757896"/>
                </a:cubicBezTo>
                <a:cubicBezTo>
                  <a:pt x="2859159" y="1786197"/>
                  <a:pt x="2840729" y="1796811"/>
                  <a:pt x="2826845" y="1803888"/>
                </a:cubicBezTo>
                <a:cubicBezTo>
                  <a:pt x="2803866" y="1815388"/>
                  <a:pt x="2784478" y="1835730"/>
                  <a:pt x="2772029" y="1875090"/>
                </a:cubicBezTo>
                <a:cubicBezTo>
                  <a:pt x="2772270" y="1882609"/>
                  <a:pt x="2772508" y="1890568"/>
                  <a:pt x="2771072" y="1896759"/>
                </a:cubicBezTo>
                <a:cubicBezTo>
                  <a:pt x="2775141" y="1991842"/>
                  <a:pt x="2808653" y="1989187"/>
                  <a:pt x="2845755" y="1973268"/>
                </a:cubicBezTo>
                <a:cubicBezTo>
                  <a:pt x="2890038" y="1953808"/>
                  <a:pt x="2933842" y="1918429"/>
                  <a:pt x="2980519" y="1952482"/>
                </a:cubicBezTo>
                <a:cubicBezTo>
                  <a:pt x="2914693" y="1998033"/>
                  <a:pt x="2843121" y="2001571"/>
                  <a:pt x="2781366" y="2066581"/>
                </a:cubicBezTo>
                <a:cubicBezTo>
                  <a:pt x="3007327" y="2078522"/>
                  <a:pt x="3206960" y="1873320"/>
                  <a:pt x="3425981" y="1794601"/>
                </a:cubicBezTo>
                <a:cubicBezTo>
                  <a:pt x="3418560" y="1847227"/>
                  <a:pt x="3400848" y="1857840"/>
                  <a:pt x="3384809" y="1865803"/>
                </a:cubicBezTo>
                <a:cubicBezTo>
                  <a:pt x="3303903" y="1905605"/>
                  <a:pt x="3233051" y="1984767"/>
                  <a:pt x="3159325" y="2053313"/>
                </a:cubicBezTo>
                <a:cubicBezTo>
                  <a:pt x="3128927" y="2081618"/>
                  <a:pt x="3106905" y="2109923"/>
                  <a:pt x="3095415" y="2170952"/>
                </a:cubicBezTo>
                <a:cubicBezTo>
                  <a:pt x="3085121" y="2226232"/>
                  <a:pt x="3065254" y="2251882"/>
                  <a:pt x="3028392" y="2235961"/>
                </a:cubicBezTo>
                <a:cubicBezTo>
                  <a:pt x="2998471" y="2222692"/>
                  <a:pt x="2965678" y="2229768"/>
                  <a:pt x="2934321" y="2234633"/>
                </a:cubicBezTo>
                <a:cubicBezTo>
                  <a:pt x="2898176" y="2239942"/>
                  <a:pt x="2857723" y="2302298"/>
                  <a:pt x="2867538" y="2334582"/>
                </a:cubicBezTo>
                <a:cubicBezTo>
                  <a:pt x="2884293" y="2389420"/>
                  <a:pt x="2912299" y="2362001"/>
                  <a:pt x="2937193" y="2355810"/>
                </a:cubicBezTo>
                <a:cubicBezTo>
                  <a:pt x="2965439" y="2348292"/>
                  <a:pt x="3017860" y="2332814"/>
                  <a:pt x="3018817" y="2339446"/>
                </a:cubicBezTo>
                <a:cubicBezTo>
                  <a:pt x="3037250" y="2476983"/>
                  <a:pt x="3166986" y="2357136"/>
                  <a:pt x="3194992" y="2344752"/>
                </a:cubicBezTo>
                <a:cubicBezTo>
                  <a:pt x="3229940" y="2329274"/>
                  <a:pt x="3262733" y="2357578"/>
                  <a:pt x="3296004" y="2364211"/>
                </a:cubicBezTo>
                <a:cubicBezTo>
                  <a:pt x="3325686" y="2370402"/>
                  <a:pt x="3493482" y="2389420"/>
                  <a:pt x="3528190" y="2331042"/>
                </a:cubicBezTo>
                <a:cubicBezTo>
                  <a:pt x="3532978" y="2376593"/>
                  <a:pt x="3522925" y="2395168"/>
                  <a:pt x="3514546" y="2415954"/>
                </a:cubicBezTo>
                <a:cubicBezTo>
                  <a:pt x="3502817" y="2445583"/>
                  <a:pt x="3500903" y="2466369"/>
                  <a:pt x="3523164" y="2489808"/>
                </a:cubicBezTo>
                <a:cubicBezTo>
                  <a:pt x="3586597" y="2557031"/>
                  <a:pt x="3585638" y="2559241"/>
                  <a:pt x="3526515" y="2650345"/>
                </a:cubicBezTo>
                <a:cubicBezTo>
                  <a:pt x="3523642" y="2654323"/>
                  <a:pt x="3524839" y="2667591"/>
                  <a:pt x="3524360" y="2676437"/>
                </a:cubicBezTo>
                <a:cubicBezTo>
                  <a:pt x="3539920" y="2690588"/>
                  <a:pt x="3558111" y="2655208"/>
                  <a:pt x="3576303" y="2693241"/>
                </a:cubicBezTo>
                <a:cubicBezTo>
                  <a:pt x="3497073" y="2860409"/>
                  <a:pt x="3376192" y="2901537"/>
                  <a:pt x="3266801" y="3027137"/>
                </a:cubicBezTo>
                <a:cubicBezTo>
                  <a:pt x="3355368" y="3068707"/>
                  <a:pt x="3408507" y="2923651"/>
                  <a:pt x="3473615" y="2942224"/>
                </a:cubicBezTo>
                <a:cubicBezTo>
                  <a:pt x="3506168" y="2987777"/>
                  <a:pt x="3409464" y="3060747"/>
                  <a:pt x="3501621" y="3082417"/>
                </a:cubicBezTo>
                <a:cubicBezTo>
                  <a:pt x="3461646" y="3122218"/>
                  <a:pt x="3431964" y="3161134"/>
                  <a:pt x="3404438" y="3207130"/>
                </a:cubicBezTo>
                <a:cubicBezTo>
                  <a:pt x="3355368" y="3289386"/>
                  <a:pt x="3345793" y="3343340"/>
                  <a:pt x="3368533" y="3453901"/>
                </a:cubicBezTo>
                <a:cubicBezTo>
                  <a:pt x="3383374" y="3526429"/>
                  <a:pt x="3405156" y="3593209"/>
                  <a:pt x="3386007" y="3679445"/>
                </a:cubicBezTo>
                <a:cubicBezTo>
                  <a:pt x="3372603" y="3738706"/>
                  <a:pt x="3377868" y="3777623"/>
                  <a:pt x="3427656" y="3751088"/>
                </a:cubicBezTo>
                <a:cubicBezTo>
                  <a:pt x="3481275" y="3722784"/>
                  <a:pt x="3501381" y="3775853"/>
                  <a:pt x="3487977" y="3879781"/>
                </a:cubicBezTo>
                <a:cubicBezTo>
                  <a:pt x="3479360" y="3946561"/>
                  <a:pt x="3488456" y="3966903"/>
                  <a:pt x="3525317" y="3959384"/>
                </a:cubicBezTo>
                <a:cubicBezTo>
                  <a:pt x="3566011" y="3950983"/>
                  <a:pt x="3604789" y="3907200"/>
                  <a:pt x="3655054" y="3928428"/>
                </a:cubicBezTo>
                <a:cubicBezTo>
                  <a:pt x="3614842" y="4049605"/>
                  <a:pt x="3528909" y="4015109"/>
                  <a:pt x="3481992" y="4130535"/>
                </a:cubicBezTo>
                <a:cubicBezTo>
                  <a:pt x="3538005" y="4130977"/>
                  <a:pt x="3580852" y="4130535"/>
                  <a:pt x="3622262" y="4105326"/>
                </a:cubicBezTo>
                <a:cubicBezTo>
                  <a:pt x="3639497" y="4095154"/>
                  <a:pt x="3658406" y="4084542"/>
                  <a:pt x="3667980" y="4119477"/>
                </a:cubicBezTo>
                <a:cubicBezTo>
                  <a:pt x="3679231" y="4161491"/>
                  <a:pt x="3656013" y="4177411"/>
                  <a:pt x="3641891" y="4184930"/>
                </a:cubicBezTo>
                <a:cubicBezTo>
                  <a:pt x="3602154" y="4206157"/>
                  <a:pt x="3571756" y="4256574"/>
                  <a:pt x="3538962" y="4295934"/>
                </a:cubicBezTo>
                <a:cubicBezTo>
                  <a:pt x="3466913" y="4382172"/>
                  <a:pt x="3387921" y="4454258"/>
                  <a:pt x="3326883" y="4596659"/>
                </a:cubicBezTo>
                <a:cubicBezTo>
                  <a:pt x="3403719" y="4560395"/>
                  <a:pt x="3460928" y="4475927"/>
                  <a:pt x="3532260" y="4458681"/>
                </a:cubicBezTo>
                <a:cubicBezTo>
                  <a:pt x="3470503" y="4588258"/>
                  <a:pt x="3391033" y="4673611"/>
                  <a:pt x="3315872" y="4767808"/>
                </a:cubicBezTo>
                <a:cubicBezTo>
                  <a:pt x="3294329" y="4794344"/>
                  <a:pt x="3272546" y="4812476"/>
                  <a:pt x="3267760" y="4870407"/>
                </a:cubicBezTo>
                <a:cubicBezTo>
                  <a:pt x="3258423" y="4982739"/>
                  <a:pt x="3230417" y="5075610"/>
                  <a:pt x="3170576" y="5125141"/>
                </a:cubicBezTo>
                <a:cubicBezTo>
                  <a:pt x="3170097" y="5125584"/>
                  <a:pt x="3173448" y="5142389"/>
                  <a:pt x="3175363" y="5153887"/>
                </a:cubicBezTo>
                <a:cubicBezTo>
                  <a:pt x="3211986" y="5157427"/>
                  <a:pt x="3240950" y="5091088"/>
                  <a:pt x="3287627" y="5112758"/>
                </a:cubicBezTo>
                <a:cubicBezTo>
                  <a:pt x="3242864" y="5202976"/>
                  <a:pt x="3205523" y="5283909"/>
                  <a:pt x="3142090" y="5326806"/>
                </a:cubicBezTo>
                <a:cubicBezTo>
                  <a:pt x="3091345" y="5360857"/>
                  <a:pt x="3028631" y="5380759"/>
                  <a:pt x="2991768" y="5491319"/>
                </a:cubicBezTo>
                <a:cubicBezTo>
                  <a:pt x="3034615" y="5512990"/>
                  <a:pt x="3066452" y="5485572"/>
                  <a:pt x="3098527" y="5466112"/>
                </a:cubicBezTo>
                <a:cubicBezTo>
                  <a:pt x="3147597" y="5436039"/>
                  <a:pt x="3196189" y="5401987"/>
                  <a:pt x="3245258" y="5371914"/>
                </a:cubicBezTo>
                <a:cubicBezTo>
                  <a:pt x="3263929" y="5360417"/>
                  <a:pt x="3284276" y="5352454"/>
                  <a:pt x="3296244" y="5407293"/>
                </a:cubicBezTo>
                <a:cubicBezTo>
                  <a:pt x="3233769" y="5418792"/>
                  <a:pt x="3196427" y="5493090"/>
                  <a:pt x="3157172" y="5562962"/>
                </a:cubicBezTo>
                <a:cubicBezTo>
                  <a:pt x="3135150" y="5602322"/>
                  <a:pt x="3117197" y="5654951"/>
                  <a:pt x="3077462" y="5635050"/>
                </a:cubicBezTo>
                <a:cubicBezTo>
                  <a:pt x="3056637" y="5624436"/>
                  <a:pt x="3043472" y="5654066"/>
                  <a:pt x="3045627" y="5690330"/>
                </a:cubicBezTo>
                <a:cubicBezTo>
                  <a:pt x="3053526" y="5818139"/>
                  <a:pt x="3004934" y="5862805"/>
                  <a:pt x="2954668" y="5887571"/>
                </a:cubicBezTo>
                <a:cubicBezTo>
                  <a:pt x="2859399" y="5934005"/>
                  <a:pt x="2780168" y="6043240"/>
                  <a:pt x="2687533" y="6102943"/>
                </a:cubicBezTo>
                <a:cubicBezTo>
                  <a:pt x="2597531" y="6160877"/>
                  <a:pt x="2527876" y="6298415"/>
                  <a:pt x="2437635" y="6370502"/>
                </a:cubicBezTo>
                <a:cubicBezTo>
                  <a:pt x="2372286" y="6422687"/>
                  <a:pt x="2309812" y="6489907"/>
                  <a:pt x="2242549" y="6537228"/>
                </a:cubicBezTo>
                <a:cubicBezTo>
                  <a:pt x="2083371" y="6649114"/>
                  <a:pt x="1921079" y="6738891"/>
                  <a:pt x="1749453" y="6751715"/>
                </a:cubicBezTo>
                <a:cubicBezTo>
                  <a:pt x="1621034" y="6760934"/>
                  <a:pt x="599507" y="6753807"/>
                  <a:pt x="37459" y="5669127"/>
                </a:cubicBezTo>
                <a:lnTo>
                  <a:pt x="0" y="5592087"/>
                </a:lnTo>
                <a:lnTo>
                  <a:pt x="0" y="954571"/>
                </a:lnTo>
                <a:lnTo>
                  <a:pt x="45280" y="917410"/>
                </a:lnTo>
                <a:cubicBezTo>
                  <a:pt x="84297" y="884573"/>
                  <a:pt x="123553" y="852621"/>
                  <a:pt x="166041" y="835373"/>
                </a:cubicBezTo>
                <a:cubicBezTo>
                  <a:pt x="246229" y="802648"/>
                  <a:pt x="325220" y="758865"/>
                  <a:pt x="413067" y="715526"/>
                </a:cubicBezTo>
                <a:cubicBezTo>
                  <a:pt x="359210" y="606732"/>
                  <a:pt x="263703" y="619559"/>
                  <a:pt x="241442" y="462562"/>
                </a:cubicBezTo>
                <a:cubicBezTo>
                  <a:pt x="328332" y="421875"/>
                  <a:pt x="419769" y="468311"/>
                  <a:pt x="503549" y="403742"/>
                </a:cubicBezTo>
                <a:cubicBezTo>
                  <a:pt x="510730" y="397995"/>
                  <a:pt x="520544" y="403742"/>
                  <a:pt x="529161" y="405514"/>
                </a:cubicBezTo>
                <a:cubicBezTo>
                  <a:pt x="701744" y="440006"/>
                  <a:pt x="873609" y="409936"/>
                  <a:pt x="1043800" y="366595"/>
                </a:cubicBezTo>
                <a:cubicBezTo>
                  <a:pt x="1288912" y="304682"/>
                  <a:pt x="1534981" y="265321"/>
                  <a:pt x="1781529" y="237458"/>
                </a:cubicBezTo>
                <a:cubicBezTo>
                  <a:pt x="1985231" y="214462"/>
                  <a:pt x="2189410" y="204292"/>
                  <a:pt x="2392155" y="160067"/>
                </a:cubicBezTo>
                <a:cubicBezTo>
                  <a:pt x="2609021" y="112748"/>
                  <a:pt x="2825648" y="59236"/>
                  <a:pt x="3042276" y="9704"/>
                </a:cubicBezTo>
                <a:cubicBezTo>
                  <a:pt x="3052089" y="7492"/>
                  <a:pt x="3062920" y="527"/>
                  <a:pt x="3073392" y="29"/>
                </a:cubicBezTo>
                <a:close/>
              </a:path>
            </a:pathLst>
          </a:custGeom>
        </p:spPr>
      </p:pic>
      <p:pic>
        <p:nvPicPr>
          <p:cNvPr id="15" name="Picture 14" descr="A close-up of a logo&#10;&#10;Description automatically generated">
            <a:extLst>
              <a:ext uri="{FF2B5EF4-FFF2-40B4-BE49-F238E27FC236}">
                <a16:creationId xmlns:a16="http://schemas.microsoft.com/office/drawing/2014/main" id="{CD7B0388-EA1D-0C33-2FAA-2BA9F693623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42345" y="116575"/>
            <a:ext cx="2958057" cy="892714"/>
          </a:xfrm>
          <a:prstGeom prst="rect">
            <a:avLst/>
          </a:prstGeom>
        </p:spPr>
      </p:pic>
      <p:grpSp>
        <p:nvGrpSpPr>
          <p:cNvPr id="23" name="Group 22">
            <a:extLst>
              <a:ext uri="{FF2B5EF4-FFF2-40B4-BE49-F238E27FC236}">
                <a16:creationId xmlns:a16="http://schemas.microsoft.com/office/drawing/2014/main" id="{4C77E9C2-638A-A9AF-34BE-FFBB446ED8E7}"/>
              </a:ext>
            </a:extLst>
          </p:cNvPr>
          <p:cNvGrpSpPr/>
          <p:nvPr/>
        </p:nvGrpSpPr>
        <p:grpSpPr>
          <a:xfrm>
            <a:off x="9368645" y="329864"/>
            <a:ext cx="2699411" cy="711823"/>
            <a:chOff x="9488565" y="479764"/>
            <a:chExt cx="2699411" cy="711823"/>
          </a:xfrm>
        </p:grpSpPr>
        <p:pic>
          <p:nvPicPr>
            <p:cNvPr id="21" name="Picture 20" descr="A picture containing graphics, font, graphic design, logo&#10;&#10;Description automatically generated">
              <a:extLst>
                <a:ext uri="{FF2B5EF4-FFF2-40B4-BE49-F238E27FC236}">
                  <a16:creationId xmlns:a16="http://schemas.microsoft.com/office/drawing/2014/main" id="{26B1E7BF-80EB-883B-BC15-C0BED4B088F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488565" y="479764"/>
              <a:ext cx="2517775" cy="432218"/>
            </a:xfrm>
            <a:prstGeom prst="rect">
              <a:avLst/>
            </a:prstGeom>
          </p:spPr>
        </p:pic>
        <p:sp>
          <p:nvSpPr>
            <p:cNvPr id="22" name="TextBox 21">
              <a:extLst>
                <a:ext uri="{FF2B5EF4-FFF2-40B4-BE49-F238E27FC236}">
                  <a16:creationId xmlns:a16="http://schemas.microsoft.com/office/drawing/2014/main" id="{57254DBB-AF6A-6DC2-4958-323E380C9D21}"/>
                </a:ext>
              </a:extLst>
            </p:cNvPr>
            <p:cNvSpPr txBox="1"/>
            <p:nvPr/>
          </p:nvSpPr>
          <p:spPr>
            <a:xfrm>
              <a:off x="9908498" y="822255"/>
              <a:ext cx="2279478" cy="369332"/>
            </a:xfrm>
            <a:prstGeom prst="rect">
              <a:avLst/>
            </a:prstGeom>
            <a:noFill/>
          </p:spPr>
          <p:txBody>
            <a:bodyPr wrap="square" rtlCol="0">
              <a:spAutoFit/>
            </a:bodyPr>
            <a:lstStyle/>
            <a:p>
              <a:pPr algn="ctr"/>
              <a:r>
                <a:rPr lang="en-US" i="1" dirty="0">
                  <a:solidFill>
                    <a:srgbClr val="ED1F48"/>
                  </a:solidFill>
                  <a:latin typeface="Book Antiqua" panose="02040602050305030304" pitchFamily="18" charset="0"/>
                </a:rPr>
                <a:t>Knowledge Partners</a:t>
              </a:r>
              <a:endParaRPr lang="en-GB" i="1" dirty="0">
                <a:solidFill>
                  <a:srgbClr val="ED1F48"/>
                </a:solidFill>
                <a:latin typeface="Book Antiqua" panose="02040602050305030304" pitchFamily="18" charset="0"/>
              </a:endParaRPr>
            </a:p>
          </p:txBody>
        </p:sp>
      </p:grpSp>
      <p:sp>
        <p:nvSpPr>
          <p:cNvPr id="24" name="TextBox 23">
            <a:extLst>
              <a:ext uri="{FF2B5EF4-FFF2-40B4-BE49-F238E27FC236}">
                <a16:creationId xmlns:a16="http://schemas.microsoft.com/office/drawing/2014/main" id="{6BA8245C-F8F9-B348-78F6-54BB3C321699}"/>
              </a:ext>
            </a:extLst>
          </p:cNvPr>
          <p:cNvSpPr txBox="1"/>
          <p:nvPr/>
        </p:nvSpPr>
        <p:spPr>
          <a:xfrm>
            <a:off x="4051738" y="1281168"/>
            <a:ext cx="7834681" cy="400110"/>
          </a:xfrm>
          <a:prstGeom prst="rect">
            <a:avLst/>
          </a:prstGeom>
          <a:solidFill>
            <a:schemeClr val="accent1">
              <a:lumMod val="20000"/>
              <a:lumOff val="80000"/>
            </a:schemeClr>
          </a:solidFill>
          <a:ln>
            <a:solidFill>
              <a:srgbClr val="002EDC"/>
            </a:solidFill>
          </a:ln>
        </p:spPr>
        <p:txBody>
          <a:bodyPr wrap="square" rtlCol="0">
            <a:spAutoFit/>
          </a:bodyPr>
          <a:lstStyle/>
          <a:p>
            <a:pPr algn="ctr"/>
            <a:r>
              <a:rPr lang="en-US" sz="2000" i="1" dirty="0">
                <a:solidFill>
                  <a:srgbClr val="002EDD"/>
                </a:solidFill>
                <a:latin typeface="Book Antiqua" panose="02040602050305030304" pitchFamily="18" charset="0"/>
              </a:rPr>
              <a:t>Overview of Knowledge Report on</a:t>
            </a:r>
            <a:endParaRPr lang="en-GB" sz="2000" i="1" dirty="0">
              <a:solidFill>
                <a:srgbClr val="002EDD"/>
              </a:solidFill>
              <a:latin typeface="Book Antiqua" panose="02040602050305030304" pitchFamily="18" charset="0"/>
            </a:endParaRPr>
          </a:p>
        </p:txBody>
      </p:sp>
      <p:sp>
        <p:nvSpPr>
          <p:cNvPr id="25" name="TextBox 24">
            <a:extLst>
              <a:ext uri="{FF2B5EF4-FFF2-40B4-BE49-F238E27FC236}">
                <a16:creationId xmlns:a16="http://schemas.microsoft.com/office/drawing/2014/main" id="{533A9E4A-4927-C7D0-AF7E-878F1A7A6A3A}"/>
              </a:ext>
            </a:extLst>
          </p:cNvPr>
          <p:cNvSpPr txBox="1"/>
          <p:nvPr/>
        </p:nvSpPr>
        <p:spPr>
          <a:xfrm>
            <a:off x="4051738" y="1986407"/>
            <a:ext cx="7834681" cy="707886"/>
          </a:xfrm>
          <a:prstGeom prst="rect">
            <a:avLst/>
          </a:prstGeom>
          <a:noFill/>
        </p:spPr>
        <p:txBody>
          <a:bodyPr wrap="square" rtlCol="0">
            <a:spAutoFit/>
          </a:bodyPr>
          <a:lstStyle/>
          <a:p>
            <a:pPr algn="ctr"/>
            <a:r>
              <a:rPr lang="en-US" sz="4000" dirty="0">
                <a:solidFill>
                  <a:srgbClr val="84812B"/>
                </a:solidFill>
                <a:latin typeface="Book Antiqua" panose="02040602050305030304" pitchFamily="18" charset="0"/>
              </a:rPr>
              <a:t>Towards a Food Secure Future</a:t>
            </a:r>
          </a:p>
        </p:txBody>
      </p:sp>
      <p:sp>
        <p:nvSpPr>
          <p:cNvPr id="26" name="TextBox 25">
            <a:extLst>
              <a:ext uri="{FF2B5EF4-FFF2-40B4-BE49-F238E27FC236}">
                <a16:creationId xmlns:a16="http://schemas.microsoft.com/office/drawing/2014/main" id="{B03E6BC3-AA3A-7E3C-7D53-CF04745FB98B}"/>
              </a:ext>
            </a:extLst>
          </p:cNvPr>
          <p:cNvSpPr txBox="1"/>
          <p:nvPr/>
        </p:nvSpPr>
        <p:spPr>
          <a:xfrm>
            <a:off x="4051738" y="3090685"/>
            <a:ext cx="7834681" cy="1477328"/>
          </a:xfrm>
          <a:prstGeom prst="rect">
            <a:avLst/>
          </a:prstGeom>
          <a:noFill/>
        </p:spPr>
        <p:txBody>
          <a:bodyPr wrap="square" rtlCol="0">
            <a:spAutoFit/>
          </a:bodyPr>
          <a:lstStyle/>
          <a:p>
            <a:pPr algn="ctr"/>
            <a:r>
              <a:rPr lang="en-US" sz="3000" i="1" dirty="0">
                <a:solidFill>
                  <a:srgbClr val="1D7A54"/>
                </a:solidFill>
                <a:latin typeface="Book Antiqua" panose="02040602050305030304" pitchFamily="18" charset="0"/>
              </a:rPr>
              <a:t>The Pivotal Role of Crop Protection Solutions in Boosting Sustainable Growth of Indian Agriculture</a:t>
            </a:r>
            <a:endParaRPr lang="en-GB" sz="3000" i="1" dirty="0">
              <a:solidFill>
                <a:srgbClr val="1D7A54"/>
              </a:solidFill>
              <a:latin typeface="Book Antiqua" panose="02040602050305030304" pitchFamily="18" charset="0"/>
            </a:endParaRPr>
          </a:p>
        </p:txBody>
      </p:sp>
      <p:sp>
        <p:nvSpPr>
          <p:cNvPr id="29" name="Flowchart: Document 28">
            <a:extLst>
              <a:ext uri="{FF2B5EF4-FFF2-40B4-BE49-F238E27FC236}">
                <a16:creationId xmlns:a16="http://schemas.microsoft.com/office/drawing/2014/main" id="{FF26D68D-CFF9-6C70-730E-B2599FE474E9}"/>
              </a:ext>
            </a:extLst>
          </p:cNvPr>
          <p:cNvSpPr/>
          <p:nvPr/>
        </p:nvSpPr>
        <p:spPr>
          <a:xfrm>
            <a:off x="4051738" y="1681278"/>
            <a:ext cx="7834681" cy="3667628"/>
          </a:xfrm>
          <a:prstGeom prst="flowChartDocument">
            <a:avLst/>
          </a:prstGeom>
          <a:noFill/>
          <a:ln>
            <a:solidFill>
              <a:srgbClr val="002E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8230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CE3F17A7-4327-1F64-873D-DB77A64CDCB8}"/>
              </a:ext>
            </a:extLst>
          </p:cNvPr>
          <p:cNvSpPr>
            <a:spLocks noGrp="1"/>
          </p:cNvSpPr>
          <p:nvPr>
            <p:ph type="title"/>
          </p:nvPr>
        </p:nvSpPr>
        <p:spPr>
          <a:xfrm>
            <a:off x="48114" y="43631"/>
            <a:ext cx="10477777" cy="506266"/>
          </a:xfrm>
        </p:spPr>
        <p:txBody>
          <a:bodyPr>
            <a:normAutofit/>
          </a:bodyPr>
          <a:lstStyle/>
          <a:p>
            <a:r>
              <a:rPr lang="en-US" dirty="0"/>
              <a:t>Winds of Change….. Shifts towards sustainable farming</a:t>
            </a:r>
            <a:endParaRPr lang="en-GB" dirty="0"/>
          </a:p>
        </p:txBody>
      </p:sp>
      <p:grpSp>
        <p:nvGrpSpPr>
          <p:cNvPr id="51" name="Group 50">
            <a:extLst>
              <a:ext uri="{FF2B5EF4-FFF2-40B4-BE49-F238E27FC236}">
                <a16:creationId xmlns:a16="http://schemas.microsoft.com/office/drawing/2014/main" id="{0CBB5B65-2724-9BB2-5A7B-5AAEBEB5FC57}"/>
              </a:ext>
            </a:extLst>
          </p:cNvPr>
          <p:cNvGrpSpPr/>
          <p:nvPr/>
        </p:nvGrpSpPr>
        <p:grpSpPr>
          <a:xfrm>
            <a:off x="41995" y="639068"/>
            <a:ext cx="2971032" cy="1319289"/>
            <a:chOff x="161915" y="659412"/>
            <a:chExt cx="2971032" cy="1319289"/>
          </a:xfrm>
        </p:grpSpPr>
        <p:sp>
          <p:nvSpPr>
            <p:cNvPr id="52" name="Arrow: Pentagon 51">
              <a:extLst>
                <a:ext uri="{FF2B5EF4-FFF2-40B4-BE49-F238E27FC236}">
                  <a16:creationId xmlns:a16="http://schemas.microsoft.com/office/drawing/2014/main" id="{0490CACA-576D-BDC0-6A53-EE6945FA2F88}"/>
                </a:ext>
              </a:extLst>
            </p:cNvPr>
            <p:cNvSpPr/>
            <p:nvPr/>
          </p:nvSpPr>
          <p:spPr>
            <a:xfrm>
              <a:off x="218730" y="951860"/>
              <a:ext cx="2914217" cy="1026841"/>
            </a:xfrm>
            <a:prstGeom prst="homePlate">
              <a:avLst>
                <a:gd name="adj" fmla="val 147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Transformation in farmer engagement approach : Beyond crop protection</a:t>
              </a:r>
              <a:endParaRPr lang="en-IN" sz="1600" dirty="0">
                <a:latin typeface="Book Antiqua" panose="02040602050305030304" pitchFamily="18" charset="0"/>
              </a:endParaRPr>
            </a:p>
          </p:txBody>
        </p:sp>
        <p:sp>
          <p:nvSpPr>
            <p:cNvPr id="53" name="Hexagon 52">
              <a:extLst>
                <a:ext uri="{FF2B5EF4-FFF2-40B4-BE49-F238E27FC236}">
                  <a16:creationId xmlns:a16="http://schemas.microsoft.com/office/drawing/2014/main" id="{E5FCBE18-268B-AFEC-1A75-A4B08D1C0FA4}"/>
                </a:ext>
              </a:extLst>
            </p:cNvPr>
            <p:cNvSpPr/>
            <p:nvPr/>
          </p:nvSpPr>
          <p:spPr>
            <a:xfrm>
              <a:off x="161915" y="659412"/>
              <a:ext cx="404542" cy="305995"/>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1</a:t>
              </a:r>
              <a:endParaRPr lang="en-GB" sz="1600" dirty="0">
                <a:latin typeface="Book Antiqua" panose="02040602050305030304" pitchFamily="18" charset="0"/>
              </a:endParaRPr>
            </a:p>
          </p:txBody>
        </p:sp>
      </p:grpSp>
      <p:grpSp>
        <p:nvGrpSpPr>
          <p:cNvPr id="54" name="Group 53">
            <a:extLst>
              <a:ext uri="{FF2B5EF4-FFF2-40B4-BE49-F238E27FC236}">
                <a16:creationId xmlns:a16="http://schemas.microsoft.com/office/drawing/2014/main" id="{54A11CBA-2D03-3AE6-46FC-EB02B2279F18}"/>
              </a:ext>
            </a:extLst>
          </p:cNvPr>
          <p:cNvGrpSpPr/>
          <p:nvPr/>
        </p:nvGrpSpPr>
        <p:grpSpPr>
          <a:xfrm>
            <a:off x="3069842" y="641744"/>
            <a:ext cx="2971032" cy="1319289"/>
            <a:chOff x="161915" y="659412"/>
            <a:chExt cx="2971032" cy="1319289"/>
          </a:xfrm>
        </p:grpSpPr>
        <p:sp>
          <p:nvSpPr>
            <p:cNvPr id="55" name="Arrow: Pentagon 54">
              <a:extLst>
                <a:ext uri="{FF2B5EF4-FFF2-40B4-BE49-F238E27FC236}">
                  <a16:creationId xmlns:a16="http://schemas.microsoft.com/office/drawing/2014/main" id="{9204ACA7-3C59-FE80-A97B-FEBF561923E8}"/>
                </a:ext>
              </a:extLst>
            </p:cNvPr>
            <p:cNvSpPr/>
            <p:nvPr/>
          </p:nvSpPr>
          <p:spPr>
            <a:xfrm>
              <a:off x="218730" y="951860"/>
              <a:ext cx="2914217" cy="1026841"/>
            </a:xfrm>
            <a:prstGeom prst="homePlate">
              <a:avLst>
                <a:gd name="adj" fmla="val 147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Emergence of bio-control &amp; hybrid control</a:t>
              </a:r>
              <a:endParaRPr lang="en-IN" sz="1600" dirty="0">
                <a:latin typeface="Book Antiqua" panose="02040602050305030304" pitchFamily="18" charset="0"/>
              </a:endParaRPr>
            </a:p>
          </p:txBody>
        </p:sp>
        <p:sp>
          <p:nvSpPr>
            <p:cNvPr id="56" name="Hexagon 55">
              <a:extLst>
                <a:ext uri="{FF2B5EF4-FFF2-40B4-BE49-F238E27FC236}">
                  <a16:creationId xmlns:a16="http://schemas.microsoft.com/office/drawing/2014/main" id="{CDEC3A0D-EF79-CF3E-F18B-1ACADA91BA11}"/>
                </a:ext>
              </a:extLst>
            </p:cNvPr>
            <p:cNvSpPr/>
            <p:nvPr/>
          </p:nvSpPr>
          <p:spPr>
            <a:xfrm>
              <a:off x="161915" y="659412"/>
              <a:ext cx="404542" cy="305995"/>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2</a:t>
              </a:r>
              <a:endParaRPr lang="en-GB" sz="1600" dirty="0">
                <a:latin typeface="Book Antiqua" panose="02040602050305030304" pitchFamily="18" charset="0"/>
              </a:endParaRPr>
            </a:p>
          </p:txBody>
        </p:sp>
      </p:grpSp>
      <p:grpSp>
        <p:nvGrpSpPr>
          <p:cNvPr id="57" name="Group 56">
            <a:extLst>
              <a:ext uri="{FF2B5EF4-FFF2-40B4-BE49-F238E27FC236}">
                <a16:creationId xmlns:a16="http://schemas.microsoft.com/office/drawing/2014/main" id="{6C3A5153-0AEC-E1DA-C2AE-1AF0A45D6279}"/>
              </a:ext>
            </a:extLst>
          </p:cNvPr>
          <p:cNvGrpSpPr/>
          <p:nvPr/>
        </p:nvGrpSpPr>
        <p:grpSpPr>
          <a:xfrm>
            <a:off x="6097689" y="671724"/>
            <a:ext cx="2971032" cy="1319289"/>
            <a:chOff x="161915" y="659412"/>
            <a:chExt cx="2971032" cy="1319289"/>
          </a:xfrm>
        </p:grpSpPr>
        <p:sp>
          <p:nvSpPr>
            <p:cNvPr id="58" name="Arrow: Pentagon 57">
              <a:extLst>
                <a:ext uri="{FF2B5EF4-FFF2-40B4-BE49-F238E27FC236}">
                  <a16:creationId xmlns:a16="http://schemas.microsoft.com/office/drawing/2014/main" id="{F19630EF-5290-E442-DD3F-8317927F5803}"/>
                </a:ext>
              </a:extLst>
            </p:cNvPr>
            <p:cNvSpPr/>
            <p:nvPr/>
          </p:nvSpPr>
          <p:spPr>
            <a:xfrm>
              <a:off x="218730" y="951860"/>
              <a:ext cx="2914217" cy="1026841"/>
            </a:xfrm>
            <a:prstGeom prst="homePlate">
              <a:avLst>
                <a:gd name="adj" fmla="val 147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Pct val="120000"/>
                <a:buFontTx/>
                <a:buNone/>
                <a:tabLst/>
                <a:defRPr/>
              </a:pPr>
              <a:r>
                <a:rPr lang="en-GB" altLang="en-US" sz="1600" dirty="0">
                  <a:latin typeface="Book Antiqua" panose="02040602050305030304" pitchFamily="18" charset="0"/>
                </a:rPr>
                <a:t>Sustainable farming practices : redefining use of crop protection chemicals</a:t>
              </a:r>
            </a:p>
          </p:txBody>
        </p:sp>
        <p:sp>
          <p:nvSpPr>
            <p:cNvPr id="59" name="Hexagon 58">
              <a:extLst>
                <a:ext uri="{FF2B5EF4-FFF2-40B4-BE49-F238E27FC236}">
                  <a16:creationId xmlns:a16="http://schemas.microsoft.com/office/drawing/2014/main" id="{89E2D751-2790-5613-8DE4-0DC0372D8B88}"/>
                </a:ext>
              </a:extLst>
            </p:cNvPr>
            <p:cNvSpPr/>
            <p:nvPr/>
          </p:nvSpPr>
          <p:spPr>
            <a:xfrm>
              <a:off x="161915" y="659412"/>
              <a:ext cx="404542" cy="305995"/>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3</a:t>
              </a:r>
              <a:endParaRPr lang="en-GB" sz="1600" dirty="0">
                <a:latin typeface="Book Antiqua" panose="02040602050305030304" pitchFamily="18" charset="0"/>
              </a:endParaRPr>
            </a:p>
          </p:txBody>
        </p:sp>
      </p:grpSp>
      <p:grpSp>
        <p:nvGrpSpPr>
          <p:cNvPr id="60" name="Group 59">
            <a:extLst>
              <a:ext uri="{FF2B5EF4-FFF2-40B4-BE49-F238E27FC236}">
                <a16:creationId xmlns:a16="http://schemas.microsoft.com/office/drawing/2014/main" id="{C9503524-0D63-DD68-121B-1B49969E8210}"/>
              </a:ext>
            </a:extLst>
          </p:cNvPr>
          <p:cNvGrpSpPr/>
          <p:nvPr/>
        </p:nvGrpSpPr>
        <p:grpSpPr>
          <a:xfrm>
            <a:off x="9125536" y="671724"/>
            <a:ext cx="2971032" cy="1319289"/>
            <a:chOff x="161915" y="659412"/>
            <a:chExt cx="2971032" cy="1319289"/>
          </a:xfrm>
        </p:grpSpPr>
        <p:sp>
          <p:nvSpPr>
            <p:cNvPr id="61" name="Arrow: Pentagon 60">
              <a:extLst>
                <a:ext uri="{FF2B5EF4-FFF2-40B4-BE49-F238E27FC236}">
                  <a16:creationId xmlns:a16="http://schemas.microsoft.com/office/drawing/2014/main" id="{78A60284-EDBE-CA9D-AA74-2FBABD33A0D7}"/>
                </a:ext>
              </a:extLst>
            </p:cNvPr>
            <p:cNvSpPr/>
            <p:nvPr/>
          </p:nvSpPr>
          <p:spPr>
            <a:xfrm>
              <a:off x="218730" y="951860"/>
              <a:ext cx="2914217" cy="1026841"/>
            </a:xfrm>
            <a:prstGeom prst="homePlate">
              <a:avLst>
                <a:gd name="adj" fmla="val 147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962" rtl="1" eaLnBrk="1" fontAlgn="base" latinLnBrk="0" hangingPunct="1">
                <a:lnSpc>
                  <a:spcPct val="100000"/>
                </a:lnSpc>
                <a:spcBef>
                  <a:spcPct val="0"/>
                </a:spcBef>
                <a:spcAft>
                  <a:spcPct val="0"/>
                </a:spcAft>
                <a:buClrTx/>
                <a:buSzPct val="120000"/>
                <a:buFontTx/>
                <a:buNone/>
                <a:tabLst/>
                <a:defRPr/>
              </a:pPr>
              <a:r>
                <a:rPr lang="en-GB" altLang="en-US" sz="1600" kern="0" dirty="0">
                  <a:solidFill>
                    <a:schemeClr val="bg1"/>
                  </a:solidFill>
                  <a:latin typeface="Book Antiqua" panose="02040602050305030304" pitchFamily="18" charset="0"/>
                </a:rPr>
                <a:t>Partnering in traceability initiatives to create farmer level awareness to manage residue levels </a:t>
              </a:r>
              <a:endParaRPr kumimoji="0" lang="en-GB" altLang="en-US" sz="1600" i="0" u="none" strike="noStrike" kern="0" cap="none" spc="0" normalizeH="0" baseline="0" noProof="0" dirty="0">
                <a:ln>
                  <a:noFill/>
                </a:ln>
                <a:solidFill>
                  <a:schemeClr val="bg1"/>
                </a:solidFill>
                <a:effectLst/>
                <a:uLnTx/>
                <a:uFillTx/>
                <a:latin typeface="Book Antiqua" panose="02040602050305030304" pitchFamily="18" charset="0"/>
              </a:endParaRPr>
            </a:p>
          </p:txBody>
        </p:sp>
        <p:sp>
          <p:nvSpPr>
            <p:cNvPr id="62" name="Hexagon 61">
              <a:extLst>
                <a:ext uri="{FF2B5EF4-FFF2-40B4-BE49-F238E27FC236}">
                  <a16:creationId xmlns:a16="http://schemas.microsoft.com/office/drawing/2014/main" id="{6AAFAA95-86B8-EA1D-B572-7BBB0A44F6B8}"/>
                </a:ext>
              </a:extLst>
            </p:cNvPr>
            <p:cNvSpPr/>
            <p:nvPr/>
          </p:nvSpPr>
          <p:spPr>
            <a:xfrm>
              <a:off x="161915" y="659412"/>
              <a:ext cx="404542" cy="305995"/>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4</a:t>
              </a:r>
              <a:endParaRPr lang="en-GB" sz="1600" dirty="0">
                <a:latin typeface="Book Antiqua" panose="02040602050305030304" pitchFamily="18" charset="0"/>
              </a:endParaRPr>
            </a:p>
          </p:txBody>
        </p:sp>
      </p:grpSp>
      <p:pic>
        <p:nvPicPr>
          <p:cNvPr id="63" name="Graphic 62" descr="Bug spray outline">
            <a:extLst>
              <a:ext uri="{FF2B5EF4-FFF2-40B4-BE49-F238E27FC236}">
                <a16:creationId xmlns:a16="http://schemas.microsoft.com/office/drawing/2014/main" id="{5D69533F-B581-5900-4FA8-49799085AE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65" y="2541001"/>
            <a:ext cx="713451" cy="713451"/>
          </a:xfrm>
          <a:prstGeom prst="rect">
            <a:avLst/>
          </a:prstGeom>
        </p:spPr>
      </p:pic>
      <p:sp>
        <p:nvSpPr>
          <p:cNvPr id="64" name="Arrow: Right 63">
            <a:extLst>
              <a:ext uri="{FF2B5EF4-FFF2-40B4-BE49-F238E27FC236}">
                <a16:creationId xmlns:a16="http://schemas.microsoft.com/office/drawing/2014/main" id="{36AC420D-E668-8414-45AC-51CA5D20F286}"/>
              </a:ext>
            </a:extLst>
          </p:cNvPr>
          <p:cNvSpPr/>
          <p:nvPr/>
        </p:nvSpPr>
        <p:spPr>
          <a:xfrm>
            <a:off x="713042" y="2854850"/>
            <a:ext cx="317593" cy="185476"/>
          </a:xfrm>
          <a:prstGeom prst="righ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5" name="Group 64">
            <a:extLst>
              <a:ext uri="{FF2B5EF4-FFF2-40B4-BE49-F238E27FC236}">
                <a16:creationId xmlns:a16="http://schemas.microsoft.com/office/drawing/2014/main" id="{716975BD-C353-EF49-ADAA-C6F812B3A10C}"/>
              </a:ext>
            </a:extLst>
          </p:cNvPr>
          <p:cNvGrpSpPr/>
          <p:nvPr/>
        </p:nvGrpSpPr>
        <p:grpSpPr>
          <a:xfrm>
            <a:off x="1270725" y="2149251"/>
            <a:ext cx="1506978" cy="1432446"/>
            <a:chOff x="1165795" y="2136939"/>
            <a:chExt cx="1506978" cy="1432446"/>
          </a:xfrm>
        </p:grpSpPr>
        <p:sp>
          <p:nvSpPr>
            <p:cNvPr id="66" name="Flowchart: Connector 65">
              <a:extLst>
                <a:ext uri="{FF2B5EF4-FFF2-40B4-BE49-F238E27FC236}">
                  <a16:creationId xmlns:a16="http://schemas.microsoft.com/office/drawing/2014/main" id="{5E76D990-5873-AD48-9CE7-7D6FFA7E09A3}"/>
                </a:ext>
              </a:extLst>
            </p:cNvPr>
            <p:cNvSpPr/>
            <p:nvPr/>
          </p:nvSpPr>
          <p:spPr>
            <a:xfrm>
              <a:off x="1247157" y="2309042"/>
              <a:ext cx="1312263" cy="1230999"/>
            </a:xfrm>
            <a:prstGeom prst="flowChartConnector">
              <a:avLst/>
            </a:prstGeom>
            <a:no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7" name="Graphic 66" descr="Open hand with plant with solid fill">
              <a:extLst>
                <a:ext uri="{FF2B5EF4-FFF2-40B4-BE49-F238E27FC236}">
                  <a16:creationId xmlns:a16="http://schemas.microsoft.com/office/drawing/2014/main" id="{F7822537-D112-01BB-DADB-F71308A279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95775" y="2232809"/>
              <a:ext cx="537487" cy="537487"/>
            </a:xfrm>
            <a:prstGeom prst="rect">
              <a:avLst/>
            </a:prstGeom>
          </p:spPr>
        </p:pic>
        <p:pic>
          <p:nvPicPr>
            <p:cNvPr id="68" name="Graphic 67" descr="Farmer female with solid fill">
              <a:extLst>
                <a:ext uri="{FF2B5EF4-FFF2-40B4-BE49-F238E27FC236}">
                  <a16:creationId xmlns:a16="http://schemas.microsoft.com/office/drawing/2014/main" id="{7441AA97-D750-7A8F-E838-71A4E24CC56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87613" y="2656976"/>
              <a:ext cx="453946" cy="569580"/>
            </a:xfrm>
            <a:prstGeom prst="rect">
              <a:avLst/>
            </a:prstGeom>
          </p:spPr>
        </p:pic>
        <p:pic>
          <p:nvPicPr>
            <p:cNvPr id="69" name="Graphic 68" descr="Store outline">
              <a:extLst>
                <a:ext uri="{FF2B5EF4-FFF2-40B4-BE49-F238E27FC236}">
                  <a16:creationId xmlns:a16="http://schemas.microsoft.com/office/drawing/2014/main" id="{36B744A0-366B-CBB4-E780-7A265537C7C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35285" y="2136939"/>
              <a:ext cx="537488" cy="734353"/>
            </a:xfrm>
            <a:prstGeom prst="rect">
              <a:avLst/>
            </a:prstGeom>
          </p:spPr>
        </p:pic>
        <p:pic>
          <p:nvPicPr>
            <p:cNvPr id="70" name="Graphic 69" descr="Coins outline">
              <a:extLst>
                <a:ext uri="{FF2B5EF4-FFF2-40B4-BE49-F238E27FC236}">
                  <a16:creationId xmlns:a16="http://schemas.microsoft.com/office/drawing/2014/main" id="{894CE073-9E8C-CC5E-D4EA-8A1C93F60A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20295" y="3116243"/>
              <a:ext cx="453142" cy="453142"/>
            </a:xfrm>
            <a:prstGeom prst="rect">
              <a:avLst/>
            </a:prstGeom>
          </p:spPr>
        </p:pic>
        <p:pic>
          <p:nvPicPr>
            <p:cNvPr id="71" name="Graphic 70" descr="Crops outline">
              <a:extLst>
                <a:ext uri="{FF2B5EF4-FFF2-40B4-BE49-F238E27FC236}">
                  <a16:creationId xmlns:a16="http://schemas.microsoft.com/office/drawing/2014/main" id="{1D146576-AB82-93A6-648A-F4AA60255D9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65795" y="3106848"/>
              <a:ext cx="453142" cy="453142"/>
            </a:xfrm>
            <a:prstGeom prst="rect">
              <a:avLst/>
            </a:prstGeom>
          </p:spPr>
        </p:pic>
      </p:grpSp>
      <p:sp>
        <p:nvSpPr>
          <p:cNvPr id="72" name="Rectangle 71">
            <a:extLst>
              <a:ext uri="{FF2B5EF4-FFF2-40B4-BE49-F238E27FC236}">
                <a16:creationId xmlns:a16="http://schemas.microsoft.com/office/drawing/2014/main" id="{0B87883A-5F70-7131-587C-A6CEEAC61345}"/>
              </a:ext>
            </a:extLst>
          </p:cNvPr>
          <p:cNvSpPr/>
          <p:nvPr/>
        </p:nvSpPr>
        <p:spPr>
          <a:xfrm>
            <a:off x="98810" y="2035984"/>
            <a:ext cx="2914217" cy="167890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7696674B-C629-0C52-9E04-AAB7B1BE495F}"/>
              </a:ext>
            </a:extLst>
          </p:cNvPr>
          <p:cNvSpPr/>
          <p:nvPr/>
        </p:nvSpPr>
        <p:spPr>
          <a:xfrm>
            <a:off x="98809" y="3804440"/>
            <a:ext cx="2914217" cy="2743584"/>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buFont typeface="Arial" panose="020B0604020202020204" pitchFamily="34" charset="0"/>
              <a:buChar char="•"/>
            </a:pPr>
            <a:endParaRPr lang="en-US" sz="1400" i="1" dirty="0">
              <a:solidFill>
                <a:schemeClr val="tx1"/>
              </a:solidFill>
              <a:latin typeface="Book Antiqua" panose="02040602050305030304" pitchFamily="18" charset="0"/>
            </a:endParaRPr>
          </a:p>
          <a:p>
            <a:pPr marL="114300" indent="-114300">
              <a:buFont typeface="Arial" panose="020B0604020202020204" pitchFamily="34" charset="0"/>
              <a:buChar char="•"/>
            </a:pPr>
            <a:r>
              <a:rPr lang="en-US" sz="1400" i="1" dirty="0">
                <a:solidFill>
                  <a:schemeClr val="tx1"/>
                </a:solidFill>
                <a:latin typeface="Book Antiqua" panose="02040602050305030304" pitchFamily="18" charset="0"/>
              </a:rPr>
              <a:t>Extension services shifting from “promoting product” to “promoting diversified solutions that increase farmer income”</a:t>
            </a:r>
          </a:p>
          <a:p>
            <a:pPr marL="114300" indent="-114300">
              <a:buFont typeface="Arial" panose="020B0604020202020204" pitchFamily="34" charset="0"/>
              <a:buChar char="•"/>
            </a:pPr>
            <a:endParaRPr lang="en-US" sz="1400" i="1" dirty="0">
              <a:solidFill>
                <a:schemeClr val="tx1"/>
              </a:solidFill>
              <a:latin typeface="Book Antiqua" panose="02040602050305030304" pitchFamily="18" charset="0"/>
            </a:endParaRPr>
          </a:p>
          <a:p>
            <a:pPr marL="114300" indent="-114300">
              <a:buFont typeface="Arial" panose="020B0604020202020204" pitchFamily="34" charset="0"/>
              <a:buChar char="•"/>
            </a:pPr>
            <a:r>
              <a:rPr lang="en-US" sz="1400" i="1" dirty="0">
                <a:solidFill>
                  <a:schemeClr val="tx1"/>
                </a:solidFill>
                <a:latin typeface="Book Antiqua" panose="02040602050305030304" pitchFamily="18" charset="0"/>
              </a:rPr>
              <a:t>Services provided include weather information, agronomic advice, market price information, linking farmers to markets, promoting FPO and rural entrepreneurship, women empowerment </a:t>
            </a:r>
            <a:r>
              <a:rPr lang="en-US" sz="1400" i="1" dirty="0" err="1">
                <a:solidFill>
                  <a:schemeClr val="tx1"/>
                </a:solidFill>
                <a:latin typeface="Book Antiqua" panose="02040602050305030304" pitchFamily="18" charset="0"/>
              </a:rPr>
              <a:t>etc</a:t>
            </a:r>
            <a:r>
              <a:rPr lang="en-US" sz="1400" i="1" dirty="0">
                <a:solidFill>
                  <a:schemeClr val="tx1"/>
                </a:solidFill>
                <a:latin typeface="Book Antiqua" panose="02040602050305030304" pitchFamily="18" charset="0"/>
              </a:rPr>
              <a:t> </a:t>
            </a:r>
            <a:endParaRPr lang="en-GB" sz="1400" i="1" dirty="0">
              <a:solidFill>
                <a:schemeClr val="tx1"/>
              </a:solidFill>
              <a:latin typeface="Book Antiqua" panose="02040602050305030304" pitchFamily="18" charset="0"/>
            </a:endParaRPr>
          </a:p>
        </p:txBody>
      </p:sp>
      <p:sp>
        <p:nvSpPr>
          <p:cNvPr id="74" name="Rectangle 73">
            <a:extLst>
              <a:ext uri="{FF2B5EF4-FFF2-40B4-BE49-F238E27FC236}">
                <a16:creationId xmlns:a16="http://schemas.microsoft.com/office/drawing/2014/main" id="{DAD030E3-350F-7256-1497-03A49DE5624E}"/>
              </a:ext>
            </a:extLst>
          </p:cNvPr>
          <p:cNvSpPr/>
          <p:nvPr/>
        </p:nvSpPr>
        <p:spPr>
          <a:xfrm>
            <a:off x="3132629" y="2035984"/>
            <a:ext cx="2914217" cy="167890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64F4112-20CC-BB14-BD62-ABEF41DAB9A6}"/>
              </a:ext>
            </a:extLst>
          </p:cNvPr>
          <p:cNvSpPr/>
          <p:nvPr/>
        </p:nvSpPr>
        <p:spPr>
          <a:xfrm>
            <a:off x="3126657" y="3804440"/>
            <a:ext cx="2914217" cy="2743584"/>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buFont typeface="Arial" panose="020B0604020202020204" pitchFamily="34" charset="0"/>
              <a:buChar char="•"/>
            </a:pPr>
            <a:endParaRPr lang="en-US" sz="1400" dirty="0">
              <a:solidFill>
                <a:schemeClr val="tx1"/>
              </a:solidFill>
              <a:latin typeface="Book Antiqua" panose="02040602050305030304" pitchFamily="18" charset="0"/>
            </a:endParaRPr>
          </a:p>
          <a:p>
            <a:pPr marL="114300" indent="-114300">
              <a:buFont typeface="Arial" panose="020B0604020202020204" pitchFamily="34" charset="0"/>
              <a:buChar char="•"/>
            </a:pPr>
            <a:r>
              <a:rPr lang="en-US" sz="1400" i="1" dirty="0">
                <a:solidFill>
                  <a:schemeClr val="tx1"/>
                </a:solidFill>
                <a:latin typeface="Book Antiqua" panose="02040602050305030304" pitchFamily="18" charset="0"/>
              </a:rPr>
              <a:t>Strong focus on introducing green chemistry molecules with increased efficiency, reduced application rate, low impact on environment.</a:t>
            </a:r>
          </a:p>
          <a:p>
            <a:pPr marL="114300" indent="-114300">
              <a:buFont typeface="Arial" panose="020B0604020202020204" pitchFamily="34" charset="0"/>
              <a:buChar char="•"/>
            </a:pPr>
            <a:endParaRPr lang="en-US" sz="1400" i="1" dirty="0">
              <a:solidFill>
                <a:schemeClr val="tx1"/>
              </a:solidFill>
              <a:latin typeface="Book Antiqua" panose="02040602050305030304" pitchFamily="18" charset="0"/>
            </a:endParaRPr>
          </a:p>
          <a:p>
            <a:pPr marL="114300" indent="-114300">
              <a:buFont typeface="Arial" panose="020B0604020202020204" pitchFamily="34" charset="0"/>
              <a:buChar char="•"/>
            </a:pPr>
            <a:r>
              <a:rPr lang="en-US" sz="1400" i="1" dirty="0">
                <a:solidFill>
                  <a:schemeClr val="tx1"/>
                </a:solidFill>
                <a:latin typeface="Book Antiqua" panose="02040602050305030304" pitchFamily="18" charset="0"/>
              </a:rPr>
              <a:t>Increased focus on bio-products, IPM and hybrid-products (</a:t>
            </a:r>
            <a:r>
              <a:rPr lang="en-US" sz="1400" i="1" dirty="0" err="1">
                <a:solidFill>
                  <a:schemeClr val="tx1"/>
                </a:solidFill>
                <a:latin typeface="Book Antiqua" panose="02040602050305030304" pitchFamily="18" charset="0"/>
              </a:rPr>
              <a:t>Bio+Synthetic</a:t>
            </a:r>
            <a:r>
              <a:rPr lang="en-US" sz="1400" i="1" dirty="0">
                <a:solidFill>
                  <a:schemeClr val="tx1"/>
                </a:solidFill>
                <a:latin typeface="Book Antiqua" panose="02040602050305030304" pitchFamily="18" charset="0"/>
              </a:rPr>
              <a:t> combination  products)</a:t>
            </a:r>
            <a:endParaRPr lang="en-GB" sz="1400" i="1" dirty="0">
              <a:solidFill>
                <a:schemeClr val="tx1"/>
              </a:solidFill>
              <a:latin typeface="Book Antiqua" panose="02040602050305030304" pitchFamily="18" charset="0"/>
            </a:endParaRPr>
          </a:p>
        </p:txBody>
      </p:sp>
      <p:sp>
        <p:nvSpPr>
          <p:cNvPr id="76" name="Rectangle 75">
            <a:extLst>
              <a:ext uri="{FF2B5EF4-FFF2-40B4-BE49-F238E27FC236}">
                <a16:creationId xmlns:a16="http://schemas.microsoft.com/office/drawing/2014/main" id="{4EAA8DB6-E4CA-B184-9E79-1687723D9F3B}"/>
              </a:ext>
            </a:extLst>
          </p:cNvPr>
          <p:cNvSpPr/>
          <p:nvPr/>
        </p:nvSpPr>
        <p:spPr>
          <a:xfrm>
            <a:off x="6151128" y="2044154"/>
            <a:ext cx="2914217" cy="167890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9C33FA39-69D6-1146-FBB9-14E98D90B312}"/>
              </a:ext>
            </a:extLst>
          </p:cNvPr>
          <p:cNvSpPr/>
          <p:nvPr/>
        </p:nvSpPr>
        <p:spPr>
          <a:xfrm>
            <a:off x="6145156" y="3812610"/>
            <a:ext cx="2914217" cy="2743584"/>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buFont typeface="Arial" panose="020B0604020202020204" pitchFamily="34" charset="0"/>
              <a:buChar char="•"/>
            </a:pPr>
            <a:endParaRPr lang="en-US" sz="1400" dirty="0">
              <a:solidFill>
                <a:schemeClr val="tx1"/>
              </a:solidFill>
              <a:latin typeface="Book Antiqua" panose="02040602050305030304" pitchFamily="18" charset="0"/>
            </a:endParaRPr>
          </a:p>
          <a:p>
            <a:pPr marL="114300" indent="-114300">
              <a:buFont typeface="Arial" panose="020B0604020202020204" pitchFamily="34" charset="0"/>
              <a:buChar char="•"/>
            </a:pPr>
            <a:r>
              <a:rPr lang="en-US" sz="1400" i="1" dirty="0">
                <a:solidFill>
                  <a:schemeClr val="tx1"/>
                </a:solidFill>
                <a:latin typeface="Book Antiqua" panose="02040602050305030304" pitchFamily="18" charset="0"/>
              </a:rPr>
              <a:t>Practices such as Direct Seeded rice and Sustainable Sugarcane initiative impacting profile of pests (changing weed profile), requiring different types of crop protection solutions</a:t>
            </a:r>
            <a:endParaRPr lang="en-GB" sz="1400" i="1" dirty="0">
              <a:solidFill>
                <a:schemeClr val="tx1"/>
              </a:solidFill>
              <a:latin typeface="Book Antiqua" panose="02040602050305030304" pitchFamily="18" charset="0"/>
            </a:endParaRPr>
          </a:p>
        </p:txBody>
      </p:sp>
      <p:sp>
        <p:nvSpPr>
          <p:cNvPr id="78" name="Rectangle 77">
            <a:extLst>
              <a:ext uri="{FF2B5EF4-FFF2-40B4-BE49-F238E27FC236}">
                <a16:creationId xmlns:a16="http://schemas.microsoft.com/office/drawing/2014/main" id="{63CB7782-013E-54CF-65E8-8A6F2138E911}"/>
              </a:ext>
            </a:extLst>
          </p:cNvPr>
          <p:cNvSpPr/>
          <p:nvPr/>
        </p:nvSpPr>
        <p:spPr>
          <a:xfrm>
            <a:off x="9169627" y="2052324"/>
            <a:ext cx="2914217" cy="167890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55F31C36-BAE9-6CE4-5766-0B4604799318}"/>
              </a:ext>
            </a:extLst>
          </p:cNvPr>
          <p:cNvSpPr/>
          <p:nvPr/>
        </p:nvSpPr>
        <p:spPr>
          <a:xfrm>
            <a:off x="9163655" y="3820780"/>
            <a:ext cx="2914217" cy="2743584"/>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buFont typeface="Arial" panose="020B0604020202020204" pitchFamily="34" charset="0"/>
              <a:buChar char="•"/>
            </a:pPr>
            <a:endParaRPr lang="en-US" sz="1400" i="1" dirty="0">
              <a:solidFill>
                <a:schemeClr val="tx1"/>
              </a:solidFill>
              <a:latin typeface="Book Antiqua" panose="02040602050305030304" pitchFamily="18" charset="0"/>
            </a:endParaRPr>
          </a:p>
          <a:p>
            <a:pPr marL="114300" indent="-114300">
              <a:buFont typeface="Arial" panose="020B0604020202020204" pitchFamily="34" charset="0"/>
              <a:buChar char="•"/>
            </a:pPr>
            <a:r>
              <a:rPr lang="en-US" sz="1400" i="1" dirty="0">
                <a:solidFill>
                  <a:schemeClr val="tx1"/>
                </a:solidFill>
                <a:latin typeface="Book Antiqua" panose="02040602050305030304" pitchFamily="18" charset="0"/>
              </a:rPr>
              <a:t>Traceability to address MRL issues by training farmers on effective pesticide application and IPM practices </a:t>
            </a:r>
          </a:p>
          <a:p>
            <a:pPr marL="114300" indent="-114300">
              <a:buFont typeface="Arial" panose="020B0604020202020204" pitchFamily="34" charset="0"/>
              <a:buChar char="•"/>
            </a:pPr>
            <a:endParaRPr lang="en-US" sz="1400" i="1" dirty="0">
              <a:solidFill>
                <a:schemeClr val="tx1"/>
              </a:solidFill>
              <a:latin typeface="Book Antiqua" panose="02040602050305030304" pitchFamily="18" charset="0"/>
            </a:endParaRPr>
          </a:p>
          <a:p>
            <a:pPr marL="114300" indent="-114300">
              <a:buFont typeface="Arial" panose="020B0604020202020204" pitchFamily="34" charset="0"/>
              <a:buChar char="•"/>
            </a:pPr>
            <a:r>
              <a:rPr lang="en-US" sz="1400" i="1" dirty="0">
                <a:solidFill>
                  <a:schemeClr val="tx1"/>
                </a:solidFill>
                <a:latin typeface="Book Antiqua" panose="02040602050305030304" pitchFamily="18" charset="0"/>
              </a:rPr>
              <a:t>Partnerships with food processing companies to promote safety, quality and traceability in </a:t>
            </a:r>
            <a:r>
              <a:rPr lang="en-US" sz="1400" i="1" dirty="0" err="1">
                <a:solidFill>
                  <a:schemeClr val="tx1"/>
                </a:solidFill>
                <a:latin typeface="Book Antiqua" panose="02040602050305030304" pitchFamily="18" charset="0"/>
              </a:rPr>
              <a:t>agri</a:t>
            </a:r>
            <a:r>
              <a:rPr lang="en-US" sz="1400" i="1" dirty="0">
                <a:solidFill>
                  <a:schemeClr val="tx1"/>
                </a:solidFill>
                <a:latin typeface="Book Antiqua" panose="02040602050305030304" pitchFamily="18" charset="0"/>
              </a:rPr>
              <a:t>-commodities</a:t>
            </a:r>
          </a:p>
          <a:p>
            <a:pPr marL="114300" indent="-114300">
              <a:buFont typeface="Arial" panose="020B0604020202020204" pitchFamily="34" charset="0"/>
              <a:buChar char="•"/>
            </a:pPr>
            <a:endParaRPr lang="en-US" sz="1400" i="1" dirty="0">
              <a:solidFill>
                <a:schemeClr val="tx1"/>
              </a:solidFill>
              <a:latin typeface="Book Antiqua" panose="02040602050305030304" pitchFamily="18" charset="0"/>
            </a:endParaRPr>
          </a:p>
          <a:p>
            <a:pPr marL="114300" indent="-114300">
              <a:buFont typeface="Arial" panose="020B0604020202020204" pitchFamily="34" charset="0"/>
              <a:buChar char="•"/>
            </a:pPr>
            <a:r>
              <a:rPr lang="en-US" sz="1400" i="1" dirty="0">
                <a:solidFill>
                  <a:schemeClr val="tx1"/>
                </a:solidFill>
                <a:latin typeface="Book Antiqua" panose="02040602050305030304" pitchFamily="18" charset="0"/>
              </a:rPr>
              <a:t>Partners in initiatives such as Gape.net and Basmati.net</a:t>
            </a:r>
            <a:endParaRPr lang="en-GB" sz="1400" i="1" dirty="0">
              <a:solidFill>
                <a:schemeClr val="tx1"/>
              </a:solidFill>
              <a:latin typeface="Book Antiqua" panose="02040602050305030304" pitchFamily="18" charset="0"/>
            </a:endParaRPr>
          </a:p>
        </p:txBody>
      </p:sp>
      <p:grpSp>
        <p:nvGrpSpPr>
          <p:cNvPr id="80" name="Group 79">
            <a:extLst>
              <a:ext uri="{FF2B5EF4-FFF2-40B4-BE49-F238E27FC236}">
                <a16:creationId xmlns:a16="http://schemas.microsoft.com/office/drawing/2014/main" id="{1267180F-7CCC-B880-6FB3-44A0E3D3F2F9}"/>
              </a:ext>
            </a:extLst>
          </p:cNvPr>
          <p:cNvGrpSpPr/>
          <p:nvPr/>
        </p:nvGrpSpPr>
        <p:grpSpPr>
          <a:xfrm>
            <a:off x="3240365" y="2236375"/>
            <a:ext cx="2614871" cy="1292205"/>
            <a:chOff x="489590" y="2535852"/>
            <a:chExt cx="3133427" cy="1755684"/>
          </a:xfrm>
          <a:solidFill>
            <a:schemeClr val="accent1">
              <a:lumMod val="75000"/>
            </a:schemeClr>
          </a:solidFill>
        </p:grpSpPr>
        <p:pic>
          <p:nvPicPr>
            <p:cNvPr id="81" name="Graphic 80" descr="Homeopathy outline">
              <a:extLst>
                <a:ext uri="{FF2B5EF4-FFF2-40B4-BE49-F238E27FC236}">
                  <a16:creationId xmlns:a16="http://schemas.microsoft.com/office/drawing/2014/main" id="{88BA2E70-D245-E568-48FE-751940914DD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708617" y="2890693"/>
              <a:ext cx="914400" cy="914400"/>
            </a:xfrm>
            <a:prstGeom prst="rect">
              <a:avLst/>
            </a:prstGeom>
          </p:spPr>
        </p:pic>
        <p:grpSp>
          <p:nvGrpSpPr>
            <p:cNvPr id="82" name="Graphic 15" descr="Bug spray with solid fill">
              <a:extLst>
                <a:ext uri="{FF2B5EF4-FFF2-40B4-BE49-F238E27FC236}">
                  <a16:creationId xmlns:a16="http://schemas.microsoft.com/office/drawing/2014/main" id="{994E4126-6E6A-C03D-E6BF-0A56193AA81F}"/>
                </a:ext>
              </a:extLst>
            </p:cNvPr>
            <p:cNvGrpSpPr/>
            <p:nvPr/>
          </p:nvGrpSpPr>
          <p:grpSpPr>
            <a:xfrm>
              <a:off x="1588333" y="2897141"/>
              <a:ext cx="342900" cy="838200"/>
              <a:chOff x="1588333" y="2897141"/>
              <a:chExt cx="342900" cy="838200"/>
            </a:xfrm>
            <a:grpFill/>
          </p:grpSpPr>
          <p:sp>
            <p:nvSpPr>
              <p:cNvPr id="86" name="Freeform: Shape 85">
                <a:extLst>
                  <a:ext uri="{FF2B5EF4-FFF2-40B4-BE49-F238E27FC236}">
                    <a16:creationId xmlns:a16="http://schemas.microsoft.com/office/drawing/2014/main" id="{4A392987-5CA8-3420-C669-F0B9BDC29D92}"/>
                  </a:ext>
                </a:extLst>
              </p:cNvPr>
              <p:cNvSpPr/>
              <p:nvPr/>
            </p:nvSpPr>
            <p:spPr>
              <a:xfrm>
                <a:off x="1721683" y="2897141"/>
                <a:ext cx="76200" cy="104775"/>
              </a:xfrm>
              <a:custGeom>
                <a:avLst/>
                <a:gdLst>
                  <a:gd name="connsiteX0" fmla="*/ 0 w 76200"/>
                  <a:gd name="connsiteY0" fmla="*/ 85725 h 104775"/>
                  <a:gd name="connsiteX1" fmla="*/ 38100 w 76200"/>
                  <a:gd name="connsiteY1" fmla="*/ 104775 h 104775"/>
                  <a:gd name="connsiteX2" fmla="*/ 76200 w 76200"/>
                  <a:gd name="connsiteY2" fmla="*/ 85725 h 104775"/>
                  <a:gd name="connsiteX3" fmla="*/ 76200 w 76200"/>
                  <a:gd name="connsiteY3" fmla="*/ 57150 h 104775"/>
                  <a:gd name="connsiteX4" fmla="*/ 57150 w 76200"/>
                  <a:gd name="connsiteY4" fmla="*/ 38100 h 104775"/>
                  <a:gd name="connsiteX5" fmla="*/ 76200 w 76200"/>
                  <a:gd name="connsiteY5" fmla="*/ 19050 h 104775"/>
                  <a:gd name="connsiteX6" fmla="*/ 76200 w 76200"/>
                  <a:gd name="connsiteY6" fmla="*/ 0 h 104775"/>
                  <a:gd name="connsiteX7" fmla="*/ 38100 w 76200"/>
                  <a:gd name="connsiteY7" fmla="*/ 0 h 104775"/>
                  <a:gd name="connsiteX8" fmla="*/ 0 w 76200"/>
                  <a:gd name="connsiteY8" fmla="*/ 38100 h 104775"/>
                  <a:gd name="connsiteX9" fmla="*/ 0 w 76200"/>
                  <a:gd name="connsiteY9" fmla="*/ 85725 h 104775"/>
                  <a:gd name="connsiteX10" fmla="*/ 0 w 76200"/>
                  <a:gd name="connsiteY10" fmla="*/ 85725 h 104775"/>
                  <a:gd name="connsiteX11" fmla="*/ 0 w 76200"/>
                  <a:gd name="connsiteY11" fmla="*/ 8572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04775">
                    <a:moveTo>
                      <a:pt x="0" y="85725"/>
                    </a:moveTo>
                    <a:cubicBezTo>
                      <a:pt x="0" y="96203"/>
                      <a:pt x="17145" y="104775"/>
                      <a:pt x="38100" y="104775"/>
                    </a:cubicBezTo>
                    <a:cubicBezTo>
                      <a:pt x="59055" y="104775"/>
                      <a:pt x="76200" y="96203"/>
                      <a:pt x="76200" y="85725"/>
                    </a:cubicBezTo>
                    <a:lnTo>
                      <a:pt x="76200" y="57150"/>
                    </a:lnTo>
                    <a:cubicBezTo>
                      <a:pt x="65723" y="57150"/>
                      <a:pt x="57150" y="48578"/>
                      <a:pt x="57150" y="38100"/>
                    </a:cubicBezTo>
                    <a:cubicBezTo>
                      <a:pt x="57150" y="27623"/>
                      <a:pt x="65723" y="19050"/>
                      <a:pt x="76200" y="19050"/>
                    </a:cubicBezTo>
                    <a:lnTo>
                      <a:pt x="76200" y="0"/>
                    </a:lnTo>
                    <a:lnTo>
                      <a:pt x="38100" y="0"/>
                    </a:lnTo>
                    <a:cubicBezTo>
                      <a:pt x="17145" y="0"/>
                      <a:pt x="0" y="17145"/>
                      <a:pt x="0" y="38100"/>
                    </a:cubicBezTo>
                    <a:lnTo>
                      <a:pt x="0" y="85725"/>
                    </a:lnTo>
                    <a:lnTo>
                      <a:pt x="0" y="85725"/>
                    </a:lnTo>
                    <a:lnTo>
                      <a:pt x="0" y="85725"/>
                    </a:lnTo>
                    <a:close/>
                  </a:path>
                </a:pathLst>
              </a:custGeom>
              <a:grpFill/>
              <a:ln w="9525" cap="flat">
                <a:noFill/>
                <a:prstDash val="solid"/>
                <a:miter/>
              </a:ln>
            </p:spPr>
            <p:txBody>
              <a:bodyPr rtlCol="0" anchor="ctr"/>
              <a:lstStyle/>
              <a:p>
                <a:endParaRPr lang="en-IN"/>
              </a:p>
            </p:txBody>
          </p:sp>
          <p:sp>
            <p:nvSpPr>
              <p:cNvPr id="87" name="Freeform: Shape 86">
                <a:extLst>
                  <a:ext uri="{FF2B5EF4-FFF2-40B4-BE49-F238E27FC236}">
                    <a16:creationId xmlns:a16="http://schemas.microsoft.com/office/drawing/2014/main" id="{626166EC-6AB6-A348-6F67-993230903A23}"/>
                  </a:ext>
                </a:extLst>
              </p:cNvPr>
              <p:cNvSpPr/>
              <p:nvPr/>
            </p:nvSpPr>
            <p:spPr>
              <a:xfrm>
                <a:off x="1588333" y="3023823"/>
                <a:ext cx="342900" cy="206692"/>
              </a:xfrm>
              <a:custGeom>
                <a:avLst/>
                <a:gdLst>
                  <a:gd name="connsiteX0" fmla="*/ 307658 w 342900"/>
                  <a:gd name="connsiteY0" fmla="*/ 84773 h 206692"/>
                  <a:gd name="connsiteX1" fmla="*/ 225743 w 342900"/>
                  <a:gd name="connsiteY1" fmla="*/ 0 h 206692"/>
                  <a:gd name="connsiteX2" fmla="*/ 171450 w 342900"/>
                  <a:gd name="connsiteY2" fmla="*/ 16193 h 206692"/>
                  <a:gd name="connsiteX3" fmla="*/ 117157 w 342900"/>
                  <a:gd name="connsiteY3" fmla="*/ 0 h 206692"/>
                  <a:gd name="connsiteX4" fmla="*/ 35243 w 342900"/>
                  <a:gd name="connsiteY4" fmla="*/ 84773 h 206692"/>
                  <a:gd name="connsiteX5" fmla="*/ 35243 w 342900"/>
                  <a:gd name="connsiteY5" fmla="*/ 84773 h 206692"/>
                  <a:gd name="connsiteX6" fmla="*/ 0 w 342900"/>
                  <a:gd name="connsiteY6" fmla="*/ 130493 h 206692"/>
                  <a:gd name="connsiteX7" fmla="*/ 171450 w 342900"/>
                  <a:gd name="connsiteY7" fmla="*/ 206693 h 206692"/>
                  <a:gd name="connsiteX8" fmla="*/ 342900 w 342900"/>
                  <a:gd name="connsiteY8" fmla="*/ 130493 h 206692"/>
                  <a:gd name="connsiteX9" fmla="*/ 307658 w 342900"/>
                  <a:gd name="connsiteY9" fmla="*/ 84773 h 20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206692">
                    <a:moveTo>
                      <a:pt x="307658" y="84773"/>
                    </a:moveTo>
                    <a:cubicBezTo>
                      <a:pt x="295275" y="44768"/>
                      <a:pt x="264795" y="15240"/>
                      <a:pt x="225743" y="0"/>
                    </a:cubicBezTo>
                    <a:cubicBezTo>
                      <a:pt x="212408" y="10478"/>
                      <a:pt x="193358" y="16193"/>
                      <a:pt x="171450" y="16193"/>
                    </a:cubicBezTo>
                    <a:cubicBezTo>
                      <a:pt x="149543" y="16193"/>
                      <a:pt x="130493" y="10478"/>
                      <a:pt x="117157" y="0"/>
                    </a:cubicBezTo>
                    <a:cubicBezTo>
                      <a:pt x="78105" y="14288"/>
                      <a:pt x="47625" y="44768"/>
                      <a:pt x="35243" y="84773"/>
                    </a:cubicBezTo>
                    <a:lnTo>
                      <a:pt x="35243" y="84773"/>
                    </a:lnTo>
                    <a:cubicBezTo>
                      <a:pt x="13335" y="97155"/>
                      <a:pt x="0" y="113348"/>
                      <a:pt x="0" y="130493"/>
                    </a:cubicBezTo>
                    <a:cubicBezTo>
                      <a:pt x="0" y="172403"/>
                      <a:pt x="77152" y="206693"/>
                      <a:pt x="171450" y="206693"/>
                    </a:cubicBezTo>
                    <a:cubicBezTo>
                      <a:pt x="265748" y="206693"/>
                      <a:pt x="342900" y="172403"/>
                      <a:pt x="342900" y="130493"/>
                    </a:cubicBezTo>
                    <a:cubicBezTo>
                      <a:pt x="342900" y="113348"/>
                      <a:pt x="329565" y="97155"/>
                      <a:pt x="307658" y="84773"/>
                    </a:cubicBezTo>
                    <a:close/>
                  </a:path>
                </a:pathLst>
              </a:custGeom>
              <a:grpFill/>
              <a:ln w="9525" cap="flat">
                <a:noFill/>
                <a:prstDash val="solid"/>
                <a:miter/>
              </a:ln>
            </p:spPr>
            <p:txBody>
              <a:bodyPr rtlCol="0" anchor="ctr"/>
              <a:lstStyle/>
              <a:p>
                <a:endParaRPr lang="en-IN"/>
              </a:p>
            </p:txBody>
          </p:sp>
          <p:sp>
            <p:nvSpPr>
              <p:cNvPr id="88" name="Freeform: Shape 87">
                <a:extLst>
                  <a:ext uri="{FF2B5EF4-FFF2-40B4-BE49-F238E27FC236}">
                    <a16:creationId xmlns:a16="http://schemas.microsoft.com/office/drawing/2014/main" id="{200782DE-9BB3-25DC-D4C4-D44314B147D3}"/>
                  </a:ext>
                </a:extLst>
              </p:cNvPr>
              <p:cNvSpPr/>
              <p:nvPr/>
            </p:nvSpPr>
            <p:spPr>
              <a:xfrm>
                <a:off x="1588333" y="3222896"/>
                <a:ext cx="342900" cy="512444"/>
              </a:xfrm>
              <a:custGeom>
                <a:avLst/>
                <a:gdLst>
                  <a:gd name="connsiteX0" fmla="*/ 307658 w 342900"/>
                  <a:gd name="connsiteY0" fmla="*/ 20002 h 512444"/>
                  <a:gd name="connsiteX1" fmla="*/ 171450 w 342900"/>
                  <a:gd name="connsiteY1" fmla="*/ 45720 h 512444"/>
                  <a:gd name="connsiteX2" fmla="*/ 35243 w 342900"/>
                  <a:gd name="connsiteY2" fmla="*/ 20002 h 512444"/>
                  <a:gd name="connsiteX3" fmla="*/ 0 w 342900"/>
                  <a:gd name="connsiteY3" fmla="*/ 0 h 512444"/>
                  <a:gd name="connsiteX4" fmla="*/ 0 w 342900"/>
                  <a:gd name="connsiteY4" fmla="*/ 436245 h 512444"/>
                  <a:gd name="connsiteX5" fmla="*/ 0 w 342900"/>
                  <a:gd name="connsiteY5" fmla="*/ 436245 h 512444"/>
                  <a:gd name="connsiteX6" fmla="*/ 171450 w 342900"/>
                  <a:gd name="connsiteY6" fmla="*/ 512445 h 512444"/>
                  <a:gd name="connsiteX7" fmla="*/ 342900 w 342900"/>
                  <a:gd name="connsiteY7" fmla="*/ 436245 h 512444"/>
                  <a:gd name="connsiteX8" fmla="*/ 342900 w 342900"/>
                  <a:gd name="connsiteY8" fmla="*/ 436245 h 512444"/>
                  <a:gd name="connsiteX9" fmla="*/ 342900 w 342900"/>
                  <a:gd name="connsiteY9" fmla="*/ 0 h 512444"/>
                  <a:gd name="connsiteX10" fmla="*/ 307658 w 342900"/>
                  <a:gd name="connsiteY10" fmla="*/ 20002 h 512444"/>
                  <a:gd name="connsiteX11" fmla="*/ 116205 w 342900"/>
                  <a:gd name="connsiteY11" fmla="*/ 106680 h 512444"/>
                  <a:gd name="connsiteX12" fmla="*/ 128588 w 342900"/>
                  <a:gd name="connsiteY12" fmla="*/ 102870 h 512444"/>
                  <a:gd name="connsiteX13" fmla="*/ 149543 w 342900"/>
                  <a:gd name="connsiteY13" fmla="*/ 121920 h 512444"/>
                  <a:gd name="connsiteX14" fmla="*/ 157163 w 342900"/>
                  <a:gd name="connsiteY14" fmla="*/ 137160 h 512444"/>
                  <a:gd name="connsiteX15" fmla="*/ 184785 w 342900"/>
                  <a:gd name="connsiteY15" fmla="*/ 137160 h 512444"/>
                  <a:gd name="connsiteX16" fmla="*/ 192405 w 342900"/>
                  <a:gd name="connsiteY16" fmla="*/ 121920 h 512444"/>
                  <a:gd name="connsiteX17" fmla="*/ 213360 w 342900"/>
                  <a:gd name="connsiteY17" fmla="*/ 102870 h 512444"/>
                  <a:gd name="connsiteX18" fmla="*/ 225743 w 342900"/>
                  <a:gd name="connsiteY18" fmla="*/ 106680 h 512444"/>
                  <a:gd name="connsiteX19" fmla="*/ 221933 w 342900"/>
                  <a:gd name="connsiteY19" fmla="*/ 119063 h 512444"/>
                  <a:gd name="connsiteX20" fmla="*/ 208598 w 342900"/>
                  <a:gd name="connsiteY20" fmla="*/ 131445 h 512444"/>
                  <a:gd name="connsiteX21" fmla="*/ 202883 w 342900"/>
                  <a:gd name="connsiteY21" fmla="*/ 142875 h 512444"/>
                  <a:gd name="connsiteX22" fmla="*/ 216218 w 342900"/>
                  <a:gd name="connsiteY22" fmla="*/ 156210 h 512444"/>
                  <a:gd name="connsiteX23" fmla="*/ 222885 w 342900"/>
                  <a:gd name="connsiteY23" fmla="*/ 206693 h 512444"/>
                  <a:gd name="connsiteX24" fmla="*/ 120015 w 342900"/>
                  <a:gd name="connsiteY24" fmla="*/ 206693 h 512444"/>
                  <a:gd name="connsiteX25" fmla="*/ 117157 w 342900"/>
                  <a:gd name="connsiteY25" fmla="*/ 188595 h 512444"/>
                  <a:gd name="connsiteX26" fmla="*/ 140970 w 342900"/>
                  <a:gd name="connsiteY26" fmla="*/ 143827 h 512444"/>
                  <a:gd name="connsiteX27" fmla="*/ 135255 w 342900"/>
                  <a:gd name="connsiteY27" fmla="*/ 131445 h 512444"/>
                  <a:gd name="connsiteX28" fmla="*/ 121920 w 342900"/>
                  <a:gd name="connsiteY28" fmla="*/ 119063 h 512444"/>
                  <a:gd name="connsiteX29" fmla="*/ 116205 w 342900"/>
                  <a:gd name="connsiteY29" fmla="*/ 106680 h 512444"/>
                  <a:gd name="connsiteX30" fmla="*/ 285750 w 342900"/>
                  <a:gd name="connsiteY30" fmla="*/ 236220 h 512444"/>
                  <a:gd name="connsiteX31" fmla="*/ 280035 w 342900"/>
                  <a:gd name="connsiteY31" fmla="*/ 244793 h 512444"/>
                  <a:gd name="connsiteX32" fmla="*/ 240983 w 342900"/>
                  <a:gd name="connsiteY32" fmla="*/ 260985 h 512444"/>
                  <a:gd name="connsiteX33" fmla="*/ 246698 w 342900"/>
                  <a:gd name="connsiteY33" fmla="*/ 299085 h 512444"/>
                  <a:gd name="connsiteX34" fmla="*/ 280035 w 342900"/>
                  <a:gd name="connsiteY34" fmla="*/ 312420 h 512444"/>
                  <a:gd name="connsiteX35" fmla="*/ 285750 w 342900"/>
                  <a:gd name="connsiteY35" fmla="*/ 320993 h 512444"/>
                  <a:gd name="connsiteX36" fmla="*/ 285750 w 342900"/>
                  <a:gd name="connsiteY36" fmla="*/ 378143 h 512444"/>
                  <a:gd name="connsiteX37" fmla="*/ 276225 w 342900"/>
                  <a:gd name="connsiteY37" fmla="*/ 387668 h 512444"/>
                  <a:gd name="connsiteX38" fmla="*/ 266700 w 342900"/>
                  <a:gd name="connsiteY38" fmla="*/ 378143 h 512444"/>
                  <a:gd name="connsiteX39" fmla="*/ 266700 w 342900"/>
                  <a:gd name="connsiteY39" fmla="*/ 327660 h 512444"/>
                  <a:gd name="connsiteX40" fmla="*/ 247650 w 342900"/>
                  <a:gd name="connsiteY40" fmla="*/ 320040 h 512444"/>
                  <a:gd name="connsiteX41" fmla="*/ 171450 w 342900"/>
                  <a:gd name="connsiteY41" fmla="*/ 388620 h 512444"/>
                  <a:gd name="connsiteX42" fmla="*/ 95250 w 342900"/>
                  <a:gd name="connsiteY42" fmla="*/ 320040 h 512444"/>
                  <a:gd name="connsiteX43" fmla="*/ 76200 w 342900"/>
                  <a:gd name="connsiteY43" fmla="*/ 327660 h 512444"/>
                  <a:gd name="connsiteX44" fmla="*/ 76200 w 342900"/>
                  <a:gd name="connsiteY44" fmla="*/ 379095 h 512444"/>
                  <a:gd name="connsiteX45" fmla="*/ 66675 w 342900"/>
                  <a:gd name="connsiteY45" fmla="*/ 388620 h 512444"/>
                  <a:gd name="connsiteX46" fmla="*/ 57150 w 342900"/>
                  <a:gd name="connsiteY46" fmla="*/ 379095 h 512444"/>
                  <a:gd name="connsiteX47" fmla="*/ 57150 w 342900"/>
                  <a:gd name="connsiteY47" fmla="*/ 321945 h 512444"/>
                  <a:gd name="connsiteX48" fmla="*/ 62865 w 342900"/>
                  <a:gd name="connsiteY48" fmla="*/ 313372 h 512444"/>
                  <a:gd name="connsiteX49" fmla="*/ 96202 w 342900"/>
                  <a:gd name="connsiteY49" fmla="*/ 300037 h 512444"/>
                  <a:gd name="connsiteX50" fmla="*/ 101918 w 342900"/>
                  <a:gd name="connsiteY50" fmla="*/ 261937 h 512444"/>
                  <a:gd name="connsiteX51" fmla="*/ 62865 w 342900"/>
                  <a:gd name="connsiteY51" fmla="*/ 245745 h 512444"/>
                  <a:gd name="connsiteX52" fmla="*/ 57150 w 342900"/>
                  <a:gd name="connsiteY52" fmla="*/ 236220 h 512444"/>
                  <a:gd name="connsiteX53" fmla="*/ 57150 w 342900"/>
                  <a:gd name="connsiteY53" fmla="*/ 179070 h 512444"/>
                  <a:gd name="connsiteX54" fmla="*/ 66675 w 342900"/>
                  <a:gd name="connsiteY54" fmla="*/ 169545 h 512444"/>
                  <a:gd name="connsiteX55" fmla="*/ 76200 w 342900"/>
                  <a:gd name="connsiteY55" fmla="*/ 179070 h 512444"/>
                  <a:gd name="connsiteX56" fmla="*/ 76200 w 342900"/>
                  <a:gd name="connsiteY56" fmla="*/ 229552 h 512444"/>
                  <a:gd name="connsiteX57" fmla="*/ 107632 w 342900"/>
                  <a:gd name="connsiteY57" fmla="*/ 242888 h 512444"/>
                  <a:gd name="connsiteX58" fmla="*/ 115252 w 342900"/>
                  <a:gd name="connsiteY58" fmla="*/ 228600 h 512444"/>
                  <a:gd name="connsiteX59" fmla="*/ 228600 w 342900"/>
                  <a:gd name="connsiteY59" fmla="*/ 228600 h 512444"/>
                  <a:gd name="connsiteX60" fmla="*/ 236220 w 342900"/>
                  <a:gd name="connsiteY60" fmla="*/ 242888 h 512444"/>
                  <a:gd name="connsiteX61" fmla="*/ 267653 w 342900"/>
                  <a:gd name="connsiteY61" fmla="*/ 229552 h 512444"/>
                  <a:gd name="connsiteX62" fmla="*/ 267653 w 342900"/>
                  <a:gd name="connsiteY62" fmla="*/ 179070 h 512444"/>
                  <a:gd name="connsiteX63" fmla="*/ 277178 w 342900"/>
                  <a:gd name="connsiteY63" fmla="*/ 169545 h 512444"/>
                  <a:gd name="connsiteX64" fmla="*/ 286703 w 342900"/>
                  <a:gd name="connsiteY64" fmla="*/ 179070 h 512444"/>
                  <a:gd name="connsiteX65" fmla="*/ 286703 w 342900"/>
                  <a:gd name="connsiteY65" fmla="*/ 236220 h 51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42900" h="512444">
                    <a:moveTo>
                      <a:pt x="307658" y="20002"/>
                    </a:moveTo>
                    <a:cubicBezTo>
                      <a:pt x="270510" y="36195"/>
                      <a:pt x="221933" y="45720"/>
                      <a:pt x="171450" y="45720"/>
                    </a:cubicBezTo>
                    <a:cubicBezTo>
                      <a:pt x="120968" y="45720"/>
                      <a:pt x="72390" y="36195"/>
                      <a:pt x="35243" y="20002"/>
                    </a:cubicBezTo>
                    <a:cubicBezTo>
                      <a:pt x="20955" y="13335"/>
                      <a:pt x="9525" y="6668"/>
                      <a:pt x="0" y="0"/>
                    </a:cubicBezTo>
                    <a:lnTo>
                      <a:pt x="0" y="436245"/>
                    </a:lnTo>
                    <a:lnTo>
                      <a:pt x="0" y="436245"/>
                    </a:lnTo>
                    <a:cubicBezTo>
                      <a:pt x="0" y="478155"/>
                      <a:pt x="77152" y="512445"/>
                      <a:pt x="171450" y="512445"/>
                    </a:cubicBezTo>
                    <a:cubicBezTo>
                      <a:pt x="265748" y="512445"/>
                      <a:pt x="342900" y="478155"/>
                      <a:pt x="342900" y="436245"/>
                    </a:cubicBezTo>
                    <a:lnTo>
                      <a:pt x="342900" y="436245"/>
                    </a:lnTo>
                    <a:lnTo>
                      <a:pt x="342900" y="0"/>
                    </a:lnTo>
                    <a:cubicBezTo>
                      <a:pt x="333375" y="6668"/>
                      <a:pt x="321945" y="13335"/>
                      <a:pt x="307658" y="20002"/>
                    </a:cubicBezTo>
                    <a:close/>
                    <a:moveTo>
                      <a:pt x="116205" y="106680"/>
                    </a:moveTo>
                    <a:cubicBezTo>
                      <a:pt x="118110" y="101918"/>
                      <a:pt x="123825" y="100013"/>
                      <a:pt x="128588" y="102870"/>
                    </a:cubicBezTo>
                    <a:cubicBezTo>
                      <a:pt x="137160" y="106680"/>
                      <a:pt x="143827" y="113347"/>
                      <a:pt x="149543" y="121920"/>
                    </a:cubicBezTo>
                    <a:cubicBezTo>
                      <a:pt x="152400" y="126682"/>
                      <a:pt x="155258" y="132397"/>
                      <a:pt x="157163" y="137160"/>
                    </a:cubicBezTo>
                    <a:cubicBezTo>
                      <a:pt x="165735" y="135255"/>
                      <a:pt x="175260" y="134302"/>
                      <a:pt x="184785" y="137160"/>
                    </a:cubicBezTo>
                    <a:cubicBezTo>
                      <a:pt x="186690" y="132397"/>
                      <a:pt x="188595" y="127635"/>
                      <a:pt x="192405" y="121920"/>
                    </a:cubicBezTo>
                    <a:cubicBezTo>
                      <a:pt x="197168" y="113347"/>
                      <a:pt x="204788" y="107632"/>
                      <a:pt x="213360" y="102870"/>
                    </a:cubicBezTo>
                    <a:cubicBezTo>
                      <a:pt x="218123" y="100965"/>
                      <a:pt x="223838" y="102870"/>
                      <a:pt x="225743" y="106680"/>
                    </a:cubicBezTo>
                    <a:cubicBezTo>
                      <a:pt x="227648" y="111443"/>
                      <a:pt x="225743" y="117157"/>
                      <a:pt x="221933" y="119063"/>
                    </a:cubicBezTo>
                    <a:cubicBezTo>
                      <a:pt x="216218" y="121920"/>
                      <a:pt x="212408" y="125730"/>
                      <a:pt x="208598" y="131445"/>
                    </a:cubicBezTo>
                    <a:cubicBezTo>
                      <a:pt x="205740" y="135255"/>
                      <a:pt x="203835" y="139065"/>
                      <a:pt x="202883" y="142875"/>
                    </a:cubicBezTo>
                    <a:cubicBezTo>
                      <a:pt x="208598" y="146685"/>
                      <a:pt x="212408" y="150495"/>
                      <a:pt x="216218" y="156210"/>
                    </a:cubicBezTo>
                    <a:cubicBezTo>
                      <a:pt x="227648" y="174308"/>
                      <a:pt x="228600" y="192405"/>
                      <a:pt x="222885" y="206693"/>
                    </a:cubicBezTo>
                    <a:lnTo>
                      <a:pt x="120015" y="206693"/>
                    </a:lnTo>
                    <a:cubicBezTo>
                      <a:pt x="118110" y="200977"/>
                      <a:pt x="117157" y="195263"/>
                      <a:pt x="117157" y="188595"/>
                    </a:cubicBezTo>
                    <a:cubicBezTo>
                      <a:pt x="117157" y="169545"/>
                      <a:pt x="126682" y="153352"/>
                      <a:pt x="140970" y="143827"/>
                    </a:cubicBezTo>
                    <a:cubicBezTo>
                      <a:pt x="139065" y="140018"/>
                      <a:pt x="137160" y="135255"/>
                      <a:pt x="135255" y="131445"/>
                    </a:cubicBezTo>
                    <a:cubicBezTo>
                      <a:pt x="132398" y="126682"/>
                      <a:pt x="127635" y="121920"/>
                      <a:pt x="121920" y="119063"/>
                    </a:cubicBezTo>
                    <a:cubicBezTo>
                      <a:pt x="116205" y="117157"/>
                      <a:pt x="114300" y="111443"/>
                      <a:pt x="116205" y="106680"/>
                    </a:cubicBezTo>
                    <a:close/>
                    <a:moveTo>
                      <a:pt x="285750" y="236220"/>
                    </a:moveTo>
                    <a:cubicBezTo>
                      <a:pt x="285750" y="240030"/>
                      <a:pt x="283845" y="243840"/>
                      <a:pt x="280035" y="244793"/>
                    </a:cubicBezTo>
                    <a:lnTo>
                      <a:pt x="240983" y="260985"/>
                    </a:lnTo>
                    <a:cubicBezTo>
                      <a:pt x="243840" y="274320"/>
                      <a:pt x="245745" y="287655"/>
                      <a:pt x="246698" y="299085"/>
                    </a:cubicBezTo>
                    <a:lnTo>
                      <a:pt x="280035" y="312420"/>
                    </a:lnTo>
                    <a:cubicBezTo>
                      <a:pt x="283845" y="314325"/>
                      <a:pt x="285750" y="317183"/>
                      <a:pt x="285750" y="320993"/>
                    </a:cubicBezTo>
                    <a:lnTo>
                      <a:pt x="285750" y="378143"/>
                    </a:lnTo>
                    <a:cubicBezTo>
                      <a:pt x="285750" y="383858"/>
                      <a:pt x="281940" y="387668"/>
                      <a:pt x="276225" y="387668"/>
                    </a:cubicBezTo>
                    <a:cubicBezTo>
                      <a:pt x="270510" y="387668"/>
                      <a:pt x="266700" y="383858"/>
                      <a:pt x="266700" y="378143"/>
                    </a:cubicBezTo>
                    <a:lnTo>
                      <a:pt x="266700" y="327660"/>
                    </a:lnTo>
                    <a:lnTo>
                      <a:pt x="247650" y="320040"/>
                    </a:lnTo>
                    <a:cubicBezTo>
                      <a:pt x="243840" y="358140"/>
                      <a:pt x="211455" y="388620"/>
                      <a:pt x="171450" y="388620"/>
                    </a:cubicBezTo>
                    <a:cubicBezTo>
                      <a:pt x="131445" y="388620"/>
                      <a:pt x="100013" y="359093"/>
                      <a:pt x="95250" y="320040"/>
                    </a:cubicBezTo>
                    <a:lnTo>
                      <a:pt x="76200" y="327660"/>
                    </a:lnTo>
                    <a:lnTo>
                      <a:pt x="76200" y="379095"/>
                    </a:lnTo>
                    <a:cubicBezTo>
                      <a:pt x="76200" y="384810"/>
                      <a:pt x="72390" y="388620"/>
                      <a:pt x="66675" y="388620"/>
                    </a:cubicBezTo>
                    <a:cubicBezTo>
                      <a:pt x="60960" y="388620"/>
                      <a:pt x="57150" y="384810"/>
                      <a:pt x="57150" y="379095"/>
                    </a:cubicBezTo>
                    <a:lnTo>
                      <a:pt x="57150" y="321945"/>
                    </a:lnTo>
                    <a:cubicBezTo>
                      <a:pt x="57150" y="318135"/>
                      <a:pt x="59055" y="314325"/>
                      <a:pt x="62865" y="313372"/>
                    </a:cubicBezTo>
                    <a:lnTo>
                      <a:pt x="96202" y="300037"/>
                    </a:lnTo>
                    <a:cubicBezTo>
                      <a:pt x="97155" y="288608"/>
                      <a:pt x="99060" y="274320"/>
                      <a:pt x="101918" y="261937"/>
                    </a:cubicBezTo>
                    <a:lnTo>
                      <a:pt x="62865" y="245745"/>
                    </a:lnTo>
                    <a:cubicBezTo>
                      <a:pt x="59055" y="243840"/>
                      <a:pt x="57150" y="240030"/>
                      <a:pt x="57150" y="236220"/>
                    </a:cubicBezTo>
                    <a:lnTo>
                      <a:pt x="57150" y="179070"/>
                    </a:lnTo>
                    <a:cubicBezTo>
                      <a:pt x="57150" y="173355"/>
                      <a:pt x="60960" y="169545"/>
                      <a:pt x="66675" y="169545"/>
                    </a:cubicBezTo>
                    <a:cubicBezTo>
                      <a:pt x="72390" y="169545"/>
                      <a:pt x="76200" y="173355"/>
                      <a:pt x="76200" y="179070"/>
                    </a:cubicBezTo>
                    <a:lnTo>
                      <a:pt x="76200" y="229552"/>
                    </a:lnTo>
                    <a:lnTo>
                      <a:pt x="107632" y="242888"/>
                    </a:lnTo>
                    <a:cubicBezTo>
                      <a:pt x="109538" y="237172"/>
                      <a:pt x="112395" y="231458"/>
                      <a:pt x="115252" y="228600"/>
                    </a:cubicBezTo>
                    <a:lnTo>
                      <a:pt x="228600" y="228600"/>
                    </a:lnTo>
                    <a:cubicBezTo>
                      <a:pt x="231458" y="231458"/>
                      <a:pt x="233363" y="236220"/>
                      <a:pt x="236220" y="242888"/>
                    </a:cubicBezTo>
                    <a:lnTo>
                      <a:pt x="267653" y="229552"/>
                    </a:lnTo>
                    <a:lnTo>
                      <a:pt x="267653" y="179070"/>
                    </a:lnTo>
                    <a:cubicBezTo>
                      <a:pt x="267653" y="173355"/>
                      <a:pt x="271463" y="169545"/>
                      <a:pt x="277178" y="169545"/>
                    </a:cubicBezTo>
                    <a:cubicBezTo>
                      <a:pt x="282893" y="169545"/>
                      <a:pt x="286703" y="173355"/>
                      <a:pt x="286703" y="179070"/>
                    </a:cubicBezTo>
                    <a:lnTo>
                      <a:pt x="286703" y="236220"/>
                    </a:lnTo>
                    <a:close/>
                  </a:path>
                </a:pathLst>
              </a:custGeom>
              <a:grpFill/>
              <a:ln w="9525" cap="flat">
                <a:noFill/>
                <a:prstDash val="solid"/>
                <a:miter/>
              </a:ln>
            </p:spPr>
            <p:txBody>
              <a:bodyPr rtlCol="0" anchor="ctr"/>
              <a:lstStyle/>
              <a:p>
                <a:endParaRPr lang="en-IN"/>
              </a:p>
            </p:txBody>
          </p:sp>
        </p:grpSp>
        <p:pic>
          <p:nvPicPr>
            <p:cNvPr id="83" name="Graphic 82" descr="Leaf outline">
              <a:extLst>
                <a:ext uri="{FF2B5EF4-FFF2-40B4-BE49-F238E27FC236}">
                  <a16:creationId xmlns:a16="http://schemas.microsoft.com/office/drawing/2014/main" id="{35A46A65-BF9B-6FE3-120F-4BB4A394B06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11130" y="3377136"/>
              <a:ext cx="914400" cy="914400"/>
            </a:xfrm>
            <a:prstGeom prst="rect">
              <a:avLst/>
            </a:prstGeom>
          </p:spPr>
        </p:pic>
        <p:pic>
          <p:nvPicPr>
            <p:cNvPr id="84" name="Graphic 83" descr="Covid-19 outline">
              <a:extLst>
                <a:ext uri="{FF2B5EF4-FFF2-40B4-BE49-F238E27FC236}">
                  <a16:creationId xmlns:a16="http://schemas.microsoft.com/office/drawing/2014/main" id="{59BA8636-B70A-1468-ED49-51430C26A40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89590" y="2535852"/>
              <a:ext cx="914400" cy="914400"/>
            </a:xfrm>
            <a:prstGeom prst="rect">
              <a:avLst/>
            </a:prstGeom>
          </p:spPr>
        </p:pic>
        <p:cxnSp>
          <p:nvCxnSpPr>
            <p:cNvPr id="85" name="Straight Arrow Connector 84">
              <a:extLst>
                <a:ext uri="{FF2B5EF4-FFF2-40B4-BE49-F238E27FC236}">
                  <a16:creationId xmlns:a16="http://schemas.microsoft.com/office/drawing/2014/main" id="{784DBFFF-EB83-1C7E-14B6-F63CE0CC6526}"/>
                </a:ext>
              </a:extLst>
            </p:cNvPr>
            <p:cNvCxnSpPr>
              <a:cxnSpLocks/>
              <a:endCxn id="81" idx="1"/>
            </p:cNvCxnSpPr>
            <p:nvPr/>
          </p:nvCxnSpPr>
          <p:spPr>
            <a:xfrm>
              <a:off x="2094036" y="3347893"/>
              <a:ext cx="614581" cy="0"/>
            </a:xfrm>
            <a:prstGeom prst="straightConnector1">
              <a:avLst/>
            </a:prstGeom>
            <a:grpFill/>
            <a:ln>
              <a:tailEnd type="triangle"/>
            </a:ln>
          </p:spPr>
          <p:style>
            <a:lnRef idx="3">
              <a:schemeClr val="accent3"/>
            </a:lnRef>
            <a:fillRef idx="0">
              <a:schemeClr val="accent3"/>
            </a:fillRef>
            <a:effectRef idx="2">
              <a:schemeClr val="accent3"/>
            </a:effectRef>
            <a:fontRef idx="minor">
              <a:schemeClr val="tx1"/>
            </a:fontRef>
          </p:style>
        </p:cxnSp>
      </p:grpSp>
      <p:grpSp>
        <p:nvGrpSpPr>
          <p:cNvPr id="89" name="Group 88">
            <a:extLst>
              <a:ext uri="{FF2B5EF4-FFF2-40B4-BE49-F238E27FC236}">
                <a16:creationId xmlns:a16="http://schemas.microsoft.com/office/drawing/2014/main" id="{804FB367-7EE1-05D7-2292-A2C74C70D8A8}"/>
              </a:ext>
            </a:extLst>
          </p:cNvPr>
          <p:cNvGrpSpPr/>
          <p:nvPr/>
        </p:nvGrpSpPr>
        <p:grpSpPr>
          <a:xfrm>
            <a:off x="7814484" y="2127497"/>
            <a:ext cx="1090551" cy="719687"/>
            <a:chOff x="5759545" y="1180968"/>
            <a:chExt cx="1161760" cy="1763548"/>
          </a:xfrm>
        </p:grpSpPr>
        <p:pic>
          <p:nvPicPr>
            <p:cNvPr id="90" name="Graphic 89" descr="Earth globe: Africa and Europe with solid fill">
              <a:extLst>
                <a:ext uri="{FF2B5EF4-FFF2-40B4-BE49-F238E27FC236}">
                  <a16:creationId xmlns:a16="http://schemas.microsoft.com/office/drawing/2014/main" id="{F123506E-8D85-266E-E918-1568124FD53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759545" y="1782756"/>
              <a:ext cx="1161760" cy="1161760"/>
            </a:xfrm>
            <a:prstGeom prst="rect">
              <a:avLst/>
            </a:prstGeom>
          </p:spPr>
        </p:pic>
        <p:pic>
          <p:nvPicPr>
            <p:cNvPr id="91" name="Graphic 90" descr="Plant outline">
              <a:extLst>
                <a:ext uri="{FF2B5EF4-FFF2-40B4-BE49-F238E27FC236}">
                  <a16:creationId xmlns:a16="http://schemas.microsoft.com/office/drawing/2014/main" id="{3E08C9B5-9CB9-999D-DDDA-EE3D72FA174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883225" y="1180968"/>
              <a:ext cx="914400" cy="914400"/>
            </a:xfrm>
            <a:prstGeom prst="rect">
              <a:avLst/>
            </a:prstGeom>
          </p:spPr>
        </p:pic>
      </p:grpSp>
      <p:grpSp>
        <p:nvGrpSpPr>
          <p:cNvPr id="92" name="Group 91">
            <a:extLst>
              <a:ext uri="{FF2B5EF4-FFF2-40B4-BE49-F238E27FC236}">
                <a16:creationId xmlns:a16="http://schemas.microsoft.com/office/drawing/2014/main" id="{C36E3A68-898A-6A83-EE4F-10A8D6A6D3D5}"/>
              </a:ext>
            </a:extLst>
          </p:cNvPr>
          <p:cNvGrpSpPr/>
          <p:nvPr/>
        </p:nvGrpSpPr>
        <p:grpSpPr>
          <a:xfrm>
            <a:off x="9338871" y="2497542"/>
            <a:ext cx="595253" cy="693230"/>
            <a:chOff x="775147" y="2037128"/>
            <a:chExt cx="1371600" cy="1366719"/>
          </a:xfrm>
          <a:solidFill>
            <a:srgbClr val="002EDC"/>
          </a:solidFill>
        </p:grpSpPr>
        <p:pic>
          <p:nvPicPr>
            <p:cNvPr id="93" name="Graphic 92" descr="Link with solid fill">
              <a:extLst>
                <a:ext uri="{FF2B5EF4-FFF2-40B4-BE49-F238E27FC236}">
                  <a16:creationId xmlns:a16="http://schemas.microsoft.com/office/drawing/2014/main" id="{1288345C-3C03-2D1D-09C1-C15CEC3670B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75147" y="2037128"/>
              <a:ext cx="914400" cy="914400"/>
            </a:xfrm>
            <a:prstGeom prst="rect">
              <a:avLst/>
            </a:prstGeom>
          </p:spPr>
        </p:pic>
        <p:pic>
          <p:nvPicPr>
            <p:cNvPr id="94" name="Graphic 93" descr="Link with solid fill">
              <a:extLst>
                <a:ext uri="{FF2B5EF4-FFF2-40B4-BE49-F238E27FC236}">
                  <a16:creationId xmlns:a16="http://schemas.microsoft.com/office/drawing/2014/main" id="{629BC6B7-26F4-98A2-B91E-204A52BC6FC5}"/>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232347" y="2489447"/>
              <a:ext cx="914400" cy="914400"/>
            </a:xfrm>
            <a:prstGeom prst="rect">
              <a:avLst/>
            </a:prstGeom>
          </p:spPr>
        </p:pic>
      </p:grpSp>
      <p:pic>
        <p:nvPicPr>
          <p:cNvPr id="95" name="Graphic 94" descr="User network outline">
            <a:extLst>
              <a:ext uri="{FF2B5EF4-FFF2-40B4-BE49-F238E27FC236}">
                <a16:creationId xmlns:a16="http://schemas.microsoft.com/office/drawing/2014/main" id="{45D8C327-5A27-0C54-688A-C228EE1EDA6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0169542" y="2403003"/>
            <a:ext cx="835865" cy="835865"/>
          </a:xfrm>
          <a:prstGeom prst="rect">
            <a:avLst/>
          </a:prstGeom>
        </p:spPr>
      </p:pic>
      <p:pic>
        <p:nvPicPr>
          <p:cNvPr id="96" name="Graphic 95" descr="Cheers with solid fill">
            <a:extLst>
              <a:ext uri="{FF2B5EF4-FFF2-40B4-BE49-F238E27FC236}">
                <a16:creationId xmlns:a16="http://schemas.microsoft.com/office/drawing/2014/main" id="{45B003E8-D30A-11FE-5F6C-8AC0DB82D6F0}"/>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1068697" y="2436609"/>
            <a:ext cx="850762" cy="850762"/>
          </a:xfrm>
          <a:prstGeom prst="rect">
            <a:avLst/>
          </a:prstGeom>
        </p:spPr>
      </p:pic>
      <p:grpSp>
        <p:nvGrpSpPr>
          <p:cNvPr id="2" name="Group 1">
            <a:extLst>
              <a:ext uri="{FF2B5EF4-FFF2-40B4-BE49-F238E27FC236}">
                <a16:creationId xmlns:a16="http://schemas.microsoft.com/office/drawing/2014/main" id="{2BF0BB3B-5148-0832-2C45-4C407A0EAD8D}"/>
              </a:ext>
            </a:extLst>
          </p:cNvPr>
          <p:cNvGrpSpPr/>
          <p:nvPr/>
        </p:nvGrpSpPr>
        <p:grpSpPr>
          <a:xfrm>
            <a:off x="6355977" y="2218760"/>
            <a:ext cx="1289263" cy="612095"/>
            <a:chOff x="6542683" y="2706781"/>
            <a:chExt cx="833107" cy="691783"/>
          </a:xfrm>
        </p:grpSpPr>
        <p:sp>
          <p:nvSpPr>
            <p:cNvPr id="101" name="Freeform: Shape 100">
              <a:extLst>
                <a:ext uri="{FF2B5EF4-FFF2-40B4-BE49-F238E27FC236}">
                  <a16:creationId xmlns:a16="http://schemas.microsoft.com/office/drawing/2014/main" id="{BA264C2C-EDC7-C543-E0D2-5379EEC847BE}"/>
                </a:ext>
              </a:extLst>
            </p:cNvPr>
            <p:cNvSpPr/>
            <p:nvPr/>
          </p:nvSpPr>
          <p:spPr>
            <a:xfrm>
              <a:off x="6763941" y="2882089"/>
              <a:ext cx="59673" cy="77952"/>
            </a:xfrm>
            <a:custGeom>
              <a:avLst/>
              <a:gdLst>
                <a:gd name="connsiteX0" fmla="*/ 59674 w 59673"/>
                <a:gd name="connsiteY0" fmla="*/ 51968 h 77952"/>
                <a:gd name="connsiteX1" fmla="*/ 29837 w 59673"/>
                <a:gd name="connsiteY1" fmla="*/ 77952 h 77952"/>
                <a:gd name="connsiteX2" fmla="*/ 0 w 59673"/>
                <a:gd name="connsiteY2" fmla="*/ 51968 h 77952"/>
                <a:gd name="connsiteX3" fmla="*/ 29837 w 59673"/>
                <a:gd name="connsiteY3" fmla="*/ 0 h 77952"/>
                <a:gd name="connsiteX4" fmla="*/ 59674 w 59673"/>
                <a:gd name="connsiteY4" fmla="*/ 51968 h 77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73" h="77952">
                  <a:moveTo>
                    <a:pt x="59674" y="51968"/>
                  </a:moveTo>
                  <a:cubicBezTo>
                    <a:pt x="59674" y="66318"/>
                    <a:pt x="46315" y="77952"/>
                    <a:pt x="29837" y="77952"/>
                  </a:cubicBezTo>
                  <a:cubicBezTo>
                    <a:pt x="13359" y="77952"/>
                    <a:pt x="0" y="66318"/>
                    <a:pt x="0" y="51968"/>
                  </a:cubicBezTo>
                  <a:cubicBezTo>
                    <a:pt x="0" y="37626"/>
                    <a:pt x="29837" y="0"/>
                    <a:pt x="29837" y="0"/>
                  </a:cubicBezTo>
                  <a:cubicBezTo>
                    <a:pt x="29837" y="0"/>
                    <a:pt x="59674" y="37626"/>
                    <a:pt x="59674" y="51968"/>
                  </a:cubicBezTo>
                  <a:close/>
                </a:path>
              </a:pathLst>
            </a:custGeom>
            <a:solidFill>
              <a:srgbClr val="96B9F6"/>
            </a:solidFill>
            <a:ln w="9624"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6A26EE6E-B2A8-966E-A1AD-2FA949FF53A4}"/>
                </a:ext>
              </a:extLst>
            </p:cNvPr>
            <p:cNvSpPr/>
            <p:nvPr/>
          </p:nvSpPr>
          <p:spPr>
            <a:xfrm>
              <a:off x="6844539" y="2882089"/>
              <a:ext cx="42624" cy="55680"/>
            </a:xfrm>
            <a:custGeom>
              <a:avLst/>
              <a:gdLst>
                <a:gd name="connsiteX0" fmla="*/ 42624 w 42624"/>
                <a:gd name="connsiteY0" fmla="*/ 37120 h 55680"/>
                <a:gd name="connsiteX1" fmla="*/ 21312 w 42624"/>
                <a:gd name="connsiteY1" fmla="*/ 55680 h 55680"/>
                <a:gd name="connsiteX2" fmla="*/ 0 w 42624"/>
                <a:gd name="connsiteY2" fmla="*/ 37120 h 55680"/>
                <a:gd name="connsiteX3" fmla="*/ 21312 w 42624"/>
                <a:gd name="connsiteY3" fmla="*/ 0 h 55680"/>
                <a:gd name="connsiteX4" fmla="*/ 42624 w 42624"/>
                <a:gd name="connsiteY4" fmla="*/ 37120 h 55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24" h="55680">
                  <a:moveTo>
                    <a:pt x="42624" y="37120"/>
                  </a:moveTo>
                  <a:cubicBezTo>
                    <a:pt x="42624" y="47370"/>
                    <a:pt x="33082" y="55680"/>
                    <a:pt x="21312" y="55680"/>
                  </a:cubicBezTo>
                  <a:cubicBezTo>
                    <a:pt x="9542" y="55680"/>
                    <a:pt x="0" y="47370"/>
                    <a:pt x="0" y="37120"/>
                  </a:cubicBezTo>
                  <a:cubicBezTo>
                    <a:pt x="0" y="26912"/>
                    <a:pt x="21312" y="0"/>
                    <a:pt x="21312" y="0"/>
                  </a:cubicBezTo>
                  <a:cubicBezTo>
                    <a:pt x="21312" y="0"/>
                    <a:pt x="42624" y="27165"/>
                    <a:pt x="42624" y="37120"/>
                  </a:cubicBezTo>
                  <a:close/>
                </a:path>
              </a:pathLst>
            </a:custGeom>
            <a:solidFill>
              <a:srgbClr val="96B9F6"/>
            </a:solidFill>
            <a:ln w="9624"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1702F553-D5EF-68FF-98E1-157ABA928B76}"/>
                </a:ext>
              </a:extLst>
            </p:cNvPr>
            <p:cNvSpPr/>
            <p:nvPr/>
          </p:nvSpPr>
          <p:spPr>
            <a:xfrm>
              <a:off x="6699665" y="2882089"/>
              <a:ext cx="42625" cy="56931"/>
            </a:xfrm>
            <a:custGeom>
              <a:avLst/>
              <a:gdLst>
                <a:gd name="connsiteX0" fmla="*/ 42576 w 42625"/>
                <a:gd name="connsiteY0" fmla="*/ 37120 h 56931"/>
                <a:gd name="connsiteX1" fmla="*/ 22748 w 42625"/>
                <a:gd name="connsiteY1" fmla="*/ 56888 h 56931"/>
                <a:gd name="connsiteX2" fmla="*/ 49 w 42625"/>
                <a:gd name="connsiteY2" fmla="*/ 39621 h 56931"/>
                <a:gd name="connsiteX3" fmla="*/ 49 w 42625"/>
                <a:gd name="connsiteY3" fmla="*/ 37120 h 56931"/>
                <a:gd name="connsiteX4" fmla="*/ 21264 w 42625"/>
                <a:gd name="connsiteY4" fmla="*/ 0 h 56931"/>
                <a:gd name="connsiteX5" fmla="*/ 42576 w 42625"/>
                <a:gd name="connsiteY5" fmla="*/ 37120 h 5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25" h="56931">
                  <a:moveTo>
                    <a:pt x="42576" y="37120"/>
                  </a:moveTo>
                  <a:cubicBezTo>
                    <a:pt x="43369" y="47348"/>
                    <a:pt x="34492" y="56198"/>
                    <a:pt x="22748" y="56888"/>
                  </a:cubicBezTo>
                  <a:cubicBezTo>
                    <a:pt x="11005" y="57579"/>
                    <a:pt x="842" y="49848"/>
                    <a:pt x="49" y="39621"/>
                  </a:cubicBezTo>
                  <a:cubicBezTo>
                    <a:pt x="-16" y="38789"/>
                    <a:pt x="-16" y="37953"/>
                    <a:pt x="49" y="37120"/>
                  </a:cubicBezTo>
                  <a:cubicBezTo>
                    <a:pt x="49" y="26912"/>
                    <a:pt x="21264" y="0"/>
                    <a:pt x="21264" y="0"/>
                  </a:cubicBezTo>
                  <a:cubicBezTo>
                    <a:pt x="21264" y="0"/>
                    <a:pt x="42576" y="27165"/>
                    <a:pt x="42576" y="37120"/>
                  </a:cubicBezTo>
                  <a:close/>
                </a:path>
              </a:pathLst>
            </a:custGeom>
            <a:solidFill>
              <a:srgbClr val="96B9F6"/>
            </a:solidFill>
            <a:ln w="9624"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A506C58A-6D8C-453B-28C4-7AFA59C88D2D}"/>
                </a:ext>
              </a:extLst>
            </p:cNvPr>
            <p:cNvSpPr/>
            <p:nvPr/>
          </p:nvSpPr>
          <p:spPr>
            <a:xfrm>
              <a:off x="6646931" y="2726154"/>
              <a:ext cx="291381" cy="140918"/>
            </a:xfrm>
            <a:custGeom>
              <a:avLst/>
              <a:gdLst>
                <a:gd name="connsiteX0" fmla="*/ 291381 w 291381"/>
                <a:gd name="connsiteY0" fmla="*/ 105823 h 140918"/>
                <a:gd name="connsiteX1" fmla="*/ 251237 w 291381"/>
                <a:gd name="connsiteY1" fmla="*/ 70594 h 140918"/>
                <a:gd name="connsiteX2" fmla="*/ 244495 w 291381"/>
                <a:gd name="connsiteY2" fmla="*/ 71065 h 140918"/>
                <a:gd name="connsiteX3" fmla="*/ 244495 w 291381"/>
                <a:gd name="connsiteY3" fmla="*/ 70559 h 140918"/>
                <a:gd name="connsiteX4" fmla="*/ 193394 w 291381"/>
                <a:gd name="connsiteY4" fmla="*/ 26142 h 140918"/>
                <a:gd name="connsiteX5" fmla="*/ 177459 w 291381"/>
                <a:gd name="connsiteY5" fmla="*/ 28377 h 140918"/>
                <a:gd name="connsiteX6" fmla="*/ 93772 w 291381"/>
                <a:gd name="connsiteY6" fmla="*/ 6411 h 140918"/>
                <a:gd name="connsiteX7" fmla="*/ 61211 w 291381"/>
                <a:gd name="connsiteY7" fmla="*/ 52758 h 140918"/>
                <a:gd name="connsiteX8" fmla="*/ 1007 w 291381"/>
                <a:gd name="connsiteY8" fmla="*/ 87679 h 140918"/>
                <a:gd name="connsiteX9" fmla="*/ 41106 w 291381"/>
                <a:gd name="connsiteY9" fmla="*/ 140110 h 140918"/>
                <a:gd name="connsiteX10" fmla="*/ 48521 w 291381"/>
                <a:gd name="connsiteY10" fmla="*/ 140919 h 140918"/>
                <a:gd name="connsiteX11" fmla="*/ 253020 w 291381"/>
                <a:gd name="connsiteY11" fmla="*/ 140919 h 140918"/>
                <a:gd name="connsiteX12" fmla="*/ 291381 w 291381"/>
                <a:gd name="connsiteY12" fmla="*/ 105823 h 14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381" h="140918">
                  <a:moveTo>
                    <a:pt x="291381" y="105823"/>
                  </a:moveTo>
                  <a:cubicBezTo>
                    <a:pt x="291467" y="86441"/>
                    <a:pt x="273494" y="70668"/>
                    <a:pt x="251237" y="70594"/>
                  </a:cubicBezTo>
                  <a:cubicBezTo>
                    <a:pt x="248978" y="70586"/>
                    <a:pt x="246723" y="70744"/>
                    <a:pt x="244495" y="71065"/>
                  </a:cubicBezTo>
                  <a:lnTo>
                    <a:pt x="244495" y="70559"/>
                  </a:lnTo>
                  <a:cubicBezTo>
                    <a:pt x="244468" y="46005"/>
                    <a:pt x="221589" y="26119"/>
                    <a:pt x="193394" y="26142"/>
                  </a:cubicBezTo>
                  <a:cubicBezTo>
                    <a:pt x="187980" y="26147"/>
                    <a:pt x="182601" y="26901"/>
                    <a:pt x="177459" y="28377"/>
                  </a:cubicBezTo>
                  <a:cubicBezTo>
                    <a:pt x="161314" y="2186"/>
                    <a:pt x="123846" y="-7648"/>
                    <a:pt x="93772" y="6411"/>
                  </a:cubicBezTo>
                  <a:cubicBezTo>
                    <a:pt x="74104" y="15606"/>
                    <a:pt x="61658" y="33322"/>
                    <a:pt x="61211" y="52758"/>
                  </a:cubicBezTo>
                  <a:cubicBezTo>
                    <a:pt x="33513" y="47924"/>
                    <a:pt x="6559" y="63558"/>
                    <a:pt x="1007" y="87679"/>
                  </a:cubicBezTo>
                  <a:cubicBezTo>
                    <a:pt x="-4544" y="111800"/>
                    <a:pt x="13408" y="135275"/>
                    <a:pt x="41106" y="140110"/>
                  </a:cubicBezTo>
                  <a:cubicBezTo>
                    <a:pt x="43552" y="140537"/>
                    <a:pt x="46030" y="140806"/>
                    <a:pt x="48521" y="140919"/>
                  </a:cubicBezTo>
                  <a:lnTo>
                    <a:pt x="253020" y="140919"/>
                  </a:lnTo>
                  <a:cubicBezTo>
                    <a:pt x="274472" y="139934"/>
                    <a:pt x="291309" y="124532"/>
                    <a:pt x="291381" y="105823"/>
                  </a:cubicBezTo>
                  <a:close/>
                </a:path>
              </a:pathLst>
            </a:custGeom>
            <a:solidFill>
              <a:srgbClr val="96B9F6"/>
            </a:solidFill>
            <a:ln w="9624"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25D45D88-626A-641C-30C1-B6F231941E81}"/>
                </a:ext>
              </a:extLst>
            </p:cNvPr>
            <p:cNvSpPr/>
            <p:nvPr/>
          </p:nvSpPr>
          <p:spPr>
            <a:xfrm>
              <a:off x="6794165" y="3087429"/>
              <a:ext cx="314449" cy="100225"/>
            </a:xfrm>
            <a:custGeom>
              <a:avLst/>
              <a:gdLst>
                <a:gd name="connsiteX0" fmla="*/ 110145 w 314449"/>
                <a:gd name="connsiteY0" fmla="*/ 100226 h 100225"/>
                <a:gd name="connsiteX1" fmla="*/ 310381 w 314449"/>
                <a:gd name="connsiteY1" fmla="*/ 59056 h 100225"/>
                <a:gd name="connsiteX2" fmla="*/ 314450 w 314449"/>
                <a:gd name="connsiteY2" fmla="*/ 59056 h 100225"/>
                <a:gd name="connsiteX3" fmla="*/ 129713 w 314449"/>
                <a:gd name="connsiteY3" fmla="*/ 2 h 100225"/>
                <a:gd name="connsiteX4" fmla="*/ 0 w 314449"/>
                <a:gd name="connsiteY4" fmla="*/ 24720 h 100225"/>
                <a:gd name="connsiteX5" fmla="*/ 110145 w 314449"/>
                <a:gd name="connsiteY5" fmla="*/ 100226 h 1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49" h="100225">
                  <a:moveTo>
                    <a:pt x="110145" y="100226"/>
                  </a:moveTo>
                  <a:cubicBezTo>
                    <a:pt x="171954" y="72295"/>
                    <a:pt x="240754" y="58150"/>
                    <a:pt x="310381" y="59056"/>
                  </a:cubicBezTo>
                  <a:lnTo>
                    <a:pt x="314450" y="59056"/>
                  </a:lnTo>
                  <a:cubicBezTo>
                    <a:pt x="261938" y="22317"/>
                    <a:pt x="197048" y="1574"/>
                    <a:pt x="129713" y="2"/>
                  </a:cubicBezTo>
                  <a:cubicBezTo>
                    <a:pt x="84918" y="-131"/>
                    <a:pt x="40637" y="8307"/>
                    <a:pt x="0" y="24720"/>
                  </a:cubicBezTo>
                  <a:cubicBezTo>
                    <a:pt x="42342" y="42947"/>
                    <a:pt x="79856" y="68663"/>
                    <a:pt x="110145" y="100226"/>
                  </a:cubicBezTo>
                  <a:close/>
                </a:path>
              </a:pathLst>
            </a:custGeom>
            <a:solidFill>
              <a:srgbClr val="92D050"/>
            </a:solidFill>
            <a:ln w="9624"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5B6D7591-3B0D-2AC5-D3AE-F5685676388D}"/>
                </a:ext>
              </a:extLst>
            </p:cNvPr>
            <p:cNvSpPr/>
            <p:nvPr/>
          </p:nvSpPr>
          <p:spPr>
            <a:xfrm>
              <a:off x="6542683" y="3094315"/>
              <a:ext cx="336439" cy="188755"/>
            </a:xfrm>
            <a:custGeom>
              <a:avLst/>
              <a:gdLst>
                <a:gd name="connsiteX0" fmla="*/ 72752 w 336439"/>
                <a:gd name="connsiteY0" fmla="*/ 186140 h 188755"/>
                <a:gd name="connsiteX1" fmla="*/ 312997 w 336439"/>
                <a:gd name="connsiteY1" fmla="*/ 121855 h 188755"/>
                <a:gd name="connsiteX2" fmla="*/ 336440 w 336439"/>
                <a:gd name="connsiteY2" fmla="*/ 106416 h 188755"/>
                <a:gd name="connsiteX3" fmla="*/ 0 w 336439"/>
                <a:gd name="connsiteY3" fmla="*/ 540 h 188755"/>
                <a:gd name="connsiteX4" fmla="*/ 0 w 336439"/>
                <a:gd name="connsiteY4" fmla="*/ 188756 h 188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39" h="188755">
                  <a:moveTo>
                    <a:pt x="72752" y="186140"/>
                  </a:moveTo>
                  <a:cubicBezTo>
                    <a:pt x="227167" y="175510"/>
                    <a:pt x="307669" y="125230"/>
                    <a:pt x="312997" y="121855"/>
                  </a:cubicBezTo>
                  <a:cubicBezTo>
                    <a:pt x="320460" y="116316"/>
                    <a:pt x="328287" y="111161"/>
                    <a:pt x="336440" y="106416"/>
                  </a:cubicBezTo>
                  <a:cubicBezTo>
                    <a:pt x="216996" y="-13886"/>
                    <a:pt x="0" y="540"/>
                    <a:pt x="0" y="540"/>
                  </a:cubicBezTo>
                  <a:lnTo>
                    <a:pt x="0" y="188756"/>
                  </a:lnTo>
                  <a:close/>
                </a:path>
              </a:pathLst>
            </a:custGeom>
            <a:solidFill>
              <a:srgbClr val="92D050"/>
            </a:solidFill>
            <a:ln w="9624"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A07F3D0B-93B6-D513-EF9E-F758B42F9008}"/>
                </a:ext>
              </a:extLst>
            </p:cNvPr>
            <p:cNvSpPr/>
            <p:nvPr/>
          </p:nvSpPr>
          <p:spPr>
            <a:xfrm>
              <a:off x="6542683" y="2706781"/>
              <a:ext cx="833107" cy="691783"/>
            </a:xfrm>
            <a:custGeom>
              <a:avLst/>
              <a:gdLst>
                <a:gd name="connsiteX0" fmla="*/ 798815 w 833107"/>
                <a:gd name="connsiteY0" fmla="*/ 534951 h 691783"/>
                <a:gd name="connsiteX1" fmla="*/ 774984 w 833107"/>
                <a:gd name="connsiteY1" fmla="*/ 518078 h 691783"/>
                <a:gd name="connsiteX2" fmla="*/ 774984 w 833107"/>
                <a:gd name="connsiteY2" fmla="*/ 419288 h 691783"/>
                <a:gd name="connsiteX3" fmla="*/ 828264 w 833107"/>
                <a:gd name="connsiteY3" fmla="*/ 351797 h 691783"/>
                <a:gd name="connsiteX4" fmla="*/ 755610 w 833107"/>
                <a:gd name="connsiteY4" fmla="*/ 215297 h 691783"/>
                <a:gd name="connsiteX5" fmla="*/ 682955 w 833107"/>
                <a:gd name="connsiteY5" fmla="*/ 351797 h 691783"/>
                <a:gd name="connsiteX6" fmla="*/ 736235 w 833107"/>
                <a:gd name="connsiteY6" fmla="*/ 419288 h 691783"/>
                <a:gd name="connsiteX7" fmla="*/ 736235 w 833107"/>
                <a:gd name="connsiteY7" fmla="*/ 498422 h 691783"/>
                <a:gd name="connsiteX8" fmla="*/ 619987 w 833107"/>
                <a:gd name="connsiteY8" fmla="*/ 468472 h 691783"/>
                <a:gd name="connsiteX9" fmla="*/ 619987 w 833107"/>
                <a:gd name="connsiteY9" fmla="*/ 301685 h 691783"/>
                <a:gd name="connsiteX10" fmla="*/ 698842 w 833107"/>
                <a:gd name="connsiteY10" fmla="*/ 198339 h 691783"/>
                <a:gd name="connsiteX11" fmla="*/ 600613 w 833107"/>
                <a:gd name="connsiteY11" fmla="*/ 0 h 691783"/>
                <a:gd name="connsiteX12" fmla="*/ 502384 w 833107"/>
                <a:gd name="connsiteY12" fmla="*/ 198339 h 691783"/>
                <a:gd name="connsiteX13" fmla="*/ 581238 w 833107"/>
                <a:gd name="connsiteY13" fmla="*/ 301685 h 691783"/>
                <a:gd name="connsiteX14" fmla="*/ 581238 w 833107"/>
                <a:gd name="connsiteY14" fmla="*/ 465435 h 691783"/>
                <a:gd name="connsiteX15" fmla="*/ 561864 w 833107"/>
                <a:gd name="connsiteY15" fmla="*/ 465014 h 691783"/>
                <a:gd name="connsiteX16" fmla="*/ 331693 w 833107"/>
                <a:gd name="connsiteY16" fmla="*/ 529383 h 691783"/>
                <a:gd name="connsiteX17" fmla="*/ 74883 w 833107"/>
                <a:gd name="connsiteY17" fmla="*/ 599152 h 691783"/>
                <a:gd name="connsiteX18" fmla="*/ 0 w 833107"/>
                <a:gd name="connsiteY18" fmla="*/ 598983 h 691783"/>
                <a:gd name="connsiteX19" fmla="*/ 0 w 833107"/>
                <a:gd name="connsiteY19" fmla="*/ 691784 h 691783"/>
                <a:gd name="connsiteX20" fmla="*/ 833108 w 833107"/>
                <a:gd name="connsiteY20" fmla="*/ 691784 h 691783"/>
                <a:gd name="connsiteX21" fmla="*/ 833108 w 833107"/>
                <a:gd name="connsiteY21" fmla="*/ 558573 h 69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3107" h="691783">
                  <a:moveTo>
                    <a:pt x="798815" y="534951"/>
                  </a:moveTo>
                  <a:cubicBezTo>
                    <a:pt x="791326" y="528858"/>
                    <a:pt x="783363" y="523220"/>
                    <a:pt x="774984" y="518078"/>
                  </a:cubicBezTo>
                  <a:lnTo>
                    <a:pt x="774984" y="419288"/>
                  </a:lnTo>
                  <a:cubicBezTo>
                    <a:pt x="807811" y="409393"/>
                    <a:pt x="829410" y="382032"/>
                    <a:pt x="828264" y="351797"/>
                  </a:cubicBezTo>
                  <a:cubicBezTo>
                    <a:pt x="828264" y="309615"/>
                    <a:pt x="771303" y="215297"/>
                    <a:pt x="755610" y="215297"/>
                  </a:cubicBezTo>
                  <a:cubicBezTo>
                    <a:pt x="739916" y="215297"/>
                    <a:pt x="682955" y="309953"/>
                    <a:pt x="682955" y="351797"/>
                  </a:cubicBezTo>
                  <a:cubicBezTo>
                    <a:pt x="681809" y="382032"/>
                    <a:pt x="703409" y="409393"/>
                    <a:pt x="736235" y="419288"/>
                  </a:cubicBezTo>
                  <a:lnTo>
                    <a:pt x="736235" y="498422"/>
                  </a:lnTo>
                  <a:cubicBezTo>
                    <a:pt x="699561" y="483120"/>
                    <a:pt x="660319" y="473010"/>
                    <a:pt x="619987" y="468472"/>
                  </a:cubicBezTo>
                  <a:lnTo>
                    <a:pt x="619987" y="301685"/>
                  </a:lnTo>
                  <a:cubicBezTo>
                    <a:pt x="664936" y="293249"/>
                    <a:pt x="698842" y="253598"/>
                    <a:pt x="698842" y="198339"/>
                  </a:cubicBezTo>
                  <a:cubicBezTo>
                    <a:pt x="698842" y="135404"/>
                    <a:pt x="624153" y="0"/>
                    <a:pt x="600613" y="0"/>
                  </a:cubicBezTo>
                  <a:cubicBezTo>
                    <a:pt x="577073" y="0"/>
                    <a:pt x="502384" y="135404"/>
                    <a:pt x="502384" y="198339"/>
                  </a:cubicBezTo>
                  <a:cubicBezTo>
                    <a:pt x="502384" y="253598"/>
                    <a:pt x="536289" y="292911"/>
                    <a:pt x="581238" y="301685"/>
                  </a:cubicBezTo>
                  <a:lnTo>
                    <a:pt x="581238" y="465435"/>
                  </a:lnTo>
                  <a:cubicBezTo>
                    <a:pt x="574651" y="465435"/>
                    <a:pt x="568063" y="465014"/>
                    <a:pt x="561864" y="465014"/>
                  </a:cubicBezTo>
                  <a:cubicBezTo>
                    <a:pt x="470997" y="465014"/>
                    <a:pt x="386911" y="488551"/>
                    <a:pt x="331693" y="529383"/>
                  </a:cubicBezTo>
                  <a:cubicBezTo>
                    <a:pt x="330725" y="529974"/>
                    <a:pt x="245573" y="587594"/>
                    <a:pt x="74883" y="599152"/>
                  </a:cubicBezTo>
                  <a:lnTo>
                    <a:pt x="0" y="598983"/>
                  </a:lnTo>
                  <a:lnTo>
                    <a:pt x="0" y="691784"/>
                  </a:lnTo>
                  <a:lnTo>
                    <a:pt x="833108" y="691784"/>
                  </a:lnTo>
                  <a:lnTo>
                    <a:pt x="833108" y="558573"/>
                  </a:lnTo>
                  <a:close/>
                </a:path>
              </a:pathLst>
            </a:custGeom>
            <a:solidFill>
              <a:schemeClr val="accent6">
                <a:lumMod val="75000"/>
              </a:schemeClr>
            </a:solidFill>
            <a:ln w="9624" cap="flat">
              <a:solidFill>
                <a:schemeClr val="accent6">
                  <a:lumMod val="75000"/>
                </a:schemeClr>
              </a:solidFill>
              <a:prstDash val="solid"/>
              <a:miter/>
            </a:ln>
          </p:spPr>
          <p:txBody>
            <a:bodyPr rtlCol="0" anchor="ctr"/>
            <a:lstStyle/>
            <a:p>
              <a:endParaRPr lang="en-GB"/>
            </a:p>
          </p:txBody>
        </p:sp>
      </p:grpSp>
      <p:sp>
        <p:nvSpPr>
          <p:cNvPr id="3" name="Rectangle 2">
            <a:extLst>
              <a:ext uri="{FF2B5EF4-FFF2-40B4-BE49-F238E27FC236}">
                <a16:creationId xmlns:a16="http://schemas.microsoft.com/office/drawing/2014/main" id="{CA1FD43A-57D5-068E-AE41-2ED79E0B313B}"/>
              </a:ext>
            </a:extLst>
          </p:cNvPr>
          <p:cNvSpPr/>
          <p:nvPr/>
        </p:nvSpPr>
        <p:spPr>
          <a:xfrm>
            <a:off x="6154504" y="3128555"/>
            <a:ext cx="734568" cy="5079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Book Antiqua" panose="02040602050305030304" pitchFamily="18" charset="0"/>
              </a:rPr>
              <a:t>1960-70</a:t>
            </a:r>
          </a:p>
          <a:p>
            <a:pPr algn="ctr"/>
            <a:r>
              <a:rPr lang="en-US" sz="1000" dirty="0">
                <a:latin typeface="Book Antiqua" panose="02040602050305030304" pitchFamily="18" charset="0"/>
              </a:rPr>
              <a:t>2000-3000 gm / ha</a:t>
            </a:r>
            <a:endParaRPr lang="en-GB" sz="1000" dirty="0">
              <a:latin typeface="Book Antiqua" panose="02040602050305030304" pitchFamily="18" charset="0"/>
            </a:endParaRPr>
          </a:p>
        </p:txBody>
      </p:sp>
      <p:sp>
        <p:nvSpPr>
          <p:cNvPr id="5" name="Rectangle 4">
            <a:extLst>
              <a:ext uri="{FF2B5EF4-FFF2-40B4-BE49-F238E27FC236}">
                <a16:creationId xmlns:a16="http://schemas.microsoft.com/office/drawing/2014/main" id="{AFCE5893-40F2-2AD8-B549-464B23353D8C}"/>
              </a:ext>
            </a:extLst>
          </p:cNvPr>
          <p:cNvSpPr/>
          <p:nvPr/>
        </p:nvSpPr>
        <p:spPr>
          <a:xfrm>
            <a:off x="6943958" y="3137894"/>
            <a:ext cx="636735" cy="5079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Book Antiqua" panose="02040602050305030304" pitchFamily="18" charset="0"/>
              </a:rPr>
              <a:t>1980</a:t>
            </a:r>
          </a:p>
          <a:p>
            <a:pPr algn="ctr"/>
            <a:r>
              <a:rPr lang="en-US" sz="1000" dirty="0">
                <a:latin typeface="Book Antiqua" panose="02040602050305030304" pitchFamily="18" charset="0"/>
              </a:rPr>
              <a:t>50-500 gm/ha</a:t>
            </a:r>
            <a:endParaRPr lang="en-GB" sz="1000" dirty="0">
              <a:latin typeface="Book Antiqua" panose="02040602050305030304" pitchFamily="18" charset="0"/>
            </a:endParaRPr>
          </a:p>
        </p:txBody>
      </p:sp>
      <p:sp>
        <p:nvSpPr>
          <p:cNvPr id="7" name="Rectangle 6">
            <a:extLst>
              <a:ext uri="{FF2B5EF4-FFF2-40B4-BE49-F238E27FC236}">
                <a16:creationId xmlns:a16="http://schemas.microsoft.com/office/drawing/2014/main" id="{2D09F5AF-B5D5-43BF-99DC-4309108F35EE}"/>
              </a:ext>
            </a:extLst>
          </p:cNvPr>
          <p:cNvSpPr/>
          <p:nvPr/>
        </p:nvSpPr>
        <p:spPr>
          <a:xfrm>
            <a:off x="7618875" y="3127004"/>
            <a:ext cx="734568" cy="5079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Book Antiqua" panose="02040602050305030304" pitchFamily="18" charset="0"/>
              </a:rPr>
              <a:t>1990-2000</a:t>
            </a:r>
          </a:p>
          <a:p>
            <a:pPr algn="ctr"/>
            <a:r>
              <a:rPr lang="en-US" sz="1000" dirty="0">
                <a:latin typeface="Book Antiqua" panose="02040602050305030304" pitchFamily="18" charset="0"/>
              </a:rPr>
              <a:t>25 - 250 gm/ha</a:t>
            </a:r>
            <a:endParaRPr lang="en-GB" sz="1000" dirty="0">
              <a:latin typeface="Book Antiqua" panose="02040602050305030304" pitchFamily="18" charset="0"/>
            </a:endParaRPr>
          </a:p>
        </p:txBody>
      </p:sp>
      <p:sp>
        <p:nvSpPr>
          <p:cNvPr id="8" name="Rectangle 7">
            <a:extLst>
              <a:ext uri="{FF2B5EF4-FFF2-40B4-BE49-F238E27FC236}">
                <a16:creationId xmlns:a16="http://schemas.microsoft.com/office/drawing/2014/main" id="{EF507450-E136-E4A6-85EE-3FCBE4F2DECB}"/>
              </a:ext>
            </a:extLst>
          </p:cNvPr>
          <p:cNvSpPr/>
          <p:nvPr/>
        </p:nvSpPr>
        <p:spPr>
          <a:xfrm>
            <a:off x="8402430" y="3143223"/>
            <a:ext cx="636735" cy="5079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Book Antiqua" panose="02040602050305030304" pitchFamily="18" charset="0"/>
              </a:rPr>
              <a:t>2000s</a:t>
            </a:r>
          </a:p>
          <a:p>
            <a:pPr algn="ctr"/>
            <a:r>
              <a:rPr lang="en-US" sz="1000" dirty="0">
                <a:latin typeface="Book Antiqua" panose="02040602050305030304" pitchFamily="18" charset="0"/>
              </a:rPr>
              <a:t>&lt;100 gm/ha</a:t>
            </a:r>
            <a:endParaRPr lang="en-GB" sz="1000" dirty="0">
              <a:latin typeface="Book Antiqua" panose="02040602050305030304" pitchFamily="18" charset="0"/>
            </a:endParaRPr>
          </a:p>
        </p:txBody>
      </p:sp>
      <p:sp>
        <p:nvSpPr>
          <p:cNvPr id="9" name="TextBox 8">
            <a:extLst>
              <a:ext uri="{FF2B5EF4-FFF2-40B4-BE49-F238E27FC236}">
                <a16:creationId xmlns:a16="http://schemas.microsoft.com/office/drawing/2014/main" id="{3AA95E3E-5DB7-DE18-F702-781C75ABBC6B}"/>
              </a:ext>
            </a:extLst>
          </p:cNvPr>
          <p:cNvSpPr txBox="1"/>
          <p:nvPr/>
        </p:nvSpPr>
        <p:spPr>
          <a:xfrm>
            <a:off x="6282264" y="2928688"/>
            <a:ext cx="2688945" cy="246221"/>
          </a:xfrm>
          <a:prstGeom prst="rect">
            <a:avLst/>
          </a:prstGeom>
          <a:noFill/>
        </p:spPr>
        <p:txBody>
          <a:bodyPr wrap="square" rtlCol="0">
            <a:spAutoFit/>
          </a:bodyPr>
          <a:lstStyle/>
          <a:p>
            <a:pPr algn="ctr"/>
            <a:r>
              <a:rPr lang="en-US" sz="1000" i="1" dirty="0">
                <a:solidFill>
                  <a:srgbClr val="002EDC"/>
                </a:solidFill>
                <a:latin typeface="Book Antiqua" panose="02040602050305030304" pitchFamily="18" charset="0"/>
              </a:rPr>
              <a:t>Rate of application per unit area</a:t>
            </a:r>
            <a:endParaRPr lang="en-GB" sz="1000" i="1" dirty="0">
              <a:solidFill>
                <a:srgbClr val="002EDC"/>
              </a:solidFill>
              <a:latin typeface="Book Antiqua" panose="02040602050305030304" pitchFamily="18" charset="0"/>
            </a:endParaRPr>
          </a:p>
        </p:txBody>
      </p:sp>
      <p:sp>
        <p:nvSpPr>
          <p:cNvPr id="4" name="Slide Number Placeholder 5">
            <a:extLst>
              <a:ext uri="{FF2B5EF4-FFF2-40B4-BE49-F238E27FC236}">
                <a16:creationId xmlns:a16="http://schemas.microsoft.com/office/drawing/2014/main" id="{0515AEA0-5102-101D-D9D3-A12E4AFEBB51}"/>
              </a:ext>
            </a:extLst>
          </p:cNvPr>
          <p:cNvSpPr>
            <a:spLocks noGrp="1"/>
          </p:cNvSpPr>
          <p:nvPr>
            <p:ph type="sldNum" sz="quarter" idx="12"/>
          </p:nvPr>
        </p:nvSpPr>
        <p:spPr>
          <a:xfrm>
            <a:off x="11756571" y="6620794"/>
            <a:ext cx="414317" cy="237206"/>
          </a:xfrm>
        </p:spPr>
        <p:txBody>
          <a:bodyPr/>
          <a:lstStyle/>
          <a:p>
            <a:fld id="{8D4F848A-3D41-4A27-994B-6B24ACA903D0}" type="slidenum">
              <a:rPr lang="en-US" sz="1000" smtClean="0">
                <a:solidFill>
                  <a:schemeClr val="bg1"/>
                </a:solidFill>
                <a:latin typeface="Book Antiqua" panose="02040602050305030304" pitchFamily="18" charset="0"/>
              </a:rPr>
              <a:t>10</a:t>
            </a:fld>
            <a:endParaRPr lang="en-US" sz="1000" dirty="0">
              <a:solidFill>
                <a:schemeClr val="bg1"/>
              </a:solidFill>
              <a:latin typeface="Book Antiqua" panose="02040602050305030304" pitchFamily="18" charset="0"/>
            </a:endParaRPr>
          </a:p>
        </p:txBody>
      </p:sp>
      <p:sp>
        <p:nvSpPr>
          <p:cNvPr id="6" name="TextBox 5">
            <a:extLst>
              <a:ext uri="{FF2B5EF4-FFF2-40B4-BE49-F238E27FC236}">
                <a16:creationId xmlns:a16="http://schemas.microsoft.com/office/drawing/2014/main" id="{030B8536-5144-DFAA-5AD9-ABD26D6B3B13}"/>
              </a:ext>
            </a:extLst>
          </p:cNvPr>
          <p:cNvSpPr txBox="1"/>
          <p:nvPr/>
        </p:nvSpPr>
        <p:spPr>
          <a:xfrm>
            <a:off x="23123" y="6589293"/>
            <a:ext cx="4189113" cy="246221"/>
          </a:xfrm>
          <a:prstGeom prst="rect">
            <a:avLst/>
          </a:prstGeom>
          <a:noFill/>
        </p:spPr>
        <p:txBody>
          <a:bodyPr wrap="square">
            <a:spAutoFit/>
          </a:bodyPr>
          <a:lstStyle/>
          <a:p>
            <a:pPr algn="ctr"/>
            <a:r>
              <a:rPr lang="en-US" sz="1000" dirty="0">
                <a:effectLst/>
                <a:latin typeface="Book Antiqua" panose="02040602050305030304" pitchFamily="18" charset="0"/>
                <a:ea typeface="Calibri" panose="020F0502020204030204" pitchFamily="34" charset="0"/>
                <a:cs typeface="Times New Roman" panose="02020603050405020304" pitchFamily="18" charset="0"/>
              </a:rPr>
              <a:t>Source: Stakeholder Discussion, CropLife, YES BANK Analysis</a:t>
            </a:r>
          </a:p>
        </p:txBody>
      </p:sp>
    </p:spTree>
    <p:extLst>
      <p:ext uri="{BB962C8B-B14F-4D97-AF65-F5344CB8AC3E}">
        <p14:creationId xmlns:p14="http://schemas.microsoft.com/office/powerpoint/2010/main" val="2317766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CE3F17A7-4327-1F64-873D-DB77A64CDCB8}"/>
              </a:ext>
            </a:extLst>
          </p:cNvPr>
          <p:cNvSpPr>
            <a:spLocks noGrp="1"/>
          </p:cNvSpPr>
          <p:nvPr>
            <p:ph type="title"/>
          </p:nvPr>
        </p:nvSpPr>
        <p:spPr>
          <a:xfrm>
            <a:off x="48114" y="43631"/>
            <a:ext cx="10477777" cy="506266"/>
          </a:xfrm>
        </p:spPr>
        <p:txBody>
          <a:bodyPr>
            <a:normAutofit/>
          </a:bodyPr>
          <a:lstStyle/>
          <a:p>
            <a:r>
              <a:rPr lang="en-US" dirty="0"/>
              <a:t>Winds of Change….. Embracing technology and </a:t>
            </a:r>
            <a:r>
              <a:rPr lang="en-US" dirty="0" err="1"/>
              <a:t>digitisation</a:t>
            </a:r>
            <a:endParaRPr lang="en-GB" dirty="0"/>
          </a:p>
        </p:txBody>
      </p:sp>
      <p:grpSp>
        <p:nvGrpSpPr>
          <p:cNvPr id="13" name="Group 12">
            <a:extLst>
              <a:ext uri="{FF2B5EF4-FFF2-40B4-BE49-F238E27FC236}">
                <a16:creationId xmlns:a16="http://schemas.microsoft.com/office/drawing/2014/main" id="{ABAAF37F-F024-82E1-60A6-A165BADC6AD2}"/>
              </a:ext>
            </a:extLst>
          </p:cNvPr>
          <p:cNvGrpSpPr/>
          <p:nvPr/>
        </p:nvGrpSpPr>
        <p:grpSpPr>
          <a:xfrm>
            <a:off x="41995" y="688063"/>
            <a:ext cx="3958505" cy="1319289"/>
            <a:chOff x="41995" y="590089"/>
            <a:chExt cx="3958505" cy="1319289"/>
          </a:xfrm>
        </p:grpSpPr>
        <p:sp>
          <p:nvSpPr>
            <p:cNvPr id="52" name="Arrow: Pentagon 51">
              <a:extLst>
                <a:ext uri="{FF2B5EF4-FFF2-40B4-BE49-F238E27FC236}">
                  <a16:creationId xmlns:a16="http://schemas.microsoft.com/office/drawing/2014/main" id="{0490CACA-576D-BDC0-6A53-EE6945FA2F88}"/>
                </a:ext>
              </a:extLst>
            </p:cNvPr>
            <p:cNvSpPr/>
            <p:nvPr/>
          </p:nvSpPr>
          <p:spPr>
            <a:xfrm>
              <a:off x="97972" y="882537"/>
              <a:ext cx="3902528" cy="1026841"/>
            </a:xfrm>
            <a:prstGeom prst="homePlate">
              <a:avLst>
                <a:gd name="adj" fmla="val 147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962" rtl="1" eaLnBrk="1" fontAlgn="base" latinLnBrk="0" hangingPunct="1">
                <a:lnSpc>
                  <a:spcPct val="100000"/>
                </a:lnSpc>
                <a:spcBef>
                  <a:spcPct val="0"/>
                </a:spcBef>
                <a:spcAft>
                  <a:spcPct val="0"/>
                </a:spcAft>
                <a:buClrTx/>
                <a:buSzPct val="120000"/>
                <a:buFontTx/>
                <a:buNone/>
                <a:tabLst/>
                <a:defRPr/>
              </a:pPr>
              <a:r>
                <a:rPr kumimoji="0" lang="en-GB" altLang="en-US" sz="1600" i="0" u="none" strike="noStrike" kern="0" cap="none" spc="0" normalizeH="0" baseline="0" noProof="0" dirty="0">
                  <a:ln>
                    <a:noFill/>
                  </a:ln>
                  <a:solidFill>
                    <a:schemeClr val="bg1"/>
                  </a:solidFill>
                  <a:effectLst/>
                  <a:uLnTx/>
                  <a:uFillTx/>
                  <a:latin typeface="Book Antiqua" panose="02040602050305030304" pitchFamily="18" charset="0"/>
                </a:rPr>
                <a:t>Fostering Partnerships </a:t>
              </a:r>
            </a:p>
            <a:p>
              <a:pPr marL="0" marR="0" lvl="0" indent="0" algn="ctr" defTabSz="932962" rtl="1" eaLnBrk="1" fontAlgn="base" latinLnBrk="0" hangingPunct="1">
                <a:lnSpc>
                  <a:spcPct val="100000"/>
                </a:lnSpc>
                <a:spcBef>
                  <a:spcPct val="0"/>
                </a:spcBef>
                <a:spcAft>
                  <a:spcPct val="0"/>
                </a:spcAft>
                <a:buClrTx/>
                <a:buSzPct val="120000"/>
                <a:buFontTx/>
                <a:buNone/>
                <a:tabLst/>
                <a:defRPr/>
              </a:pPr>
              <a:r>
                <a:rPr kumimoji="0" lang="en-GB" altLang="en-US" sz="1600" i="0" u="none" strike="noStrike" kern="0" cap="none" spc="0" normalizeH="0" baseline="0" noProof="0" dirty="0">
                  <a:ln>
                    <a:noFill/>
                  </a:ln>
                  <a:solidFill>
                    <a:schemeClr val="bg1"/>
                  </a:solidFill>
                  <a:effectLst/>
                  <a:uLnTx/>
                  <a:uFillTx/>
                  <a:latin typeface="Book Antiqua" panose="02040602050305030304" pitchFamily="18" charset="0"/>
                </a:rPr>
                <a:t>with </a:t>
              </a:r>
              <a:r>
                <a:rPr kumimoji="0" lang="en-GB" altLang="en-US" sz="1600" i="0" u="none" strike="noStrike" kern="0" cap="none" spc="0" normalizeH="0" baseline="0" noProof="0" dirty="0" err="1">
                  <a:ln>
                    <a:noFill/>
                  </a:ln>
                  <a:solidFill>
                    <a:schemeClr val="bg1"/>
                  </a:solidFill>
                  <a:effectLst/>
                  <a:uLnTx/>
                  <a:uFillTx/>
                  <a:latin typeface="Book Antiqua" panose="02040602050305030304" pitchFamily="18" charset="0"/>
                </a:rPr>
                <a:t>agri</a:t>
              </a:r>
              <a:r>
                <a:rPr kumimoji="0" lang="en-GB" altLang="en-US" sz="1600" i="0" u="none" strike="noStrike" kern="0" cap="none" spc="0" normalizeH="0" baseline="0" noProof="0" dirty="0">
                  <a:ln>
                    <a:noFill/>
                  </a:ln>
                  <a:solidFill>
                    <a:schemeClr val="bg1"/>
                  </a:solidFill>
                  <a:effectLst/>
                  <a:uLnTx/>
                  <a:uFillTx/>
                  <a:latin typeface="Book Antiqua" panose="02040602050305030304" pitchFamily="18" charset="0"/>
                </a:rPr>
                <a:t>-tech </a:t>
              </a:r>
              <a:r>
                <a:rPr kumimoji="0" lang="en-GB" altLang="en-US" sz="1600" i="0" u="none" strike="noStrike" kern="0" cap="none" spc="0" normalizeH="0" baseline="0" noProof="0" dirty="0" err="1">
                  <a:ln>
                    <a:noFill/>
                  </a:ln>
                  <a:solidFill>
                    <a:schemeClr val="bg1"/>
                  </a:solidFill>
                  <a:effectLst/>
                  <a:uLnTx/>
                  <a:uFillTx/>
                  <a:latin typeface="Book Antiqua" panose="02040602050305030304" pitchFamily="18" charset="0"/>
                </a:rPr>
                <a:t>startups</a:t>
              </a:r>
              <a:endParaRPr kumimoji="0" lang="en-GB" altLang="en-US" sz="1600" i="0" u="none" strike="noStrike" kern="0" cap="none" spc="0" normalizeH="0" baseline="0" noProof="0" dirty="0">
                <a:ln>
                  <a:noFill/>
                </a:ln>
                <a:solidFill>
                  <a:schemeClr val="bg1"/>
                </a:solidFill>
                <a:effectLst/>
                <a:uLnTx/>
                <a:uFillTx/>
                <a:latin typeface="Book Antiqua" panose="02040602050305030304" pitchFamily="18" charset="0"/>
              </a:endParaRPr>
            </a:p>
            <a:p>
              <a:pPr marL="0" marR="0" lvl="0" indent="0" algn="ctr" defTabSz="932962" rtl="1" eaLnBrk="1" fontAlgn="base" latinLnBrk="0" hangingPunct="1">
                <a:lnSpc>
                  <a:spcPct val="100000"/>
                </a:lnSpc>
                <a:spcBef>
                  <a:spcPct val="0"/>
                </a:spcBef>
                <a:spcAft>
                  <a:spcPct val="0"/>
                </a:spcAft>
                <a:buClrTx/>
                <a:buSzPct val="120000"/>
                <a:buFontTx/>
                <a:buNone/>
                <a:tabLst/>
                <a:defRPr/>
              </a:pPr>
              <a:r>
                <a:rPr kumimoji="0" lang="en-GB" altLang="en-US" sz="1600" i="1" u="none" strike="noStrike" kern="0" cap="none" spc="0" normalizeH="0" baseline="0" noProof="0" dirty="0">
                  <a:ln>
                    <a:noFill/>
                  </a:ln>
                  <a:solidFill>
                    <a:schemeClr val="bg1"/>
                  </a:solidFill>
                  <a:effectLst/>
                  <a:uLnTx/>
                  <a:uFillTx/>
                  <a:latin typeface="Book Antiqua" panose="02040602050305030304" pitchFamily="18" charset="0"/>
                </a:rPr>
                <a:t>and other like minded ecosystem players</a:t>
              </a:r>
              <a:endParaRPr lang="en-IN" sz="1600" dirty="0">
                <a:solidFill>
                  <a:schemeClr val="bg1"/>
                </a:solidFill>
                <a:latin typeface="Book Antiqua" panose="02040602050305030304" pitchFamily="18" charset="0"/>
              </a:endParaRPr>
            </a:p>
          </p:txBody>
        </p:sp>
        <p:sp>
          <p:nvSpPr>
            <p:cNvPr id="53" name="Hexagon 52">
              <a:extLst>
                <a:ext uri="{FF2B5EF4-FFF2-40B4-BE49-F238E27FC236}">
                  <a16:creationId xmlns:a16="http://schemas.microsoft.com/office/drawing/2014/main" id="{E5FCBE18-268B-AFEC-1A75-A4B08D1C0FA4}"/>
                </a:ext>
              </a:extLst>
            </p:cNvPr>
            <p:cNvSpPr/>
            <p:nvPr/>
          </p:nvSpPr>
          <p:spPr>
            <a:xfrm>
              <a:off x="41995" y="590089"/>
              <a:ext cx="404542" cy="305995"/>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5</a:t>
              </a:r>
              <a:endParaRPr lang="en-GB" sz="1600" dirty="0">
                <a:latin typeface="Book Antiqua" panose="02040602050305030304" pitchFamily="18" charset="0"/>
              </a:endParaRPr>
            </a:p>
          </p:txBody>
        </p:sp>
      </p:grpSp>
      <p:sp>
        <p:nvSpPr>
          <p:cNvPr id="72" name="Rectangle 71">
            <a:extLst>
              <a:ext uri="{FF2B5EF4-FFF2-40B4-BE49-F238E27FC236}">
                <a16:creationId xmlns:a16="http://schemas.microsoft.com/office/drawing/2014/main" id="{0B87883A-5F70-7131-587C-A6CEEAC61345}"/>
              </a:ext>
            </a:extLst>
          </p:cNvPr>
          <p:cNvSpPr/>
          <p:nvPr/>
        </p:nvSpPr>
        <p:spPr>
          <a:xfrm>
            <a:off x="98810" y="2085205"/>
            <a:ext cx="3787390" cy="155448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7696674B-C629-0C52-9E04-AAB7B1BE495F}"/>
              </a:ext>
            </a:extLst>
          </p:cNvPr>
          <p:cNvSpPr/>
          <p:nvPr/>
        </p:nvSpPr>
        <p:spPr>
          <a:xfrm>
            <a:off x="98809" y="3739124"/>
            <a:ext cx="3787390" cy="283464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9388" indent="-179388">
              <a:buFont typeface="Arial" panose="020B0604020202020204" pitchFamily="34" charset="0"/>
              <a:buChar char="•"/>
            </a:pPr>
            <a:endParaRPr lang="en-US" sz="1400" i="1" dirty="0">
              <a:solidFill>
                <a:schemeClr val="tx1"/>
              </a:solidFill>
              <a:latin typeface="Book Antiqua" panose="02040602050305030304" pitchFamily="18" charset="0"/>
            </a:endParaRPr>
          </a:p>
          <a:p>
            <a:pPr marL="179388" indent="-179388">
              <a:buFont typeface="Arial" panose="020B0604020202020204" pitchFamily="34" charset="0"/>
              <a:buChar char="•"/>
            </a:pPr>
            <a:r>
              <a:rPr lang="en-US" sz="1400" i="1" dirty="0">
                <a:solidFill>
                  <a:schemeClr val="tx1"/>
                </a:solidFill>
                <a:latin typeface="Book Antiqua" panose="02040602050305030304" pitchFamily="18" charset="0"/>
              </a:rPr>
              <a:t>Equipping farmers with modern tech-enabled services by integrating technologies such s remote sensing, drone tech, robotics, precision agriculture </a:t>
            </a:r>
            <a:r>
              <a:rPr lang="en-US" sz="1400" i="1" dirty="0" err="1">
                <a:solidFill>
                  <a:schemeClr val="tx1"/>
                </a:solidFill>
                <a:latin typeface="Book Antiqua" panose="02040602050305030304" pitchFamily="18" charset="0"/>
              </a:rPr>
              <a:t>etc</a:t>
            </a:r>
            <a:endParaRPr lang="en-US" sz="1400" i="1" dirty="0">
              <a:solidFill>
                <a:schemeClr val="tx1"/>
              </a:solidFill>
              <a:latin typeface="Book Antiqua" panose="02040602050305030304" pitchFamily="18" charset="0"/>
            </a:endParaRPr>
          </a:p>
          <a:p>
            <a:pPr marL="179388" indent="-179388">
              <a:buFont typeface="Arial" panose="020B0604020202020204" pitchFamily="34" charset="0"/>
              <a:buChar char="•"/>
            </a:pPr>
            <a:endParaRPr lang="en-US" sz="1400" i="1" dirty="0">
              <a:solidFill>
                <a:schemeClr val="tx1"/>
              </a:solidFill>
              <a:latin typeface="Book Antiqua" panose="02040602050305030304" pitchFamily="18" charset="0"/>
            </a:endParaRPr>
          </a:p>
          <a:p>
            <a:pPr marL="179388" indent="-179388">
              <a:buFont typeface="Arial" panose="020B0604020202020204" pitchFamily="34" charset="0"/>
              <a:buChar char="•"/>
            </a:pPr>
            <a:r>
              <a:rPr lang="en-US" sz="1400" i="1" dirty="0">
                <a:solidFill>
                  <a:schemeClr val="tx1"/>
                </a:solidFill>
                <a:latin typeface="Book Antiqua" panose="02040602050305030304" pitchFamily="18" charset="0"/>
              </a:rPr>
              <a:t>Partnering with </a:t>
            </a:r>
            <a:r>
              <a:rPr lang="en-US" sz="1400" i="1" dirty="0" err="1">
                <a:solidFill>
                  <a:schemeClr val="tx1"/>
                </a:solidFill>
                <a:latin typeface="Book Antiqua" panose="02040602050305030304" pitchFamily="18" charset="0"/>
              </a:rPr>
              <a:t>agritechs</a:t>
            </a:r>
            <a:r>
              <a:rPr lang="en-US" sz="1400" i="1" dirty="0">
                <a:solidFill>
                  <a:schemeClr val="tx1"/>
                </a:solidFill>
                <a:latin typeface="Book Antiqua" panose="02040602050305030304" pitchFamily="18" charset="0"/>
              </a:rPr>
              <a:t> to facilitate advisory services, direct-to-farmer supply as well as facilitate linking farmers to markets</a:t>
            </a:r>
          </a:p>
          <a:p>
            <a:pPr marL="179388" indent="-179388">
              <a:buFont typeface="Arial" panose="020B0604020202020204" pitchFamily="34" charset="0"/>
              <a:buChar char="•"/>
            </a:pPr>
            <a:endParaRPr lang="en-US" sz="1400" i="1" dirty="0">
              <a:solidFill>
                <a:schemeClr val="tx1"/>
              </a:solidFill>
              <a:latin typeface="Book Antiqua" panose="02040602050305030304" pitchFamily="18" charset="0"/>
            </a:endParaRPr>
          </a:p>
          <a:p>
            <a:pPr marL="179388" indent="-179388">
              <a:buFont typeface="Arial" panose="020B0604020202020204" pitchFamily="34" charset="0"/>
              <a:buChar char="•"/>
            </a:pPr>
            <a:r>
              <a:rPr lang="en-US" sz="1400" i="1" dirty="0" err="1">
                <a:solidFill>
                  <a:schemeClr val="tx1"/>
                </a:solidFill>
                <a:latin typeface="Book Antiqua" panose="02040602050305030304" pitchFamily="18" charset="0"/>
              </a:rPr>
              <a:t>FMC+Niqo</a:t>
            </a:r>
            <a:r>
              <a:rPr lang="en-US" sz="1400" i="1" dirty="0">
                <a:solidFill>
                  <a:schemeClr val="tx1"/>
                </a:solidFill>
                <a:latin typeface="Book Antiqua" panose="02040602050305030304" pitchFamily="18" charset="0"/>
              </a:rPr>
              <a:t> robotics</a:t>
            </a:r>
          </a:p>
          <a:p>
            <a:pPr marL="179388" indent="-179388">
              <a:buFont typeface="Arial" panose="020B0604020202020204" pitchFamily="34" charset="0"/>
              <a:buChar char="•"/>
            </a:pPr>
            <a:r>
              <a:rPr lang="en-US" sz="1400" i="1" dirty="0">
                <a:solidFill>
                  <a:schemeClr val="tx1"/>
                </a:solidFill>
                <a:latin typeface="Book Antiqua" panose="02040602050305030304" pitchFamily="18" charset="0"/>
              </a:rPr>
              <a:t>Bayer+ </a:t>
            </a:r>
            <a:r>
              <a:rPr lang="en-US" sz="1400" i="1" dirty="0" err="1">
                <a:solidFill>
                  <a:schemeClr val="tx1"/>
                </a:solidFill>
                <a:latin typeface="Book Antiqua" panose="02040602050305030304" pitchFamily="18" charset="0"/>
              </a:rPr>
              <a:t>Agrostar</a:t>
            </a:r>
            <a:r>
              <a:rPr lang="en-US" sz="1400" i="1" dirty="0">
                <a:solidFill>
                  <a:schemeClr val="tx1"/>
                </a:solidFill>
                <a:latin typeface="Book Antiqua" panose="02040602050305030304" pitchFamily="18" charset="0"/>
              </a:rPr>
              <a:t>; Syngenta + </a:t>
            </a:r>
            <a:r>
              <a:rPr lang="en-US" sz="1400" i="1" dirty="0" err="1">
                <a:solidFill>
                  <a:schemeClr val="tx1"/>
                </a:solidFill>
                <a:latin typeface="Book Antiqua" panose="02040602050305030304" pitchFamily="18" charset="0"/>
              </a:rPr>
              <a:t>NinjaCart</a:t>
            </a:r>
            <a:endParaRPr lang="en-GB" sz="1400" i="1" dirty="0">
              <a:solidFill>
                <a:schemeClr val="tx1"/>
              </a:solidFill>
              <a:latin typeface="Book Antiqua" panose="02040602050305030304" pitchFamily="18" charset="0"/>
            </a:endParaRPr>
          </a:p>
        </p:txBody>
      </p:sp>
      <p:grpSp>
        <p:nvGrpSpPr>
          <p:cNvPr id="14" name="Group 13">
            <a:extLst>
              <a:ext uri="{FF2B5EF4-FFF2-40B4-BE49-F238E27FC236}">
                <a16:creationId xmlns:a16="http://schemas.microsoft.com/office/drawing/2014/main" id="{191CD292-1791-EA2D-5492-4FF226ED1A62}"/>
              </a:ext>
            </a:extLst>
          </p:cNvPr>
          <p:cNvGrpSpPr/>
          <p:nvPr/>
        </p:nvGrpSpPr>
        <p:grpSpPr>
          <a:xfrm>
            <a:off x="4031605" y="693502"/>
            <a:ext cx="3958505" cy="1319289"/>
            <a:chOff x="41995" y="590089"/>
            <a:chExt cx="3958505" cy="1319289"/>
          </a:xfrm>
        </p:grpSpPr>
        <p:sp>
          <p:nvSpPr>
            <p:cNvPr id="15" name="Arrow: Pentagon 14">
              <a:extLst>
                <a:ext uri="{FF2B5EF4-FFF2-40B4-BE49-F238E27FC236}">
                  <a16:creationId xmlns:a16="http://schemas.microsoft.com/office/drawing/2014/main" id="{52025C92-85FA-E7B3-D9EA-A48E2CBDCB93}"/>
                </a:ext>
              </a:extLst>
            </p:cNvPr>
            <p:cNvSpPr/>
            <p:nvPr/>
          </p:nvSpPr>
          <p:spPr>
            <a:xfrm>
              <a:off x="97972" y="882537"/>
              <a:ext cx="3902528" cy="1026841"/>
            </a:xfrm>
            <a:prstGeom prst="homePlate">
              <a:avLst>
                <a:gd name="adj" fmla="val 147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962" rtl="1" eaLnBrk="1" fontAlgn="base" latinLnBrk="0" hangingPunct="1">
                <a:lnSpc>
                  <a:spcPct val="100000"/>
                </a:lnSpc>
                <a:spcBef>
                  <a:spcPct val="0"/>
                </a:spcBef>
                <a:spcAft>
                  <a:spcPct val="0"/>
                </a:spcAft>
                <a:buClrTx/>
                <a:buSzPct val="120000"/>
                <a:buFontTx/>
                <a:buNone/>
                <a:tabLst/>
                <a:defRPr/>
              </a:pPr>
              <a:r>
                <a:rPr lang="en-GB" altLang="en-US" sz="1600" kern="0" dirty="0">
                  <a:solidFill>
                    <a:schemeClr val="bg1"/>
                  </a:solidFill>
                  <a:latin typeface="Book Antiqua" panose="02040602050305030304" pitchFamily="18" charset="0"/>
                </a:rPr>
                <a:t>Emergence of Kisan drones as pivotal disruptor</a:t>
              </a:r>
            </a:p>
          </p:txBody>
        </p:sp>
        <p:sp>
          <p:nvSpPr>
            <p:cNvPr id="16" name="Hexagon 15">
              <a:extLst>
                <a:ext uri="{FF2B5EF4-FFF2-40B4-BE49-F238E27FC236}">
                  <a16:creationId xmlns:a16="http://schemas.microsoft.com/office/drawing/2014/main" id="{1CDBBAA6-06C3-F238-74DE-9A63092F3031}"/>
                </a:ext>
              </a:extLst>
            </p:cNvPr>
            <p:cNvSpPr/>
            <p:nvPr/>
          </p:nvSpPr>
          <p:spPr>
            <a:xfrm>
              <a:off x="41995" y="590089"/>
              <a:ext cx="404542" cy="305995"/>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6</a:t>
              </a:r>
              <a:endParaRPr lang="en-GB" sz="1600" dirty="0">
                <a:latin typeface="Book Antiqua" panose="02040602050305030304" pitchFamily="18" charset="0"/>
              </a:endParaRPr>
            </a:p>
          </p:txBody>
        </p:sp>
      </p:grpSp>
      <p:sp>
        <p:nvSpPr>
          <p:cNvPr id="17" name="Rectangle 16">
            <a:extLst>
              <a:ext uri="{FF2B5EF4-FFF2-40B4-BE49-F238E27FC236}">
                <a16:creationId xmlns:a16="http://schemas.microsoft.com/office/drawing/2014/main" id="{CB4E3603-1B36-0E18-6B06-B3ECBAA193FD}"/>
              </a:ext>
            </a:extLst>
          </p:cNvPr>
          <p:cNvSpPr/>
          <p:nvPr/>
        </p:nvSpPr>
        <p:spPr>
          <a:xfrm>
            <a:off x="4088420" y="2090644"/>
            <a:ext cx="3787390" cy="155448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D74C46A-A2B0-BC70-323E-FCEC6894F2A7}"/>
              </a:ext>
            </a:extLst>
          </p:cNvPr>
          <p:cNvSpPr/>
          <p:nvPr/>
        </p:nvSpPr>
        <p:spPr>
          <a:xfrm>
            <a:off x="4088419" y="3744563"/>
            <a:ext cx="3787390" cy="283464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4300" indent="-114300">
              <a:buFont typeface="Arial" panose="020B0604020202020204" pitchFamily="34" charset="0"/>
              <a:buChar char="•"/>
            </a:pPr>
            <a:endParaRPr lang="en-US" sz="1400" i="1" dirty="0">
              <a:solidFill>
                <a:schemeClr val="tx1"/>
              </a:solidFill>
              <a:latin typeface="Book Antiqua" panose="02040602050305030304" pitchFamily="18" charset="0"/>
            </a:endParaRPr>
          </a:p>
          <a:p>
            <a:pPr marL="114300" indent="-114300">
              <a:buFont typeface="Arial" panose="020B0604020202020204" pitchFamily="34" charset="0"/>
              <a:buChar char="•"/>
            </a:pPr>
            <a:r>
              <a:rPr lang="en-US" sz="1400" i="1" dirty="0">
                <a:solidFill>
                  <a:schemeClr val="tx1"/>
                </a:solidFill>
                <a:latin typeface="Book Antiqua" panose="02040602050305030304" pitchFamily="18" charset="0"/>
              </a:rPr>
              <a:t>Could change the way crop protection chemicals are applied. </a:t>
            </a:r>
          </a:p>
          <a:p>
            <a:pPr marL="114300" indent="-114300">
              <a:buFont typeface="Arial" panose="020B0604020202020204" pitchFamily="34" charset="0"/>
              <a:buChar char="•"/>
            </a:pPr>
            <a:endParaRPr lang="en-US" sz="1400" i="1" dirty="0">
              <a:solidFill>
                <a:schemeClr val="tx1"/>
              </a:solidFill>
              <a:latin typeface="Book Antiqua" panose="02040602050305030304" pitchFamily="18" charset="0"/>
            </a:endParaRPr>
          </a:p>
          <a:p>
            <a:pPr marL="114300" indent="-114300">
              <a:buFont typeface="Arial" panose="020B0604020202020204" pitchFamily="34" charset="0"/>
              <a:buChar char="•"/>
            </a:pPr>
            <a:r>
              <a:rPr lang="en-US" sz="1400" i="1" dirty="0">
                <a:solidFill>
                  <a:schemeClr val="tx1"/>
                </a:solidFill>
                <a:latin typeface="Book Antiqua" panose="02040602050305030304" pitchFamily="18" charset="0"/>
              </a:rPr>
              <a:t>Strong government support: PLI, AIF, </a:t>
            </a:r>
            <a:r>
              <a:rPr lang="en-US" sz="1400" b="1" i="1" dirty="0" err="1">
                <a:solidFill>
                  <a:schemeClr val="tx1"/>
                </a:solidFill>
                <a:latin typeface="Book Antiqua" panose="02040602050305030304" pitchFamily="18" charset="0"/>
              </a:rPr>
              <a:t>Lakhpati</a:t>
            </a:r>
            <a:r>
              <a:rPr lang="en-US" sz="1400" b="1" i="1" dirty="0">
                <a:solidFill>
                  <a:schemeClr val="tx1"/>
                </a:solidFill>
                <a:latin typeface="Book Antiqua" panose="02040602050305030304" pitchFamily="18" charset="0"/>
              </a:rPr>
              <a:t> Didi scheme </a:t>
            </a:r>
            <a:r>
              <a:rPr lang="en-US" sz="1400" i="1" dirty="0">
                <a:solidFill>
                  <a:schemeClr val="tx1"/>
                </a:solidFill>
                <a:latin typeface="Book Antiqua" panose="02040602050305030304" pitchFamily="18" charset="0"/>
              </a:rPr>
              <a:t>promoting women entrepreneurs to take up drone piloting</a:t>
            </a:r>
          </a:p>
          <a:p>
            <a:pPr marL="114300" indent="-114300">
              <a:buFont typeface="Arial" panose="020B0604020202020204" pitchFamily="34" charset="0"/>
              <a:buChar char="•"/>
            </a:pPr>
            <a:endParaRPr lang="en-US" sz="1400" i="1" dirty="0">
              <a:solidFill>
                <a:schemeClr val="tx1"/>
              </a:solidFill>
              <a:latin typeface="Book Antiqua" panose="02040602050305030304" pitchFamily="18" charset="0"/>
            </a:endParaRPr>
          </a:p>
          <a:p>
            <a:pPr marL="114300" indent="-114300">
              <a:buFont typeface="Arial" panose="020B0604020202020204" pitchFamily="34" charset="0"/>
              <a:buChar char="•"/>
            </a:pPr>
            <a:r>
              <a:rPr lang="en-US" sz="1400" i="1" dirty="0">
                <a:solidFill>
                  <a:schemeClr val="tx1"/>
                </a:solidFill>
                <a:latin typeface="Book Antiqua" panose="02040602050305030304" pitchFamily="18" charset="0"/>
              </a:rPr>
              <a:t>Drone companies working with crop protection companies to aggregate spraying demand hours and passing to rural drone operators</a:t>
            </a:r>
          </a:p>
          <a:p>
            <a:pPr marL="114300" indent="-114300">
              <a:buFont typeface="Arial" panose="020B0604020202020204" pitchFamily="34" charset="0"/>
              <a:buChar char="•"/>
            </a:pPr>
            <a:r>
              <a:rPr lang="en-US" sz="1400" i="1" dirty="0" err="1">
                <a:solidFill>
                  <a:schemeClr val="tx1"/>
                </a:solidFill>
                <a:latin typeface="Book Antiqua" panose="02040602050305030304" pitchFamily="18" charset="0"/>
              </a:rPr>
              <a:t>Rallis+Garuda</a:t>
            </a:r>
            <a:r>
              <a:rPr lang="en-US" sz="1400" i="1" dirty="0">
                <a:solidFill>
                  <a:schemeClr val="tx1"/>
                </a:solidFill>
                <a:latin typeface="Book Antiqua" panose="02040602050305030304" pitchFamily="18" charset="0"/>
              </a:rPr>
              <a:t> Aerospace, Dhanuka+ </a:t>
            </a:r>
            <a:r>
              <a:rPr lang="en-US" sz="1400" i="1" dirty="0" err="1">
                <a:solidFill>
                  <a:schemeClr val="tx1"/>
                </a:solidFill>
                <a:latin typeface="Book Antiqua" panose="02040602050305030304" pitchFamily="18" charset="0"/>
              </a:rPr>
              <a:t>IoTech</a:t>
            </a:r>
            <a:r>
              <a:rPr lang="en-US" sz="1400" i="1" dirty="0">
                <a:solidFill>
                  <a:schemeClr val="tx1"/>
                </a:solidFill>
                <a:latin typeface="Book Antiqua" panose="02040602050305030304" pitchFamily="18" charset="0"/>
              </a:rPr>
              <a:t> Aviation</a:t>
            </a:r>
          </a:p>
          <a:p>
            <a:pPr marL="114300" indent="-114300">
              <a:buFont typeface="Arial" panose="020B0604020202020204" pitchFamily="34" charset="0"/>
              <a:buChar char="•"/>
            </a:pPr>
            <a:endParaRPr lang="en-US" sz="1400" dirty="0">
              <a:solidFill>
                <a:schemeClr val="tx1"/>
              </a:solidFill>
              <a:latin typeface="Book Antiqua" panose="02040602050305030304" pitchFamily="18" charset="0"/>
            </a:endParaRPr>
          </a:p>
        </p:txBody>
      </p:sp>
      <p:grpSp>
        <p:nvGrpSpPr>
          <p:cNvPr id="24" name="Group 23">
            <a:extLst>
              <a:ext uri="{FF2B5EF4-FFF2-40B4-BE49-F238E27FC236}">
                <a16:creationId xmlns:a16="http://schemas.microsoft.com/office/drawing/2014/main" id="{C204E2D7-997F-5F52-2EDD-2980AE1A6BA0}"/>
              </a:ext>
            </a:extLst>
          </p:cNvPr>
          <p:cNvGrpSpPr/>
          <p:nvPr/>
        </p:nvGrpSpPr>
        <p:grpSpPr>
          <a:xfrm>
            <a:off x="8093521" y="667706"/>
            <a:ext cx="3958505" cy="1319289"/>
            <a:chOff x="41995" y="590089"/>
            <a:chExt cx="3958505" cy="1319289"/>
          </a:xfrm>
        </p:grpSpPr>
        <p:sp>
          <p:nvSpPr>
            <p:cNvPr id="25" name="Arrow: Pentagon 24">
              <a:extLst>
                <a:ext uri="{FF2B5EF4-FFF2-40B4-BE49-F238E27FC236}">
                  <a16:creationId xmlns:a16="http://schemas.microsoft.com/office/drawing/2014/main" id="{CFD61B84-9577-9AF4-7DC6-3B93902EECFC}"/>
                </a:ext>
              </a:extLst>
            </p:cNvPr>
            <p:cNvSpPr/>
            <p:nvPr/>
          </p:nvSpPr>
          <p:spPr>
            <a:xfrm>
              <a:off x="97972" y="882537"/>
              <a:ext cx="3902528" cy="1026841"/>
            </a:xfrm>
            <a:prstGeom prst="homePlate">
              <a:avLst>
                <a:gd name="adj" fmla="val 147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altLang="en-US" sz="1600" i="0" u="none" strike="noStrike" kern="0" cap="none" spc="0" normalizeH="0" baseline="0" noProof="0" dirty="0">
                  <a:ln>
                    <a:noFill/>
                  </a:ln>
                  <a:solidFill>
                    <a:schemeClr val="bg1"/>
                  </a:solidFill>
                  <a:effectLst/>
                  <a:uLnTx/>
                  <a:uFillTx/>
                  <a:latin typeface="Book Antiqua" panose="02040602050305030304" pitchFamily="18" charset="0"/>
                </a:rPr>
                <a:t>Digital public goods redefining farmer &amp; channel partner engagements</a:t>
              </a:r>
            </a:p>
          </p:txBody>
        </p:sp>
        <p:sp>
          <p:nvSpPr>
            <p:cNvPr id="26" name="Hexagon 25">
              <a:extLst>
                <a:ext uri="{FF2B5EF4-FFF2-40B4-BE49-F238E27FC236}">
                  <a16:creationId xmlns:a16="http://schemas.microsoft.com/office/drawing/2014/main" id="{30F6A718-4427-F1F5-A2C0-665D4FFA938F}"/>
                </a:ext>
              </a:extLst>
            </p:cNvPr>
            <p:cNvSpPr/>
            <p:nvPr/>
          </p:nvSpPr>
          <p:spPr>
            <a:xfrm>
              <a:off x="41995" y="590089"/>
              <a:ext cx="404542" cy="305995"/>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7</a:t>
              </a:r>
              <a:endParaRPr lang="en-GB" sz="1600" dirty="0">
                <a:latin typeface="Book Antiqua" panose="02040602050305030304" pitchFamily="18" charset="0"/>
              </a:endParaRPr>
            </a:p>
          </p:txBody>
        </p:sp>
      </p:grpSp>
      <p:sp>
        <p:nvSpPr>
          <p:cNvPr id="27" name="Rectangle 26">
            <a:extLst>
              <a:ext uri="{FF2B5EF4-FFF2-40B4-BE49-F238E27FC236}">
                <a16:creationId xmlns:a16="http://schemas.microsoft.com/office/drawing/2014/main" id="{5EF7F57B-46F2-3F70-69F7-C76FB419D54E}"/>
              </a:ext>
            </a:extLst>
          </p:cNvPr>
          <p:cNvSpPr/>
          <p:nvPr/>
        </p:nvSpPr>
        <p:spPr>
          <a:xfrm>
            <a:off x="8150336" y="2064848"/>
            <a:ext cx="3787390" cy="155448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847FD8E9-2C32-925B-AD4A-ACDF71127C3F}"/>
              </a:ext>
            </a:extLst>
          </p:cNvPr>
          <p:cNvSpPr/>
          <p:nvPr/>
        </p:nvSpPr>
        <p:spPr>
          <a:xfrm>
            <a:off x="8150335" y="3718767"/>
            <a:ext cx="3787390" cy="283464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US" sz="1400" i="1" dirty="0">
              <a:solidFill>
                <a:schemeClr val="tx1"/>
              </a:solidFill>
              <a:latin typeface="Book Antiqua" panose="02040602050305030304" pitchFamily="18" charset="0"/>
            </a:endParaRPr>
          </a:p>
          <a:p>
            <a:pPr marL="285750" indent="-285750">
              <a:buFont typeface="Arial" panose="020B0604020202020204" pitchFamily="34" charset="0"/>
              <a:buChar char="•"/>
            </a:pPr>
            <a:r>
              <a:rPr lang="en-US" sz="1400" i="1" dirty="0" err="1">
                <a:solidFill>
                  <a:schemeClr val="tx1"/>
                </a:solidFill>
                <a:latin typeface="Book Antiqua" panose="02040602050305030304" pitchFamily="18" charset="0"/>
              </a:rPr>
              <a:t>Agristack</a:t>
            </a:r>
            <a:r>
              <a:rPr lang="en-US" sz="1400" i="1" dirty="0">
                <a:solidFill>
                  <a:schemeClr val="tx1"/>
                </a:solidFill>
                <a:latin typeface="Book Antiqua" panose="02040602050305030304" pitchFamily="18" charset="0"/>
              </a:rPr>
              <a:t> as part of India Digital Ecosystem for Agriculture (IDEA)</a:t>
            </a:r>
          </a:p>
          <a:p>
            <a:pPr marL="285750" indent="-285750">
              <a:buFont typeface="Arial" panose="020B0604020202020204" pitchFamily="34" charset="0"/>
              <a:buChar char="•"/>
            </a:pPr>
            <a:endParaRPr lang="en-US" sz="1400" i="1" dirty="0">
              <a:solidFill>
                <a:schemeClr val="tx1"/>
              </a:solidFill>
              <a:latin typeface="Book Antiqua" panose="02040602050305030304" pitchFamily="18" charset="0"/>
            </a:endParaRPr>
          </a:p>
          <a:p>
            <a:pPr marL="285750" indent="-285750">
              <a:buFont typeface="Arial" panose="020B0604020202020204" pitchFamily="34" charset="0"/>
              <a:buChar char="•"/>
            </a:pPr>
            <a:r>
              <a:rPr lang="en-US" sz="1400" i="1" dirty="0" err="1">
                <a:solidFill>
                  <a:schemeClr val="tx1"/>
                </a:solidFill>
                <a:latin typeface="Book Antiqua" panose="02040602050305030304" pitchFamily="18" charset="0"/>
              </a:rPr>
              <a:t>eNAM</a:t>
            </a:r>
            <a:r>
              <a:rPr lang="en-US" sz="1400" i="1" dirty="0">
                <a:solidFill>
                  <a:schemeClr val="tx1"/>
                </a:solidFill>
                <a:latin typeface="Book Antiqua" panose="02040602050305030304" pitchFamily="18" charset="0"/>
              </a:rPr>
              <a:t> platform ; ONDC</a:t>
            </a:r>
          </a:p>
          <a:p>
            <a:pPr marL="285750" indent="-285750">
              <a:buFont typeface="Arial" panose="020B0604020202020204" pitchFamily="34" charset="0"/>
              <a:buChar char="•"/>
            </a:pPr>
            <a:endParaRPr lang="en-US" sz="1400" i="1" dirty="0">
              <a:solidFill>
                <a:schemeClr val="tx1"/>
              </a:solidFill>
              <a:latin typeface="Book Antiqua" panose="02040602050305030304" pitchFamily="18" charset="0"/>
            </a:endParaRPr>
          </a:p>
          <a:p>
            <a:pPr marL="285750" indent="-285750">
              <a:buFont typeface="Arial" panose="020B0604020202020204" pitchFamily="34" charset="0"/>
              <a:buChar char="•"/>
            </a:pPr>
            <a:r>
              <a:rPr lang="en-US" sz="1400" i="1" dirty="0">
                <a:solidFill>
                  <a:schemeClr val="tx1"/>
                </a:solidFill>
                <a:latin typeface="Book Antiqua" panose="02040602050305030304" pitchFamily="18" charset="0"/>
              </a:rPr>
              <a:t>Use of GEM (Government Electronic Marketplace) for institutional purchase of agrochemicals</a:t>
            </a:r>
          </a:p>
          <a:p>
            <a:pPr marL="285750" indent="-285750">
              <a:buFont typeface="Arial" panose="020B0604020202020204" pitchFamily="34" charset="0"/>
              <a:buChar char="•"/>
            </a:pPr>
            <a:endParaRPr lang="en-US" sz="1400" i="1" dirty="0">
              <a:solidFill>
                <a:schemeClr val="tx1"/>
              </a:solidFill>
              <a:latin typeface="Book Antiqua" panose="02040602050305030304" pitchFamily="18" charset="0"/>
            </a:endParaRPr>
          </a:p>
          <a:p>
            <a:pPr marL="285750" indent="-285750">
              <a:buFont typeface="Arial" panose="020B0604020202020204" pitchFamily="34" charset="0"/>
              <a:buChar char="•"/>
            </a:pPr>
            <a:r>
              <a:rPr lang="en-US" sz="1400" i="1" dirty="0" err="1">
                <a:solidFill>
                  <a:schemeClr val="tx1"/>
                </a:solidFill>
                <a:latin typeface="Book Antiqua" panose="02040602050305030304" pitchFamily="18" charset="0"/>
              </a:rPr>
              <a:t>TReDS</a:t>
            </a:r>
            <a:r>
              <a:rPr lang="en-US" sz="1400" i="1" dirty="0">
                <a:solidFill>
                  <a:schemeClr val="tx1"/>
                </a:solidFill>
                <a:latin typeface="Book Antiqua" panose="02040602050305030304" pitchFamily="18" charset="0"/>
              </a:rPr>
              <a:t> and other innovative financing models</a:t>
            </a:r>
            <a:endParaRPr lang="en-GB" sz="1400" i="1" dirty="0">
              <a:solidFill>
                <a:schemeClr val="tx1"/>
              </a:solidFill>
              <a:latin typeface="Book Antiqua" panose="02040602050305030304" pitchFamily="18" charset="0"/>
            </a:endParaRPr>
          </a:p>
        </p:txBody>
      </p:sp>
      <p:pic>
        <p:nvPicPr>
          <p:cNvPr id="126" name="Graphic 125" descr="Man with solid fill">
            <a:extLst>
              <a:ext uri="{FF2B5EF4-FFF2-40B4-BE49-F238E27FC236}">
                <a16:creationId xmlns:a16="http://schemas.microsoft.com/office/drawing/2014/main" id="{21055676-19CA-C845-7D9C-7DD836B255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656" y="2409574"/>
            <a:ext cx="967011" cy="967011"/>
          </a:xfrm>
          <a:prstGeom prst="rect">
            <a:avLst/>
          </a:prstGeom>
        </p:spPr>
      </p:pic>
      <p:grpSp>
        <p:nvGrpSpPr>
          <p:cNvPr id="127" name="Group 126">
            <a:extLst>
              <a:ext uri="{FF2B5EF4-FFF2-40B4-BE49-F238E27FC236}">
                <a16:creationId xmlns:a16="http://schemas.microsoft.com/office/drawing/2014/main" id="{5C28508E-C328-46FA-624D-D759725C38F6}"/>
              </a:ext>
            </a:extLst>
          </p:cNvPr>
          <p:cNvGrpSpPr/>
          <p:nvPr/>
        </p:nvGrpSpPr>
        <p:grpSpPr>
          <a:xfrm>
            <a:off x="759342" y="2498312"/>
            <a:ext cx="341435" cy="517578"/>
            <a:chOff x="3794467" y="3565336"/>
            <a:chExt cx="495300" cy="876300"/>
          </a:xfrm>
          <a:solidFill>
            <a:schemeClr val="accent1">
              <a:lumMod val="75000"/>
            </a:schemeClr>
          </a:solidFill>
        </p:grpSpPr>
        <p:sp>
          <p:nvSpPr>
            <p:cNvPr id="128" name="Freeform: Shape 127">
              <a:extLst>
                <a:ext uri="{FF2B5EF4-FFF2-40B4-BE49-F238E27FC236}">
                  <a16:creationId xmlns:a16="http://schemas.microsoft.com/office/drawing/2014/main" id="{6FD855D4-C22B-7AC6-20EE-3415DB558F8A}"/>
                </a:ext>
              </a:extLst>
            </p:cNvPr>
            <p:cNvSpPr/>
            <p:nvPr/>
          </p:nvSpPr>
          <p:spPr>
            <a:xfrm>
              <a:off x="3794467" y="3565336"/>
              <a:ext cx="495300" cy="876300"/>
            </a:xfrm>
            <a:custGeom>
              <a:avLst/>
              <a:gdLst>
                <a:gd name="connsiteX0" fmla="*/ 457200 w 495300"/>
                <a:gd name="connsiteY0" fmla="*/ 0 h 876300"/>
                <a:gd name="connsiteX1" fmla="*/ 38100 w 495300"/>
                <a:gd name="connsiteY1" fmla="*/ 0 h 876300"/>
                <a:gd name="connsiteX2" fmla="*/ 0 w 495300"/>
                <a:gd name="connsiteY2" fmla="*/ 38100 h 876300"/>
                <a:gd name="connsiteX3" fmla="*/ 0 w 495300"/>
                <a:gd name="connsiteY3" fmla="*/ 838200 h 876300"/>
                <a:gd name="connsiteX4" fmla="*/ 38100 w 495300"/>
                <a:gd name="connsiteY4" fmla="*/ 876300 h 876300"/>
                <a:gd name="connsiteX5" fmla="*/ 457200 w 495300"/>
                <a:gd name="connsiteY5" fmla="*/ 876300 h 876300"/>
                <a:gd name="connsiteX6" fmla="*/ 495300 w 495300"/>
                <a:gd name="connsiteY6" fmla="*/ 838200 h 876300"/>
                <a:gd name="connsiteX7" fmla="*/ 495300 w 495300"/>
                <a:gd name="connsiteY7" fmla="*/ 38100 h 876300"/>
                <a:gd name="connsiteX8" fmla="*/ 457200 w 495300"/>
                <a:gd name="connsiteY8" fmla="*/ 0 h 876300"/>
                <a:gd name="connsiteX9" fmla="*/ 214313 w 495300"/>
                <a:gd name="connsiteY9" fmla="*/ 38100 h 876300"/>
                <a:gd name="connsiteX10" fmla="*/ 280988 w 495300"/>
                <a:gd name="connsiteY10" fmla="*/ 38100 h 876300"/>
                <a:gd name="connsiteX11" fmla="*/ 295275 w 495300"/>
                <a:gd name="connsiteY11" fmla="*/ 52388 h 876300"/>
                <a:gd name="connsiteX12" fmla="*/ 280988 w 495300"/>
                <a:gd name="connsiteY12" fmla="*/ 66675 h 876300"/>
                <a:gd name="connsiteX13" fmla="*/ 214313 w 495300"/>
                <a:gd name="connsiteY13" fmla="*/ 66675 h 876300"/>
                <a:gd name="connsiteX14" fmla="*/ 200025 w 495300"/>
                <a:gd name="connsiteY14" fmla="*/ 52388 h 876300"/>
                <a:gd name="connsiteX15" fmla="*/ 214313 w 495300"/>
                <a:gd name="connsiteY15" fmla="*/ 38100 h 876300"/>
                <a:gd name="connsiteX16" fmla="*/ 457200 w 495300"/>
                <a:gd name="connsiteY16" fmla="*/ 771525 h 876300"/>
                <a:gd name="connsiteX17" fmla="*/ 38100 w 495300"/>
                <a:gd name="connsiteY17" fmla="*/ 771525 h 876300"/>
                <a:gd name="connsiteX18" fmla="*/ 38100 w 495300"/>
                <a:gd name="connsiteY18" fmla="*/ 104775 h 876300"/>
                <a:gd name="connsiteX19" fmla="*/ 457200 w 495300"/>
                <a:gd name="connsiteY19" fmla="*/ 104775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5300" h="876300">
                  <a:moveTo>
                    <a:pt x="457200" y="0"/>
                  </a:moveTo>
                  <a:lnTo>
                    <a:pt x="38100" y="0"/>
                  </a:lnTo>
                  <a:cubicBezTo>
                    <a:pt x="17084" y="63"/>
                    <a:pt x="63" y="17084"/>
                    <a:pt x="0" y="38100"/>
                  </a:cubicBezTo>
                  <a:lnTo>
                    <a:pt x="0" y="838200"/>
                  </a:lnTo>
                  <a:cubicBezTo>
                    <a:pt x="63" y="859216"/>
                    <a:pt x="17084" y="876237"/>
                    <a:pt x="38100" y="876300"/>
                  </a:cubicBezTo>
                  <a:lnTo>
                    <a:pt x="457200" y="876300"/>
                  </a:lnTo>
                  <a:cubicBezTo>
                    <a:pt x="478216" y="876237"/>
                    <a:pt x="495237" y="859216"/>
                    <a:pt x="495300" y="838200"/>
                  </a:cubicBezTo>
                  <a:lnTo>
                    <a:pt x="495300" y="38100"/>
                  </a:lnTo>
                  <a:cubicBezTo>
                    <a:pt x="495237" y="17084"/>
                    <a:pt x="478216" y="63"/>
                    <a:pt x="457200" y="0"/>
                  </a:cubicBezTo>
                  <a:close/>
                  <a:moveTo>
                    <a:pt x="214313" y="38100"/>
                  </a:moveTo>
                  <a:lnTo>
                    <a:pt x="280988" y="38100"/>
                  </a:lnTo>
                  <a:cubicBezTo>
                    <a:pt x="288878" y="38100"/>
                    <a:pt x="295275" y="44497"/>
                    <a:pt x="295275" y="52388"/>
                  </a:cubicBezTo>
                  <a:cubicBezTo>
                    <a:pt x="295275" y="60278"/>
                    <a:pt x="288878" y="66675"/>
                    <a:pt x="280988" y="66675"/>
                  </a:cubicBezTo>
                  <a:lnTo>
                    <a:pt x="214313" y="66675"/>
                  </a:lnTo>
                  <a:cubicBezTo>
                    <a:pt x="206422" y="66675"/>
                    <a:pt x="200025" y="60278"/>
                    <a:pt x="200025" y="52388"/>
                  </a:cubicBezTo>
                  <a:cubicBezTo>
                    <a:pt x="200025" y="44497"/>
                    <a:pt x="206422" y="38100"/>
                    <a:pt x="214313" y="38100"/>
                  </a:cubicBezTo>
                  <a:close/>
                  <a:moveTo>
                    <a:pt x="457200" y="771525"/>
                  </a:moveTo>
                  <a:lnTo>
                    <a:pt x="38100" y="771525"/>
                  </a:lnTo>
                  <a:lnTo>
                    <a:pt x="38100" y="104775"/>
                  </a:lnTo>
                  <a:lnTo>
                    <a:pt x="457200" y="104775"/>
                  </a:lnTo>
                  <a:close/>
                </a:path>
              </a:pathLst>
            </a:custGeom>
            <a:grpFill/>
            <a:ln w="9525" cap="flat">
              <a:noFill/>
              <a:prstDash val="solid"/>
              <a:miter/>
            </a:ln>
          </p:spPr>
          <p:txBody>
            <a:bodyPr rtlCol="0" anchor="ctr"/>
            <a:lstStyle/>
            <a:p>
              <a:endParaRPr lang="en-IN" dirty="0"/>
            </a:p>
          </p:txBody>
        </p:sp>
        <p:sp>
          <p:nvSpPr>
            <p:cNvPr id="129" name="Freeform: Shape 128">
              <a:extLst>
                <a:ext uri="{FF2B5EF4-FFF2-40B4-BE49-F238E27FC236}">
                  <a16:creationId xmlns:a16="http://schemas.microsoft.com/office/drawing/2014/main" id="{100FA827-0EA1-9B46-B9FB-255ACD56A99D}"/>
                </a:ext>
              </a:extLst>
            </p:cNvPr>
            <p:cNvSpPr/>
            <p:nvPr/>
          </p:nvSpPr>
          <p:spPr>
            <a:xfrm>
              <a:off x="3908767" y="3774886"/>
              <a:ext cx="152400" cy="152400"/>
            </a:xfrm>
            <a:custGeom>
              <a:avLst/>
              <a:gdLst>
                <a:gd name="connsiteX0" fmla="*/ 76200 w 152400"/>
                <a:gd name="connsiteY0" fmla="*/ 152400 h 152400"/>
                <a:gd name="connsiteX1" fmla="*/ 152400 w 152400"/>
                <a:gd name="connsiteY1" fmla="*/ 76200 h 152400"/>
                <a:gd name="connsiteX2" fmla="*/ 76200 w 152400"/>
                <a:gd name="connsiteY2" fmla="*/ 0 h 152400"/>
                <a:gd name="connsiteX3" fmla="*/ 0 w 152400"/>
                <a:gd name="connsiteY3" fmla="*/ 76200 h 152400"/>
                <a:gd name="connsiteX4" fmla="*/ 76200 w 152400"/>
                <a:gd name="connsiteY4" fmla="*/ 152400 h 152400"/>
                <a:gd name="connsiteX5" fmla="*/ 76038 w 152400"/>
                <a:gd name="connsiteY5" fmla="*/ 29413 h 152400"/>
                <a:gd name="connsiteX6" fmla="*/ 97393 w 152400"/>
                <a:gd name="connsiteY6" fmla="*/ 50768 h 152400"/>
                <a:gd name="connsiteX7" fmla="*/ 76038 w 152400"/>
                <a:gd name="connsiteY7" fmla="*/ 72123 h 152400"/>
                <a:gd name="connsiteX8" fmla="*/ 54683 w 152400"/>
                <a:gd name="connsiteY8" fmla="*/ 50768 h 152400"/>
                <a:gd name="connsiteX9" fmla="*/ 76038 w 152400"/>
                <a:gd name="connsiteY9" fmla="*/ 29413 h 152400"/>
                <a:gd name="connsiteX10" fmla="*/ 33338 w 152400"/>
                <a:gd name="connsiteY10" fmla="*/ 98812 h 152400"/>
                <a:gd name="connsiteX11" fmla="*/ 37605 w 152400"/>
                <a:gd name="connsiteY11" fmla="*/ 90240 h 152400"/>
                <a:gd name="connsiteX12" fmla="*/ 58426 w 152400"/>
                <a:gd name="connsiteY12" fmla="*/ 80096 h 152400"/>
                <a:gd name="connsiteX13" fmla="*/ 76048 w 152400"/>
                <a:gd name="connsiteY13" fmla="*/ 77429 h 152400"/>
                <a:gd name="connsiteX14" fmla="*/ 93659 w 152400"/>
                <a:gd name="connsiteY14" fmla="*/ 80096 h 152400"/>
                <a:gd name="connsiteX15" fmla="*/ 114481 w 152400"/>
                <a:gd name="connsiteY15" fmla="*/ 90240 h 152400"/>
                <a:gd name="connsiteX16" fmla="*/ 118758 w 152400"/>
                <a:gd name="connsiteY16" fmla="*/ 98812 h 152400"/>
                <a:gd name="connsiteX17" fmla="*/ 118758 w 152400"/>
                <a:gd name="connsiteY17" fmla="*/ 115129 h 152400"/>
                <a:gd name="connsiteX18" fmla="*/ 33338 w 152400"/>
                <a:gd name="connsiteY18" fmla="*/ 11512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152400">
                  <a:moveTo>
                    <a:pt x="76200" y="152400"/>
                  </a:moveTo>
                  <a:cubicBezTo>
                    <a:pt x="118284" y="152400"/>
                    <a:pt x="152400" y="118284"/>
                    <a:pt x="152400" y="76200"/>
                  </a:cubicBezTo>
                  <a:cubicBezTo>
                    <a:pt x="152400" y="34116"/>
                    <a:pt x="118284" y="0"/>
                    <a:pt x="76200" y="0"/>
                  </a:cubicBezTo>
                  <a:cubicBezTo>
                    <a:pt x="34116" y="0"/>
                    <a:pt x="0" y="34116"/>
                    <a:pt x="0" y="76200"/>
                  </a:cubicBezTo>
                  <a:cubicBezTo>
                    <a:pt x="0" y="118284"/>
                    <a:pt x="34116" y="152400"/>
                    <a:pt x="76200" y="152400"/>
                  </a:cubicBezTo>
                  <a:close/>
                  <a:moveTo>
                    <a:pt x="76038" y="29413"/>
                  </a:moveTo>
                  <a:cubicBezTo>
                    <a:pt x="87832" y="29413"/>
                    <a:pt x="97393" y="38974"/>
                    <a:pt x="97393" y="50768"/>
                  </a:cubicBezTo>
                  <a:cubicBezTo>
                    <a:pt x="97393" y="62562"/>
                    <a:pt x="87832" y="72123"/>
                    <a:pt x="76038" y="72123"/>
                  </a:cubicBezTo>
                  <a:cubicBezTo>
                    <a:pt x="64244" y="72123"/>
                    <a:pt x="54683" y="62562"/>
                    <a:pt x="54683" y="50768"/>
                  </a:cubicBezTo>
                  <a:cubicBezTo>
                    <a:pt x="54714" y="38987"/>
                    <a:pt x="64257" y="29445"/>
                    <a:pt x="76038" y="29413"/>
                  </a:cubicBezTo>
                  <a:close/>
                  <a:moveTo>
                    <a:pt x="33338" y="98812"/>
                  </a:moveTo>
                  <a:cubicBezTo>
                    <a:pt x="33396" y="95458"/>
                    <a:pt x="34963" y="92309"/>
                    <a:pt x="37605" y="90240"/>
                  </a:cubicBezTo>
                  <a:cubicBezTo>
                    <a:pt x="43918" y="85699"/>
                    <a:pt x="50960" y="82269"/>
                    <a:pt x="58426" y="80096"/>
                  </a:cubicBezTo>
                  <a:cubicBezTo>
                    <a:pt x="64156" y="78429"/>
                    <a:pt x="70081" y="77532"/>
                    <a:pt x="76048" y="77429"/>
                  </a:cubicBezTo>
                  <a:cubicBezTo>
                    <a:pt x="82017" y="77451"/>
                    <a:pt x="87951" y="78349"/>
                    <a:pt x="93659" y="80096"/>
                  </a:cubicBezTo>
                  <a:cubicBezTo>
                    <a:pt x="101211" y="82046"/>
                    <a:pt x="108292" y="85495"/>
                    <a:pt x="114481" y="90240"/>
                  </a:cubicBezTo>
                  <a:cubicBezTo>
                    <a:pt x="117125" y="92308"/>
                    <a:pt x="118696" y="95457"/>
                    <a:pt x="118758" y="98812"/>
                  </a:cubicBezTo>
                  <a:lnTo>
                    <a:pt x="118758" y="115129"/>
                  </a:lnTo>
                  <a:lnTo>
                    <a:pt x="33338" y="115129"/>
                  </a:lnTo>
                  <a:close/>
                </a:path>
              </a:pathLst>
            </a:custGeom>
            <a:grpFill/>
            <a:ln w="9525" cap="flat">
              <a:noFill/>
              <a:prstDash val="solid"/>
              <a:miter/>
            </a:ln>
          </p:spPr>
          <p:txBody>
            <a:bodyPr rtlCol="0" anchor="ctr"/>
            <a:lstStyle/>
            <a:p>
              <a:endParaRPr lang="en-IN"/>
            </a:p>
          </p:txBody>
        </p:sp>
        <p:sp>
          <p:nvSpPr>
            <p:cNvPr id="130" name="Freeform: Shape 129">
              <a:extLst>
                <a:ext uri="{FF2B5EF4-FFF2-40B4-BE49-F238E27FC236}">
                  <a16:creationId xmlns:a16="http://schemas.microsoft.com/office/drawing/2014/main" id="{E8734E66-6F70-3145-C313-F1C73E9B2EBF}"/>
                </a:ext>
              </a:extLst>
            </p:cNvPr>
            <p:cNvSpPr/>
            <p:nvPr/>
          </p:nvSpPr>
          <p:spPr>
            <a:xfrm>
              <a:off x="4009570" y="4068779"/>
              <a:ext cx="70361" cy="58092"/>
            </a:xfrm>
            <a:custGeom>
              <a:avLst/>
              <a:gdLst>
                <a:gd name="connsiteX0" fmla="*/ 0 w 70361"/>
                <a:gd name="connsiteY0" fmla="*/ 32814 h 58092"/>
                <a:gd name="connsiteX1" fmla="*/ 13402 w 70361"/>
                <a:gd name="connsiteY1" fmla="*/ 58093 h 58092"/>
                <a:gd name="connsiteX2" fmla="*/ 70361 w 70361"/>
                <a:gd name="connsiteY2" fmla="*/ 23917 h 58092"/>
                <a:gd name="connsiteX3" fmla="*/ 54702 w 70361"/>
                <a:gd name="connsiteY3" fmla="*/ 0 h 58092"/>
              </a:gdLst>
              <a:ahLst/>
              <a:cxnLst>
                <a:cxn ang="0">
                  <a:pos x="connsiteX0" y="connsiteY0"/>
                </a:cxn>
                <a:cxn ang="0">
                  <a:pos x="connsiteX1" y="connsiteY1"/>
                </a:cxn>
                <a:cxn ang="0">
                  <a:pos x="connsiteX2" y="connsiteY2"/>
                </a:cxn>
                <a:cxn ang="0">
                  <a:pos x="connsiteX3" y="connsiteY3"/>
                </a:cxn>
              </a:cxnLst>
              <a:rect l="l" t="t" r="r" b="b"/>
              <a:pathLst>
                <a:path w="70361" h="58092">
                  <a:moveTo>
                    <a:pt x="0" y="32814"/>
                  </a:moveTo>
                  <a:cubicBezTo>
                    <a:pt x="5785" y="40473"/>
                    <a:pt x="10309" y="49007"/>
                    <a:pt x="13402" y="58093"/>
                  </a:cubicBezTo>
                  <a:lnTo>
                    <a:pt x="70361" y="23917"/>
                  </a:lnTo>
                  <a:cubicBezTo>
                    <a:pt x="63912" y="16822"/>
                    <a:pt x="58626" y="8750"/>
                    <a:pt x="54702" y="0"/>
                  </a:cubicBezTo>
                  <a:close/>
                </a:path>
              </a:pathLst>
            </a:custGeom>
            <a:grpFill/>
            <a:ln w="9525" cap="flat">
              <a:noFill/>
              <a:prstDash val="solid"/>
              <a:miter/>
            </a:ln>
          </p:spPr>
          <p:txBody>
            <a:bodyPr rtlCol="0" anchor="ctr"/>
            <a:lstStyle/>
            <a:p>
              <a:endParaRPr lang="en-IN"/>
            </a:p>
          </p:txBody>
        </p:sp>
        <p:sp>
          <p:nvSpPr>
            <p:cNvPr id="131" name="Freeform: Shape 130">
              <a:extLst>
                <a:ext uri="{FF2B5EF4-FFF2-40B4-BE49-F238E27FC236}">
                  <a16:creationId xmlns:a16="http://schemas.microsoft.com/office/drawing/2014/main" id="{1657157E-C0B0-69F6-DE12-E18331654958}"/>
                </a:ext>
              </a:extLst>
            </p:cNvPr>
            <p:cNvSpPr/>
            <p:nvPr/>
          </p:nvSpPr>
          <p:spPr>
            <a:xfrm>
              <a:off x="4030144" y="3911303"/>
              <a:ext cx="64150" cy="67389"/>
            </a:xfrm>
            <a:custGeom>
              <a:avLst/>
              <a:gdLst>
                <a:gd name="connsiteX0" fmla="*/ 0 w 64150"/>
                <a:gd name="connsiteY0" fmla="*/ 18069 h 67389"/>
                <a:gd name="connsiteX1" fmla="*/ 43815 w 64150"/>
                <a:gd name="connsiteY1" fmla="*/ 67389 h 67389"/>
                <a:gd name="connsiteX2" fmla="*/ 64151 w 64150"/>
                <a:gd name="connsiteY2" fmla="*/ 47254 h 67389"/>
                <a:gd name="connsiteX3" fmla="*/ 22146 w 64150"/>
                <a:gd name="connsiteY3" fmla="*/ 0 h 67389"/>
                <a:gd name="connsiteX4" fmla="*/ 0 w 64150"/>
                <a:gd name="connsiteY4" fmla="*/ 18069 h 67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50" h="67389">
                  <a:moveTo>
                    <a:pt x="0" y="18069"/>
                  </a:moveTo>
                  <a:lnTo>
                    <a:pt x="43815" y="67389"/>
                  </a:lnTo>
                  <a:cubicBezTo>
                    <a:pt x="49484" y="59643"/>
                    <a:pt x="56349" y="52847"/>
                    <a:pt x="64151" y="47254"/>
                  </a:cubicBezTo>
                  <a:lnTo>
                    <a:pt x="22146" y="0"/>
                  </a:lnTo>
                  <a:cubicBezTo>
                    <a:pt x="15758" y="7149"/>
                    <a:pt x="8285" y="13246"/>
                    <a:pt x="0" y="18069"/>
                  </a:cubicBezTo>
                  <a:close/>
                </a:path>
              </a:pathLst>
            </a:custGeom>
            <a:grpFill/>
            <a:ln w="9525" cap="flat">
              <a:noFill/>
              <a:prstDash val="solid"/>
              <a:miter/>
            </a:ln>
          </p:spPr>
          <p:txBody>
            <a:bodyPr rtlCol="0" anchor="ctr"/>
            <a:lstStyle/>
            <a:p>
              <a:endParaRPr lang="en-IN"/>
            </a:p>
          </p:txBody>
        </p:sp>
        <p:sp>
          <p:nvSpPr>
            <p:cNvPr id="132" name="Freeform: Shape 131">
              <a:extLst>
                <a:ext uri="{FF2B5EF4-FFF2-40B4-BE49-F238E27FC236}">
                  <a16:creationId xmlns:a16="http://schemas.microsoft.com/office/drawing/2014/main" id="{82011A7F-06C2-0068-5425-E1445139048B}"/>
                </a:ext>
              </a:extLst>
            </p:cNvPr>
            <p:cNvSpPr/>
            <p:nvPr/>
          </p:nvSpPr>
          <p:spPr>
            <a:xfrm>
              <a:off x="4070692" y="3955861"/>
              <a:ext cx="152400" cy="152400"/>
            </a:xfrm>
            <a:custGeom>
              <a:avLst/>
              <a:gdLst>
                <a:gd name="connsiteX0" fmla="*/ 76200 w 152400"/>
                <a:gd name="connsiteY0" fmla="*/ 0 h 152400"/>
                <a:gd name="connsiteX1" fmla="*/ 0 w 152400"/>
                <a:gd name="connsiteY1" fmla="*/ 76200 h 152400"/>
                <a:gd name="connsiteX2" fmla="*/ 76200 w 152400"/>
                <a:gd name="connsiteY2" fmla="*/ 152400 h 152400"/>
                <a:gd name="connsiteX3" fmla="*/ 152400 w 152400"/>
                <a:gd name="connsiteY3" fmla="*/ 76200 h 152400"/>
                <a:gd name="connsiteX4" fmla="*/ 76200 w 152400"/>
                <a:gd name="connsiteY4" fmla="*/ 0 h 152400"/>
                <a:gd name="connsiteX5" fmla="*/ 76038 w 152400"/>
                <a:gd name="connsiteY5" fmla="*/ 29413 h 152400"/>
                <a:gd name="connsiteX6" fmla="*/ 97393 w 152400"/>
                <a:gd name="connsiteY6" fmla="*/ 50768 h 152400"/>
                <a:gd name="connsiteX7" fmla="*/ 76038 w 152400"/>
                <a:gd name="connsiteY7" fmla="*/ 72123 h 152400"/>
                <a:gd name="connsiteX8" fmla="*/ 54683 w 152400"/>
                <a:gd name="connsiteY8" fmla="*/ 50768 h 152400"/>
                <a:gd name="connsiteX9" fmla="*/ 76038 w 152400"/>
                <a:gd name="connsiteY9" fmla="*/ 29413 h 152400"/>
                <a:gd name="connsiteX10" fmla="*/ 118748 w 152400"/>
                <a:gd name="connsiteY10" fmla="*/ 115138 h 152400"/>
                <a:gd name="connsiteX11" fmla="*/ 33338 w 152400"/>
                <a:gd name="connsiteY11" fmla="*/ 115138 h 152400"/>
                <a:gd name="connsiteX12" fmla="*/ 33338 w 152400"/>
                <a:gd name="connsiteY12" fmla="*/ 98812 h 152400"/>
                <a:gd name="connsiteX13" fmla="*/ 37605 w 152400"/>
                <a:gd name="connsiteY13" fmla="*/ 90240 h 152400"/>
                <a:gd name="connsiteX14" fmla="*/ 58426 w 152400"/>
                <a:gd name="connsiteY14" fmla="*/ 80096 h 152400"/>
                <a:gd name="connsiteX15" fmla="*/ 76048 w 152400"/>
                <a:gd name="connsiteY15" fmla="*/ 77429 h 152400"/>
                <a:gd name="connsiteX16" fmla="*/ 93659 w 152400"/>
                <a:gd name="connsiteY16" fmla="*/ 80096 h 152400"/>
                <a:gd name="connsiteX17" fmla="*/ 114481 w 152400"/>
                <a:gd name="connsiteY17" fmla="*/ 90240 h 152400"/>
                <a:gd name="connsiteX18" fmla="*/ 118758 w 152400"/>
                <a:gd name="connsiteY18" fmla="*/ 98812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152400">
                  <a:moveTo>
                    <a:pt x="76200" y="0"/>
                  </a:moveTo>
                  <a:cubicBezTo>
                    <a:pt x="34116" y="0"/>
                    <a:pt x="0" y="34116"/>
                    <a:pt x="0" y="76200"/>
                  </a:cubicBezTo>
                  <a:cubicBezTo>
                    <a:pt x="0" y="118284"/>
                    <a:pt x="34116" y="152400"/>
                    <a:pt x="76200" y="152400"/>
                  </a:cubicBezTo>
                  <a:cubicBezTo>
                    <a:pt x="118284" y="152400"/>
                    <a:pt x="152400" y="118284"/>
                    <a:pt x="152400" y="76200"/>
                  </a:cubicBezTo>
                  <a:cubicBezTo>
                    <a:pt x="152400" y="34116"/>
                    <a:pt x="118284" y="0"/>
                    <a:pt x="76200" y="0"/>
                  </a:cubicBezTo>
                  <a:close/>
                  <a:moveTo>
                    <a:pt x="76038" y="29413"/>
                  </a:moveTo>
                  <a:cubicBezTo>
                    <a:pt x="87832" y="29413"/>
                    <a:pt x="97393" y="38974"/>
                    <a:pt x="97393" y="50768"/>
                  </a:cubicBezTo>
                  <a:cubicBezTo>
                    <a:pt x="97393" y="62562"/>
                    <a:pt x="87832" y="72123"/>
                    <a:pt x="76038" y="72123"/>
                  </a:cubicBezTo>
                  <a:cubicBezTo>
                    <a:pt x="64244" y="72123"/>
                    <a:pt x="54683" y="62562"/>
                    <a:pt x="54683" y="50768"/>
                  </a:cubicBezTo>
                  <a:cubicBezTo>
                    <a:pt x="54714" y="38987"/>
                    <a:pt x="64257" y="29445"/>
                    <a:pt x="76038" y="29413"/>
                  </a:cubicBezTo>
                  <a:close/>
                  <a:moveTo>
                    <a:pt x="118748" y="115138"/>
                  </a:moveTo>
                  <a:lnTo>
                    <a:pt x="33338" y="115138"/>
                  </a:lnTo>
                  <a:lnTo>
                    <a:pt x="33338" y="98812"/>
                  </a:lnTo>
                  <a:cubicBezTo>
                    <a:pt x="33396" y="95458"/>
                    <a:pt x="34963" y="92309"/>
                    <a:pt x="37605" y="90240"/>
                  </a:cubicBezTo>
                  <a:cubicBezTo>
                    <a:pt x="43918" y="85699"/>
                    <a:pt x="50960" y="82269"/>
                    <a:pt x="58426" y="80096"/>
                  </a:cubicBezTo>
                  <a:cubicBezTo>
                    <a:pt x="64156" y="78429"/>
                    <a:pt x="70081" y="77532"/>
                    <a:pt x="76048" y="77429"/>
                  </a:cubicBezTo>
                  <a:cubicBezTo>
                    <a:pt x="82017" y="77451"/>
                    <a:pt x="87951" y="78349"/>
                    <a:pt x="93659" y="80096"/>
                  </a:cubicBezTo>
                  <a:cubicBezTo>
                    <a:pt x="101211" y="82046"/>
                    <a:pt x="108292" y="85495"/>
                    <a:pt x="114481" y="90240"/>
                  </a:cubicBezTo>
                  <a:cubicBezTo>
                    <a:pt x="117125" y="92308"/>
                    <a:pt x="118696" y="95457"/>
                    <a:pt x="118758" y="98812"/>
                  </a:cubicBezTo>
                  <a:close/>
                </a:path>
              </a:pathLst>
            </a:custGeom>
            <a:grpFill/>
            <a:ln w="9525" cap="flat">
              <a:noFill/>
              <a:prstDash val="solid"/>
              <a:miter/>
            </a:ln>
          </p:spPr>
          <p:txBody>
            <a:bodyPr rtlCol="0" anchor="ctr"/>
            <a:lstStyle/>
            <a:p>
              <a:endParaRPr lang="en-IN"/>
            </a:p>
          </p:txBody>
        </p:sp>
        <p:sp>
          <p:nvSpPr>
            <p:cNvPr id="133" name="Freeform: Shape 132">
              <a:extLst>
                <a:ext uri="{FF2B5EF4-FFF2-40B4-BE49-F238E27FC236}">
                  <a16:creationId xmlns:a16="http://schemas.microsoft.com/office/drawing/2014/main" id="{0ECEAB00-9A83-8CF1-2269-1DCEF2CC4BF6}"/>
                </a:ext>
              </a:extLst>
            </p:cNvPr>
            <p:cNvSpPr/>
            <p:nvPr/>
          </p:nvSpPr>
          <p:spPr>
            <a:xfrm>
              <a:off x="3939570" y="3937125"/>
              <a:ext cx="45748" cy="133626"/>
            </a:xfrm>
            <a:custGeom>
              <a:avLst/>
              <a:gdLst>
                <a:gd name="connsiteX0" fmla="*/ 17507 w 45748"/>
                <a:gd name="connsiteY0" fmla="*/ 0 h 133626"/>
                <a:gd name="connsiteX1" fmla="*/ 0 w 45748"/>
                <a:gd name="connsiteY1" fmla="*/ 128387 h 133626"/>
                <a:gd name="connsiteX2" fmla="*/ 28127 w 45748"/>
                <a:gd name="connsiteY2" fmla="*/ 133626 h 133626"/>
                <a:gd name="connsiteX3" fmla="*/ 45749 w 45748"/>
                <a:gd name="connsiteY3" fmla="*/ 4448 h 133626"/>
                <a:gd name="connsiteX4" fmla="*/ 45396 w 45748"/>
                <a:gd name="connsiteY4" fmla="*/ 4448 h 133626"/>
                <a:gd name="connsiteX5" fmla="*/ 17507 w 45748"/>
                <a:gd name="connsiteY5" fmla="*/ 0 h 1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48" h="133626">
                  <a:moveTo>
                    <a:pt x="17507" y="0"/>
                  </a:moveTo>
                  <a:lnTo>
                    <a:pt x="0" y="128387"/>
                  </a:lnTo>
                  <a:cubicBezTo>
                    <a:pt x="9595" y="128616"/>
                    <a:pt x="19093" y="130385"/>
                    <a:pt x="28127" y="133626"/>
                  </a:cubicBezTo>
                  <a:lnTo>
                    <a:pt x="45749" y="4448"/>
                  </a:lnTo>
                  <a:lnTo>
                    <a:pt x="45396" y="4448"/>
                  </a:lnTo>
                  <a:cubicBezTo>
                    <a:pt x="35924" y="4441"/>
                    <a:pt x="26512" y="2939"/>
                    <a:pt x="17507" y="0"/>
                  </a:cubicBezTo>
                  <a:close/>
                </a:path>
              </a:pathLst>
            </a:custGeom>
            <a:grpFill/>
            <a:ln w="9525" cap="flat">
              <a:noFill/>
              <a:prstDash val="solid"/>
              <a:miter/>
            </a:ln>
          </p:spPr>
          <p:txBody>
            <a:bodyPr rtlCol="0" anchor="ctr"/>
            <a:lstStyle/>
            <a:p>
              <a:endParaRPr lang="en-IN"/>
            </a:p>
          </p:txBody>
        </p:sp>
        <p:sp>
          <p:nvSpPr>
            <p:cNvPr id="134" name="Freeform: Shape 133">
              <a:extLst>
                <a:ext uri="{FF2B5EF4-FFF2-40B4-BE49-F238E27FC236}">
                  <a16:creationId xmlns:a16="http://schemas.microsoft.com/office/drawing/2014/main" id="{24F6FE33-B6D9-1753-D561-D4B0FC195EAC}"/>
                </a:ext>
              </a:extLst>
            </p:cNvPr>
            <p:cNvSpPr/>
            <p:nvPr/>
          </p:nvSpPr>
          <p:spPr>
            <a:xfrm>
              <a:off x="3861142" y="4079686"/>
              <a:ext cx="152400" cy="152400"/>
            </a:xfrm>
            <a:custGeom>
              <a:avLst/>
              <a:gdLst>
                <a:gd name="connsiteX0" fmla="*/ 152400 w 152400"/>
                <a:gd name="connsiteY0" fmla="*/ 76200 h 152400"/>
                <a:gd name="connsiteX1" fmla="*/ 76200 w 152400"/>
                <a:gd name="connsiteY1" fmla="*/ 0 h 152400"/>
                <a:gd name="connsiteX2" fmla="*/ 0 w 152400"/>
                <a:gd name="connsiteY2" fmla="*/ 76200 h 152400"/>
                <a:gd name="connsiteX3" fmla="*/ 76200 w 152400"/>
                <a:gd name="connsiteY3" fmla="*/ 152400 h 152400"/>
                <a:gd name="connsiteX4" fmla="*/ 152400 w 152400"/>
                <a:gd name="connsiteY4" fmla="*/ 76200 h 152400"/>
                <a:gd name="connsiteX5" fmla="*/ 76038 w 152400"/>
                <a:gd name="connsiteY5" fmla="*/ 29413 h 152400"/>
                <a:gd name="connsiteX6" fmla="*/ 97393 w 152400"/>
                <a:gd name="connsiteY6" fmla="*/ 50768 h 152400"/>
                <a:gd name="connsiteX7" fmla="*/ 76038 w 152400"/>
                <a:gd name="connsiteY7" fmla="*/ 72123 h 152400"/>
                <a:gd name="connsiteX8" fmla="*/ 54683 w 152400"/>
                <a:gd name="connsiteY8" fmla="*/ 50768 h 152400"/>
                <a:gd name="connsiteX9" fmla="*/ 76038 w 152400"/>
                <a:gd name="connsiteY9" fmla="*/ 29413 h 152400"/>
                <a:gd name="connsiteX10" fmla="*/ 118739 w 152400"/>
                <a:gd name="connsiteY10" fmla="*/ 115138 h 152400"/>
                <a:gd name="connsiteX11" fmla="*/ 33338 w 152400"/>
                <a:gd name="connsiteY11" fmla="*/ 115138 h 152400"/>
                <a:gd name="connsiteX12" fmla="*/ 33338 w 152400"/>
                <a:gd name="connsiteY12" fmla="*/ 98812 h 152400"/>
                <a:gd name="connsiteX13" fmla="*/ 37605 w 152400"/>
                <a:gd name="connsiteY13" fmla="*/ 90240 h 152400"/>
                <a:gd name="connsiteX14" fmla="*/ 58426 w 152400"/>
                <a:gd name="connsiteY14" fmla="*/ 80096 h 152400"/>
                <a:gd name="connsiteX15" fmla="*/ 76048 w 152400"/>
                <a:gd name="connsiteY15" fmla="*/ 77419 h 152400"/>
                <a:gd name="connsiteX16" fmla="*/ 93659 w 152400"/>
                <a:gd name="connsiteY16" fmla="*/ 80096 h 152400"/>
                <a:gd name="connsiteX17" fmla="*/ 114481 w 152400"/>
                <a:gd name="connsiteY17" fmla="*/ 90240 h 152400"/>
                <a:gd name="connsiteX18" fmla="*/ 118748 w 152400"/>
                <a:gd name="connsiteY18" fmla="*/ 98812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152400">
                  <a:moveTo>
                    <a:pt x="152400" y="76200"/>
                  </a:moveTo>
                  <a:cubicBezTo>
                    <a:pt x="152400" y="34116"/>
                    <a:pt x="118284" y="0"/>
                    <a:pt x="76200" y="0"/>
                  </a:cubicBezTo>
                  <a:cubicBezTo>
                    <a:pt x="34116" y="0"/>
                    <a:pt x="0" y="34116"/>
                    <a:pt x="0" y="76200"/>
                  </a:cubicBezTo>
                  <a:cubicBezTo>
                    <a:pt x="0" y="118284"/>
                    <a:pt x="34116" y="152400"/>
                    <a:pt x="76200" y="152400"/>
                  </a:cubicBezTo>
                  <a:cubicBezTo>
                    <a:pt x="118284" y="152400"/>
                    <a:pt x="152400" y="118284"/>
                    <a:pt x="152400" y="76200"/>
                  </a:cubicBezTo>
                  <a:close/>
                  <a:moveTo>
                    <a:pt x="76038" y="29413"/>
                  </a:moveTo>
                  <a:cubicBezTo>
                    <a:pt x="87832" y="29413"/>
                    <a:pt x="97393" y="38974"/>
                    <a:pt x="97393" y="50768"/>
                  </a:cubicBezTo>
                  <a:cubicBezTo>
                    <a:pt x="97393" y="62562"/>
                    <a:pt x="87832" y="72123"/>
                    <a:pt x="76038" y="72123"/>
                  </a:cubicBezTo>
                  <a:cubicBezTo>
                    <a:pt x="64244" y="72123"/>
                    <a:pt x="54683" y="62562"/>
                    <a:pt x="54683" y="50768"/>
                  </a:cubicBezTo>
                  <a:cubicBezTo>
                    <a:pt x="54714" y="38987"/>
                    <a:pt x="64257" y="29445"/>
                    <a:pt x="76038" y="29413"/>
                  </a:cubicBezTo>
                  <a:close/>
                  <a:moveTo>
                    <a:pt x="118739" y="115138"/>
                  </a:moveTo>
                  <a:lnTo>
                    <a:pt x="33338" y="115138"/>
                  </a:lnTo>
                  <a:lnTo>
                    <a:pt x="33338" y="98812"/>
                  </a:lnTo>
                  <a:cubicBezTo>
                    <a:pt x="33396" y="95458"/>
                    <a:pt x="34963" y="92309"/>
                    <a:pt x="37605" y="90240"/>
                  </a:cubicBezTo>
                  <a:cubicBezTo>
                    <a:pt x="43920" y="85702"/>
                    <a:pt x="50961" y="82272"/>
                    <a:pt x="58426" y="80096"/>
                  </a:cubicBezTo>
                  <a:cubicBezTo>
                    <a:pt x="64155" y="78425"/>
                    <a:pt x="70081" y="77525"/>
                    <a:pt x="76048" y="77419"/>
                  </a:cubicBezTo>
                  <a:cubicBezTo>
                    <a:pt x="82018" y="77444"/>
                    <a:pt x="87952" y="78346"/>
                    <a:pt x="93659" y="80096"/>
                  </a:cubicBezTo>
                  <a:cubicBezTo>
                    <a:pt x="101211" y="82046"/>
                    <a:pt x="108292" y="85495"/>
                    <a:pt x="114481" y="90240"/>
                  </a:cubicBezTo>
                  <a:cubicBezTo>
                    <a:pt x="117122" y="92309"/>
                    <a:pt x="118690" y="95458"/>
                    <a:pt x="118748" y="98812"/>
                  </a:cubicBezTo>
                  <a:close/>
                </a:path>
              </a:pathLst>
            </a:custGeom>
            <a:grpFill/>
            <a:ln w="9525" cap="flat">
              <a:noFill/>
              <a:prstDash val="solid"/>
              <a:miter/>
            </a:ln>
          </p:spPr>
          <p:txBody>
            <a:bodyPr rtlCol="0" anchor="ctr"/>
            <a:lstStyle/>
            <a:p>
              <a:endParaRPr lang="en-IN"/>
            </a:p>
          </p:txBody>
        </p:sp>
      </p:grpSp>
      <p:pic>
        <p:nvPicPr>
          <p:cNvPr id="135" name="Graphic 134" descr="Cheers with solid fill">
            <a:extLst>
              <a:ext uri="{FF2B5EF4-FFF2-40B4-BE49-F238E27FC236}">
                <a16:creationId xmlns:a16="http://schemas.microsoft.com/office/drawing/2014/main" id="{40B5814D-7352-CCC7-C3A0-3054DD6074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0660" y="2388980"/>
            <a:ext cx="915460" cy="915460"/>
          </a:xfrm>
          <a:prstGeom prst="rect">
            <a:avLst/>
          </a:prstGeom>
        </p:spPr>
      </p:pic>
      <p:pic>
        <p:nvPicPr>
          <p:cNvPr id="146" name="Graphic 145" descr="Crops outline">
            <a:extLst>
              <a:ext uri="{FF2B5EF4-FFF2-40B4-BE49-F238E27FC236}">
                <a16:creationId xmlns:a16="http://schemas.microsoft.com/office/drawing/2014/main" id="{E5F63AE8-1F33-1A3F-38E1-690F7C819A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46455" y="2892122"/>
            <a:ext cx="453142" cy="453142"/>
          </a:xfrm>
          <a:prstGeom prst="rect">
            <a:avLst/>
          </a:prstGeom>
        </p:spPr>
      </p:pic>
      <p:pic>
        <p:nvPicPr>
          <p:cNvPr id="147" name="Graphic 146" descr="Crops outline">
            <a:extLst>
              <a:ext uri="{FF2B5EF4-FFF2-40B4-BE49-F238E27FC236}">
                <a16:creationId xmlns:a16="http://schemas.microsoft.com/office/drawing/2014/main" id="{B9A6BD91-6E2A-66F5-DDF1-1F926C8F42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0389" y="2892122"/>
            <a:ext cx="453142" cy="453142"/>
          </a:xfrm>
          <a:prstGeom prst="rect">
            <a:avLst/>
          </a:prstGeom>
        </p:spPr>
      </p:pic>
      <p:pic>
        <p:nvPicPr>
          <p:cNvPr id="148" name="Graphic 147" descr="Crops outline">
            <a:extLst>
              <a:ext uri="{FF2B5EF4-FFF2-40B4-BE49-F238E27FC236}">
                <a16:creationId xmlns:a16="http://schemas.microsoft.com/office/drawing/2014/main" id="{884E867F-E63C-DF8B-681C-2B4072F68D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14323" y="2892122"/>
            <a:ext cx="453142" cy="453142"/>
          </a:xfrm>
          <a:prstGeom prst="rect">
            <a:avLst/>
          </a:prstGeom>
        </p:spPr>
      </p:pic>
      <p:pic>
        <p:nvPicPr>
          <p:cNvPr id="149" name="Graphic 148" descr="Crops outline">
            <a:extLst>
              <a:ext uri="{FF2B5EF4-FFF2-40B4-BE49-F238E27FC236}">
                <a16:creationId xmlns:a16="http://schemas.microsoft.com/office/drawing/2014/main" id="{0C7B6C15-32F6-551A-FBD3-E0E19BBFDAF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98257" y="2892122"/>
            <a:ext cx="453142" cy="453142"/>
          </a:xfrm>
          <a:prstGeom prst="rect">
            <a:avLst/>
          </a:prstGeom>
        </p:spPr>
      </p:pic>
      <p:pic>
        <p:nvPicPr>
          <p:cNvPr id="150" name="Graphic 149" descr="Crops outline">
            <a:extLst>
              <a:ext uri="{FF2B5EF4-FFF2-40B4-BE49-F238E27FC236}">
                <a16:creationId xmlns:a16="http://schemas.microsoft.com/office/drawing/2014/main" id="{917931CC-83C9-1C88-BAFB-AE9603C7B9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82191" y="2892122"/>
            <a:ext cx="453142" cy="453142"/>
          </a:xfrm>
          <a:prstGeom prst="rect">
            <a:avLst/>
          </a:prstGeom>
        </p:spPr>
      </p:pic>
      <p:grpSp>
        <p:nvGrpSpPr>
          <p:cNvPr id="160" name="Group 159">
            <a:extLst>
              <a:ext uri="{FF2B5EF4-FFF2-40B4-BE49-F238E27FC236}">
                <a16:creationId xmlns:a16="http://schemas.microsoft.com/office/drawing/2014/main" id="{1632F9EE-DE9B-0F7F-FA6E-6238B200A713}"/>
              </a:ext>
            </a:extLst>
          </p:cNvPr>
          <p:cNvGrpSpPr/>
          <p:nvPr/>
        </p:nvGrpSpPr>
        <p:grpSpPr>
          <a:xfrm>
            <a:off x="5627414" y="2004866"/>
            <a:ext cx="753556" cy="775556"/>
            <a:chOff x="5627414" y="2070182"/>
            <a:chExt cx="753556" cy="775556"/>
          </a:xfrm>
          <a:solidFill>
            <a:schemeClr val="accent1">
              <a:lumMod val="75000"/>
            </a:schemeClr>
          </a:solidFill>
        </p:grpSpPr>
        <p:pic>
          <p:nvPicPr>
            <p:cNvPr id="136" name="Graphic 135" descr="Quadcopter with solid fill">
              <a:extLst>
                <a:ext uri="{FF2B5EF4-FFF2-40B4-BE49-F238E27FC236}">
                  <a16:creationId xmlns:a16="http://schemas.microsoft.com/office/drawing/2014/main" id="{D1D1F099-F21E-538B-032B-F9D356A438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41931" y="2070182"/>
              <a:ext cx="737592" cy="737592"/>
            </a:xfrm>
            <a:prstGeom prst="rect">
              <a:avLst/>
            </a:prstGeom>
          </p:spPr>
        </p:pic>
        <p:sp>
          <p:nvSpPr>
            <p:cNvPr id="151" name="Freeform: Shape 150">
              <a:extLst>
                <a:ext uri="{FF2B5EF4-FFF2-40B4-BE49-F238E27FC236}">
                  <a16:creationId xmlns:a16="http://schemas.microsoft.com/office/drawing/2014/main" id="{0CD4BB21-5E11-D272-8E1D-DB01C942F375}"/>
                </a:ext>
              </a:extLst>
            </p:cNvPr>
            <p:cNvSpPr/>
            <p:nvPr/>
          </p:nvSpPr>
          <p:spPr>
            <a:xfrm>
              <a:off x="5980164" y="2767786"/>
              <a:ext cx="59673" cy="77952"/>
            </a:xfrm>
            <a:custGeom>
              <a:avLst/>
              <a:gdLst>
                <a:gd name="connsiteX0" fmla="*/ 59674 w 59673"/>
                <a:gd name="connsiteY0" fmla="*/ 51968 h 77952"/>
                <a:gd name="connsiteX1" fmla="*/ 29837 w 59673"/>
                <a:gd name="connsiteY1" fmla="*/ 77952 h 77952"/>
                <a:gd name="connsiteX2" fmla="*/ 0 w 59673"/>
                <a:gd name="connsiteY2" fmla="*/ 51968 h 77952"/>
                <a:gd name="connsiteX3" fmla="*/ 29837 w 59673"/>
                <a:gd name="connsiteY3" fmla="*/ 0 h 77952"/>
                <a:gd name="connsiteX4" fmla="*/ 59674 w 59673"/>
                <a:gd name="connsiteY4" fmla="*/ 51968 h 77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73" h="77952">
                  <a:moveTo>
                    <a:pt x="59674" y="51968"/>
                  </a:moveTo>
                  <a:cubicBezTo>
                    <a:pt x="59674" y="66318"/>
                    <a:pt x="46315" y="77952"/>
                    <a:pt x="29837" y="77952"/>
                  </a:cubicBezTo>
                  <a:cubicBezTo>
                    <a:pt x="13359" y="77952"/>
                    <a:pt x="0" y="66318"/>
                    <a:pt x="0" y="51968"/>
                  </a:cubicBezTo>
                  <a:cubicBezTo>
                    <a:pt x="0" y="37626"/>
                    <a:pt x="29837" y="0"/>
                    <a:pt x="29837" y="0"/>
                  </a:cubicBezTo>
                  <a:cubicBezTo>
                    <a:pt x="29837" y="0"/>
                    <a:pt x="59674" y="37626"/>
                    <a:pt x="59674" y="51968"/>
                  </a:cubicBezTo>
                  <a:close/>
                </a:path>
              </a:pathLst>
            </a:custGeom>
            <a:grpFill/>
            <a:ln w="9624" cap="flat">
              <a:noFill/>
              <a:prstDash val="solid"/>
              <a:miter/>
            </a:ln>
          </p:spPr>
          <p:txBody>
            <a:bodyPr rtlCol="0" anchor="ctr"/>
            <a:lstStyle/>
            <a:p>
              <a:endParaRPr lang="en-GB"/>
            </a:p>
          </p:txBody>
        </p:sp>
        <p:sp>
          <p:nvSpPr>
            <p:cNvPr id="152" name="Freeform: Shape 151">
              <a:extLst>
                <a:ext uri="{FF2B5EF4-FFF2-40B4-BE49-F238E27FC236}">
                  <a16:creationId xmlns:a16="http://schemas.microsoft.com/office/drawing/2014/main" id="{9D9774B1-D5EB-4E2A-91DD-920042FC78A1}"/>
                </a:ext>
              </a:extLst>
            </p:cNvPr>
            <p:cNvSpPr/>
            <p:nvPr/>
          </p:nvSpPr>
          <p:spPr>
            <a:xfrm>
              <a:off x="6060762" y="2767786"/>
              <a:ext cx="42624" cy="55680"/>
            </a:xfrm>
            <a:custGeom>
              <a:avLst/>
              <a:gdLst>
                <a:gd name="connsiteX0" fmla="*/ 42624 w 42624"/>
                <a:gd name="connsiteY0" fmla="*/ 37120 h 55680"/>
                <a:gd name="connsiteX1" fmla="*/ 21312 w 42624"/>
                <a:gd name="connsiteY1" fmla="*/ 55680 h 55680"/>
                <a:gd name="connsiteX2" fmla="*/ 0 w 42624"/>
                <a:gd name="connsiteY2" fmla="*/ 37120 h 55680"/>
                <a:gd name="connsiteX3" fmla="*/ 21312 w 42624"/>
                <a:gd name="connsiteY3" fmla="*/ 0 h 55680"/>
                <a:gd name="connsiteX4" fmla="*/ 42624 w 42624"/>
                <a:gd name="connsiteY4" fmla="*/ 37120 h 55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24" h="55680">
                  <a:moveTo>
                    <a:pt x="42624" y="37120"/>
                  </a:moveTo>
                  <a:cubicBezTo>
                    <a:pt x="42624" y="47370"/>
                    <a:pt x="33082" y="55680"/>
                    <a:pt x="21312" y="55680"/>
                  </a:cubicBezTo>
                  <a:cubicBezTo>
                    <a:pt x="9542" y="55680"/>
                    <a:pt x="0" y="47370"/>
                    <a:pt x="0" y="37120"/>
                  </a:cubicBezTo>
                  <a:cubicBezTo>
                    <a:pt x="0" y="26912"/>
                    <a:pt x="21312" y="0"/>
                    <a:pt x="21312" y="0"/>
                  </a:cubicBezTo>
                  <a:cubicBezTo>
                    <a:pt x="21312" y="0"/>
                    <a:pt x="42624" y="27165"/>
                    <a:pt x="42624" y="37120"/>
                  </a:cubicBezTo>
                  <a:close/>
                </a:path>
              </a:pathLst>
            </a:custGeom>
            <a:grpFill/>
            <a:ln w="9624" cap="flat">
              <a:noFill/>
              <a:prstDash val="solid"/>
              <a:miter/>
            </a:ln>
          </p:spPr>
          <p:txBody>
            <a:bodyPr rtlCol="0" anchor="ctr"/>
            <a:lstStyle/>
            <a:p>
              <a:endParaRPr lang="en-GB"/>
            </a:p>
          </p:txBody>
        </p:sp>
        <p:sp>
          <p:nvSpPr>
            <p:cNvPr id="153" name="Freeform: Shape 152">
              <a:extLst>
                <a:ext uri="{FF2B5EF4-FFF2-40B4-BE49-F238E27FC236}">
                  <a16:creationId xmlns:a16="http://schemas.microsoft.com/office/drawing/2014/main" id="{9D16038B-1CE4-4E76-465E-46571A6655E5}"/>
                </a:ext>
              </a:extLst>
            </p:cNvPr>
            <p:cNvSpPr/>
            <p:nvPr/>
          </p:nvSpPr>
          <p:spPr>
            <a:xfrm>
              <a:off x="5915888" y="2767786"/>
              <a:ext cx="42625" cy="56931"/>
            </a:xfrm>
            <a:custGeom>
              <a:avLst/>
              <a:gdLst>
                <a:gd name="connsiteX0" fmla="*/ 42576 w 42625"/>
                <a:gd name="connsiteY0" fmla="*/ 37120 h 56931"/>
                <a:gd name="connsiteX1" fmla="*/ 22748 w 42625"/>
                <a:gd name="connsiteY1" fmla="*/ 56888 h 56931"/>
                <a:gd name="connsiteX2" fmla="*/ 49 w 42625"/>
                <a:gd name="connsiteY2" fmla="*/ 39621 h 56931"/>
                <a:gd name="connsiteX3" fmla="*/ 49 w 42625"/>
                <a:gd name="connsiteY3" fmla="*/ 37120 h 56931"/>
                <a:gd name="connsiteX4" fmla="*/ 21264 w 42625"/>
                <a:gd name="connsiteY4" fmla="*/ 0 h 56931"/>
                <a:gd name="connsiteX5" fmla="*/ 42576 w 42625"/>
                <a:gd name="connsiteY5" fmla="*/ 37120 h 5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25" h="56931">
                  <a:moveTo>
                    <a:pt x="42576" y="37120"/>
                  </a:moveTo>
                  <a:cubicBezTo>
                    <a:pt x="43369" y="47348"/>
                    <a:pt x="34492" y="56198"/>
                    <a:pt x="22748" y="56888"/>
                  </a:cubicBezTo>
                  <a:cubicBezTo>
                    <a:pt x="11005" y="57579"/>
                    <a:pt x="842" y="49848"/>
                    <a:pt x="49" y="39621"/>
                  </a:cubicBezTo>
                  <a:cubicBezTo>
                    <a:pt x="-16" y="38789"/>
                    <a:pt x="-16" y="37953"/>
                    <a:pt x="49" y="37120"/>
                  </a:cubicBezTo>
                  <a:cubicBezTo>
                    <a:pt x="49" y="26912"/>
                    <a:pt x="21264" y="0"/>
                    <a:pt x="21264" y="0"/>
                  </a:cubicBezTo>
                  <a:cubicBezTo>
                    <a:pt x="21264" y="0"/>
                    <a:pt x="42576" y="27165"/>
                    <a:pt x="42576" y="37120"/>
                  </a:cubicBezTo>
                  <a:close/>
                </a:path>
              </a:pathLst>
            </a:custGeom>
            <a:grpFill/>
            <a:ln w="9624" cap="flat">
              <a:noFill/>
              <a:prstDash val="solid"/>
              <a:miter/>
            </a:ln>
          </p:spPr>
          <p:txBody>
            <a:bodyPr rtlCol="0" anchor="ctr"/>
            <a:lstStyle/>
            <a:p>
              <a:endParaRPr lang="en-GB"/>
            </a:p>
          </p:txBody>
        </p:sp>
        <p:sp>
          <p:nvSpPr>
            <p:cNvPr id="154" name="Freeform: Shape 153">
              <a:extLst>
                <a:ext uri="{FF2B5EF4-FFF2-40B4-BE49-F238E27FC236}">
                  <a16:creationId xmlns:a16="http://schemas.microsoft.com/office/drawing/2014/main" id="{5908A2FA-EF3F-A6C7-64EC-0A415BFC6B2C}"/>
                </a:ext>
              </a:extLst>
            </p:cNvPr>
            <p:cNvSpPr/>
            <p:nvPr/>
          </p:nvSpPr>
          <p:spPr>
            <a:xfrm>
              <a:off x="6257748" y="2718799"/>
              <a:ext cx="59673" cy="77952"/>
            </a:xfrm>
            <a:custGeom>
              <a:avLst/>
              <a:gdLst>
                <a:gd name="connsiteX0" fmla="*/ 59674 w 59673"/>
                <a:gd name="connsiteY0" fmla="*/ 51968 h 77952"/>
                <a:gd name="connsiteX1" fmla="*/ 29837 w 59673"/>
                <a:gd name="connsiteY1" fmla="*/ 77952 h 77952"/>
                <a:gd name="connsiteX2" fmla="*/ 0 w 59673"/>
                <a:gd name="connsiteY2" fmla="*/ 51968 h 77952"/>
                <a:gd name="connsiteX3" fmla="*/ 29837 w 59673"/>
                <a:gd name="connsiteY3" fmla="*/ 0 h 77952"/>
                <a:gd name="connsiteX4" fmla="*/ 59674 w 59673"/>
                <a:gd name="connsiteY4" fmla="*/ 51968 h 77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73" h="77952">
                  <a:moveTo>
                    <a:pt x="59674" y="51968"/>
                  </a:moveTo>
                  <a:cubicBezTo>
                    <a:pt x="59674" y="66318"/>
                    <a:pt x="46315" y="77952"/>
                    <a:pt x="29837" y="77952"/>
                  </a:cubicBezTo>
                  <a:cubicBezTo>
                    <a:pt x="13359" y="77952"/>
                    <a:pt x="0" y="66318"/>
                    <a:pt x="0" y="51968"/>
                  </a:cubicBezTo>
                  <a:cubicBezTo>
                    <a:pt x="0" y="37626"/>
                    <a:pt x="29837" y="0"/>
                    <a:pt x="29837" y="0"/>
                  </a:cubicBezTo>
                  <a:cubicBezTo>
                    <a:pt x="29837" y="0"/>
                    <a:pt x="59674" y="37626"/>
                    <a:pt x="59674" y="51968"/>
                  </a:cubicBezTo>
                  <a:close/>
                </a:path>
              </a:pathLst>
            </a:custGeom>
            <a:grpFill/>
            <a:ln w="9624"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FD625ACC-3B9D-5729-7474-63ECA6FE6848}"/>
                </a:ext>
              </a:extLst>
            </p:cNvPr>
            <p:cNvSpPr/>
            <p:nvPr/>
          </p:nvSpPr>
          <p:spPr>
            <a:xfrm>
              <a:off x="6338346" y="2718799"/>
              <a:ext cx="42624" cy="55680"/>
            </a:xfrm>
            <a:custGeom>
              <a:avLst/>
              <a:gdLst>
                <a:gd name="connsiteX0" fmla="*/ 42624 w 42624"/>
                <a:gd name="connsiteY0" fmla="*/ 37120 h 55680"/>
                <a:gd name="connsiteX1" fmla="*/ 21312 w 42624"/>
                <a:gd name="connsiteY1" fmla="*/ 55680 h 55680"/>
                <a:gd name="connsiteX2" fmla="*/ 0 w 42624"/>
                <a:gd name="connsiteY2" fmla="*/ 37120 h 55680"/>
                <a:gd name="connsiteX3" fmla="*/ 21312 w 42624"/>
                <a:gd name="connsiteY3" fmla="*/ 0 h 55680"/>
                <a:gd name="connsiteX4" fmla="*/ 42624 w 42624"/>
                <a:gd name="connsiteY4" fmla="*/ 37120 h 55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24" h="55680">
                  <a:moveTo>
                    <a:pt x="42624" y="37120"/>
                  </a:moveTo>
                  <a:cubicBezTo>
                    <a:pt x="42624" y="47370"/>
                    <a:pt x="33082" y="55680"/>
                    <a:pt x="21312" y="55680"/>
                  </a:cubicBezTo>
                  <a:cubicBezTo>
                    <a:pt x="9542" y="55680"/>
                    <a:pt x="0" y="47370"/>
                    <a:pt x="0" y="37120"/>
                  </a:cubicBezTo>
                  <a:cubicBezTo>
                    <a:pt x="0" y="26912"/>
                    <a:pt x="21312" y="0"/>
                    <a:pt x="21312" y="0"/>
                  </a:cubicBezTo>
                  <a:cubicBezTo>
                    <a:pt x="21312" y="0"/>
                    <a:pt x="42624" y="27165"/>
                    <a:pt x="42624" y="37120"/>
                  </a:cubicBezTo>
                  <a:close/>
                </a:path>
              </a:pathLst>
            </a:custGeom>
            <a:grpFill/>
            <a:ln w="9624" cap="flat">
              <a:noFill/>
              <a:prstDash val="solid"/>
              <a:miter/>
            </a:ln>
          </p:spPr>
          <p:txBody>
            <a:bodyPr rtlCol="0" anchor="ctr"/>
            <a:lstStyle/>
            <a:p>
              <a:endParaRPr lang="en-GB"/>
            </a:p>
          </p:txBody>
        </p:sp>
        <p:sp>
          <p:nvSpPr>
            <p:cNvPr id="156" name="Freeform: Shape 155">
              <a:extLst>
                <a:ext uri="{FF2B5EF4-FFF2-40B4-BE49-F238E27FC236}">
                  <a16:creationId xmlns:a16="http://schemas.microsoft.com/office/drawing/2014/main" id="{BB50BB3C-5D29-C18B-62D9-014A0D7375E8}"/>
                </a:ext>
              </a:extLst>
            </p:cNvPr>
            <p:cNvSpPr/>
            <p:nvPr/>
          </p:nvSpPr>
          <p:spPr>
            <a:xfrm>
              <a:off x="6193472" y="2718799"/>
              <a:ext cx="42625" cy="56931"/>
            </a:xfrm>
            <a:custGeom>
              <a:avLst/>
              <a:gdLst>
                <a:gd name="connsiteX0" fmla="*/ 42576 w 42625"/>
                <a:gd name="connsiteY0" fmla="*/ 37120 h 56931"/>
                <a:gd name="connsiteX1" fmla="*/ 22748 w 42625"/>
                <a:gd name="connsiteY1" fmla="*/ 56888 h 56931"/>
                <a:gd name="connsiteX2" fmla="*/ 49 w 42625"/>
                <a:gd name="connsiteY2" fmla="*/ 39621 h 56931"/>
                <a:gd name="connsiteX3" fmla="*/ 49 w 42625"/>
                <a:gd name="connsiteY3" fmla="*/ 37120 h 56931"/>
                <a:gd name="connsiteX4" fmla="*/ 21264 w 42625"/>
                <a:gd name="connsiteY4" fmla="*/ 0 h 56931"/>
                <a:gd name="connsiteX5" fmla="*/ 42576 w 42625"/>
                <a:gd name="connsiteY5" fmla="*/ 37120 h 5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25" h="56931">
                  <a:moveTo>
                    <a:pt x="42576" y="37120"/>
                  </a:moveTo>
                  <a:cubicBezTo>
                    <a:pt x="43369" y="47348"/>
                    <a:pt x="34492" y="56198"/>
                    <a:pt x="22748" y="56888"/>
                  </a:cubicBezTo>
                  <a:cubicBezTo>
                    <a:pt x="11005" y="57579"/>
                    <a:pt x="842" y="49848"/>
                    <a:pt x="49" y="39621"/>
                  </a:cubicBezTo>
                  <a:cubicBezTo>
                    <a:pt x="-16" y="38789"/>
                    <a:pt x="-16" y="37953"/>
                    <a:pt x="49" y="37120"/>
                  </a:cubicBezTo>
                  <a:cubicBezTo>
                    <a:pt x="49" y="26912"/>
                    <a:pt x="21264" y="0"/>
                    <a:pt x="21264" y="0"/>
                  </a:cubicBezTo>
                  <a:cubicBezTo>
                    <a:pt x="21264" y="0"/>
                    <a:pt x="42576" y="27165"/>
                    <a:pt x="42576" y="37120"/>
                  </a:cubicBezTo>
                  <a:close/>
                </a:path>
              </a:pathLst>
            </a:custGeom>
            <a:grpFill/>
            <a:ln w="9624" cap="flat">
              <a:noFill/>
              <a:prstDash val="solid"/>
              <a:miter/>
            </a:ln>
          </p:spPr>
          <p:txBody>
            <a:bodyPr rtlCol="0" anchor="ctr"/>
            <a:lstStyle/>
            <a:p>
              <a:endParaRPr lang="en-GB"/>
            </a:p>
          </p:txBody>
        </p:sp>
        <p:sp>
          <p:nvSpPr>
            <p:cNvPr id="157" name="Freeform: Shape 156">
              <a:extLst>
                <a:ext uri="{FF2B5EF4-FFF2-40B4-BE49-F238E27FC236}">
                  <a16:creationId xmlns:a16="http://schemas.microsoft.com/office/drawing/2014/main" id="{9464E085-0124-1508-800D-ADABAA565ADD}"/>
                </a:ext>
              </a:extLst>
            </p:cNvPr>
            <p:cNvSpPr/>
            <p:nvPr/>
          </p:nvSpPr>
          <p:spPr>
            <a:xfrm>
              <a:off x="5691690" y="2691581"/>
              <a:ext cx="59673" cy="77952"/>
            </a:xfrm>
            <a:custGeom>
              <a:avLst/>
              <a:gdLst>
                <a:gd name="connsiteX0" fmla="*/ 59674 w 59673"/>
                <a:gd name="connsiteY0" fmla="*/ 51968 h 77952"/>
                <a:gd name="connsiteX1" fmla="*/ 29837 w 59673"/>
                <a:gd name="connsiteY1" fmla="*/ 77952 h 77952"/>
                <a:gd name="connsiteX2" fmla="*/ 0 w 59673"/>
                <a:gd name="connsiteY2" fmla="*/ 51968 h 77952"/>
                <a:gd name="connsiteX3" fmla="*/ 29837 w 59673"/>
                <a:gd name="connsiteY3" fmla="*/ 0 h 77952"/>
                <a:gd name="connsiteX4" fmla="*/ 59674 w 59673"/>
                <a:gd name="connsiteY4" fmla="*/ 51968 h 77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73" h="77952">
                  <a:moveTo>
                    <a:pt x="59674" y="51968"/>
                  </a:moveTo>
                  <a:cubicBezTo>
                    <a:pt x="59674" y="66318"/>
                    <a:pt x="46315" y="77952"/>
                    <a:pt x="29837" y="77952"/>
                  </a:cubicBezTo>
                  <a:cubicBezTo>
                    <a:pt x="13359" y="77952"/>
                    <a:pt x="0" y="66318"/>
                    <a:pt x="0" y="51968"/>
                  </a:cubicBezTo>
                  <a:cubicBezTo>
                    <a:pt x="0" y="37626"/>
                    <a:pt x="29837" y="0"/>
                    <a:pt x="29837" y="0"/>
                  </a:cubicBezTo>
                  <a:cubicBezTo>
                    <a:pt x="29837" y="0"/>
                    <a:pt x="59674" y="37626"/>
                    <a:pt x="59674" y="51968"/>
                  </a:cubicBezTo>
                  <a:close/>
                </a:path>
              </a:pathLst>
            </a:custGeom>
            <a:grpFill/>
            <a:ln w="9624" cap="flat">
              <a:noFill/>
              <a:prstDash val="solid"/>
              <a:miter/>
            </a:ln>
          </p:spPr>
          <p:txBody>
            <a:bodyPr rtlCol="0" anchor="ctr"/>
            <a:lstStyle/>
            <a:p>
              <a:endParaRPr lang="en-GB"/>
            </a:p>
          </p:txBody>
        </p:sp>
        <p:sp>
          <p:nvSpPr>
            <p:cNvPr id="158" name="Freeform: Shape 157">
              <a:extLst>
                <a:ext uri="{FF2B5EF4-FFF2-40B4-BE49-F238E27FC236}">
                  <a16:creationId xmlns:a16="http://schemas.microsoft.com/office/drawing/2014/main" id="{AE82AC0A-AAB4-F120-951C-76AC0133708C}"/>
                </a:ext>
              </a:extLst>
            </p:cNvPr>
            <p:cNvSpPr/>
            <p:nvPr/>
          </p:nvSpPr>
          <p:spPr>
            <a:xfrm>
              <a:off x="5772288" y="2691581"/>
              <a:ext cx="42624" cy="55680"/>
            </a:xfrm>
            <a:custGeom>
              <a:avLst/>
              <a:gdLst>
                <a:gd name="connsiteX0" fmla="*/ 42624 w 42624"/>
                <a:gd name="connsiteY0" fmla="*/ 37120 h 55680"/>
                <a:gd name="connsiteX1" fmla="*/ 21312 w 42624"/>
                <a:gd name="connsiteY1" fmla="*/ 55680 h 55680"/>
                <a:gd name="connsiteX2" fmla="*/ 0 w 42624"/>
                <a:gd name="connsiteY2" fmla="*/ 37120 h 55680"/>
                <a:gd name="connsiteX3" fmla="*/ 21312 w 42624"/>
                <a:gd name="connsiteY3" fmla="*/ 0 h 55680"/>
                <a:gd name="connsiteX4" fmla="*/ 42624 w 42624"/>
                <a:gd name="connsiteY4" fmla="*/ 37120 h 55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24" h="55680">
                  <a:moveTo>
                    <a:pt x="42624" y="37120"/>
                  </a:moveTo>
                  <a:cubicBezTo>
                    <a:pt x="42624" y="47370"/>
                    <a:pt x="33082" y="55680"/>
                    <a:pt x="21312" y="55680"/>
                  </a:cubicBezTo>
                  <a:cubicBezTo>
                    <a:pt x="9542" y="55680"/>
                    <a:pt x="0" y="47370"/>
                    <a:pt x="0" y="37120"/>
                  </a:cubicBezTo>
                  <a:cubicBezTo>
                    <a:pt x="0" y="26912"/>
                    <a:pt x="21312" y="0"/>
                    <a:pt x="21312" y="0"/>
                  </a:cubicBezTo>
                  <a:cubicBezTo>
                    <a:pt x="21312" y="0"/>
                    <a:pt x="42624" y="27165"/>
                    <a:pt x="42624" y="37120"/>
                  </a:cubicBezTo>
                  <a:close/>
                </a:path>
              </a:pathLst>
            </a:custGeom>
            <a:grpFill/>
            <a:ln w="9624" cap="flat">
              <a:noFill/>
              <a:prstDash val="solid"/>
              <a:miter/>
            </a:ln>
          </p:spPr>
          <p:txBody>
            <a:bodyPr rtlCol="0" anchor="ctr"/>
            <a:lstStyle/>
            <a:p>
              <a:endParaRPr lang="en-GB"/>
            </a:p>
          </p:txBody>
        </p:sp>
        <p:sp>
          <p:nvSpPr>
            <p:cNvPr id="159" name="Freeform: Shape 158">
              <a:extLst>
                <a:ext uri="{FF2B5EF4-FFF2-40B4-BE49-F238E27FC236}">
                  <a16:creationId xmlns:a16="http://schemas.microsoft.com/office/drawing/2014/main" id="{D0963E08-0411-F03B-F38B-3A370705C00C}"/>
                </a:ext>
              </a:extLst>
            </p:cNvPr>
            <p:cNvSpPr/>
            <p:nvPr/>
          </p:nvSpPr>
          <p:spPr>
            <a:xfrm>
              <a:off x="5627414" y="2691581"/>
              <a:ext cx="42625" cy="56931"/>
            </a:xfrm>
            <a:custGeom>
              <a:avLst/>
              <a:gdLst>
                <a:gd name="connsiteX0" fmla="*/ 42576 w 42625"/>
                <a:gd name="connsiteY0" fmla="*/ 37120 h 56931"/>
                <a:gd name="connsiteX1" fmla="*/ 22748 w 42625"/>
                <a:gd name="connsiteY1" fmla="*/ 56888 h 56931"/>
                <a:gd name="connsiteX2" fmla="*/ 49 w 42625"/>
                <a:gd name="connsiteY2" fmla="*/ 39621 h 56931"/>
                <a:gd name="connsiteX3" fmla="*/ 49 w 42625"/>
                <a:gd name="connsiteY3" fmla="*/ 37120 h 56931"/>
                <a:gd name="connsiteX4" fmla="*/ 21264 w 42625"/>
                <a:gd name="connsiteY4" fmla="*/ 0 h 56931"/>
                <a:gd name="connsiteX5" fmla="*/ 42576 w 42625"/>
                <a:gd name="connsiteY5" fmla="*/ 37120 h 5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25" h="56931">
                  <a:moveTo>
                    <a:pt x="42576" y="37120"/>
                  </a:moveTo>
                  <a:cubicBezTo>
                    <a:pt x="43369" y="47348"/>
                    <a:pt x="34492" y="56198"/>
                    <a:pt x="22748" y="56888"/>
                  </a:cubicBezTo>
                  <a:cubicBezTo>
                    <a:pt x="11005" y="57579"/>
                    <a:pt x="842" y="49848"/>
                    <a:pt x="49" y="39621"/>
                  </a:cubicBezTo>
                  <a:cubicBezTo>
                    <a:pt x="-16" y="38789"/>
                    <a:pt x="-16" y="37953"/>
                    <a:pt x="49" y="37120"/>
                  </a:cubicBezTo>
                  <a:cubicBezTo>
                    <a:pt x="49" y="26912"/>
                    <a:pt x="21264" y="0"/>
                    <a:pt x="21264" y="0"/>
                  </a:cubicBezTo>
                  <a:cubicBezTo>
                    <a:pt x="21264" y="0"/>
                    <a:pt x="42576" y="27165"/>
                    <a:pt x="42576" y="37120"/>
                  </a:cubicBezTo>
                  <a:close/>
                </a:path>
              </a:pathLst>
            </a:custGeom>
            <a:grpFill/>
            <a:ln w="9624" cap="flat">
              <a:noFill/>
              <a:prstDash val="solid"/>
              <a:miter/>
            </a:ln>
          </p:spPr>
          <p:txBody>
            <a:bodyPr rtlCol="0" anchor="ctr"/>
            <a:lstStyle/>
            <a:p>
              <a:endParaRPr lang="en-GB"/>
            </a:p>
          </p:txBody>
        </p:sp>
      </p:grpSp>
      <p:pic>
        <p:nvPicPr>
          <p:cNvPr id="5" name="Graphic 4" descr="Check In with solid fill">
            <a:extLst>
              <a:ext uri="{FF2B5EF4-FFF2-40B4-BE49-F238E27FC236}">
                <a16:creationId xmlns:a16="http://schemas.microsoft.com/office/drawing/2014/main" id="{DF0ECA75-15B5-FBA9-B702-4E2F94A39EF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46652" y="2498312"/>
            <a:ext cx="490398" cy="490398"/>
          </a:xfrm>
          <a:prstGeom prst="rect">
            <a:avLst/>
          </a:prstGeom>
        </p:spPr>
      </p:pic>
      <p:pic>
        <p:nvPicPr>
          <p:cNvPr id="7" name="Graphic 6" descr="Blog outline">
            <a:extLst>
              <a:ext uri="{FF2B5EF4-FFF2-40B4-BE49-F238E27FC236}">
                <a16:creationId xmlns:a16="http://schemas.microsoft.com/office/drawing/2014/main" id="{ADCEE2E0-C288-1A85-11C2-9A48D68C18D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90746" y="2316779"/>
            <a:ext cx="699111" cy="699111"/>
          </a:xfrm>
          <a:prstGeom prst="rect">
            <a:avLst/>
          </a:prstGeom>
        </p:spPr>
      </p:pic>
      <p:pic>
        <p:nvPicPr>
          <p:cNvPr id="9" name="Graphic 8" descr="Vlog with solid fill">
            <a:extLst>
              <a:ext uri="{FF2B5EF4-FFF2-40B4-BE49-F238E27FC236}">
                <a16:creationId xmlns:a16="http://schemas.microsoft.com/office/drawing/2014/main" id="{F4DFB7FF-A977-8005-6BC2-26E6C6FE16A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388404" y="2333150"/>
            <a:ext cx="722229" cy="722229"/>
          </a:xfrm>
          <a:prstGeom prst="rect">
            <a:avLst/>
          </a:prstGeom>
        </p:spPr>
      </p:pic>
      <p:pic>
        <p:nvPicPr>
          <p:cNvPr id="11" name="Graphic 10" descr="Ui Ux with solid fill">
            <a:extLst>
              <a:ext uri="{FF2B5EF4-FFF2-40B4-BE49-F238E27FC236}">
                <a16:creationId xmlns:a16="http://schemas.microsoft.com/office/drawing/2014/main" id="{64F12B7C-F731-D583-5BDA-2D938276ECE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173745" y="2271772"/>
            <a:ext cx="914400" cy="914400"/>
          </a:xfrm>
          <a:prstGeom prst="rect">
            <a:avLst/>
          </a:prstGeom>
        </p:spPr>
      </p:pic>
      <p:pic>
        <p:nvPicPr>
          <p:cNvPr id="19" name="Graphic 18" descr="Cloud Computing with solid fill">
            <a:extLst>
              <a:ext uri="{FF2B5EF4-FFF2-40B4-BE49-F238E27FC236}">
                <a16:creationId xmlns:a16="http://schemas.microsoft.com/office/drawing/2014/main" id="{4B594859-D3FF-63B8-BB31-21176DE13E8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542886" y="2333765"/>
            <a:ext cx="914400" cy="914400"/>
          </a:xfrm>
          <a:prstGeom prst="rect">
            <a:avLst/>
          </a:prstGeom>
        </p:spPr>
      </p:pic>
      <p:sp>
        <p:nvSpPr>
          <p:cNvPr id="2" name="Slide Number Placeholder 5">
            <a:extLst>
              <a:ext uri="{FF2B5EF4-FFF2-40B4-BE49-F238E27FC236}">
                <a16:creationId xmlns:a16="http://schemas.microsoft.com/office/drawing/2014/main" id="{D4BE2482-996F-81CD-49A1-ACE19369D5CD}"/>
              </a:ext>
            </a:extLst>
          </p:cNvPr>
          <p:cNvSpPr>
            <a:spLocks noGrp="1"/>
          </p:cNvSpPr>
          <p:nvPr>
            <p:ph type="sldNum" sz="quarter" idx="12"/>
          </p:nvPr>
        </p:nvSpPr>
        <p:spPr>
          <a:xfrm>
            <a:off x="11756571" y="6620794"/>
            <a:ext cx="414317" cy="237206"/>
          </a:xfrm>
        </p:spPr>
        <p:txBody>
          <a:bodyPr/>
          <a:lstStyle/>
          <a:p>
            <a:fld id="{8D4F848A-3D41-4A27-994B-6B24ACA903D0}" type="slidenum">
              <a:rPr lang="en-US" sz="1000" smtClean="0">
                <a:solidFill>
                  <a:schemeClr val="bg1"/>
                </a:solidFill>
                <a:latin typeface="Book Antiqua" panose="02040602050305030304" pitchFamily="18" charset="0"/>
              </a:rPr>
              <a:t>11</a:t>
            </a:fld>
            <a:endParaRPr lang="en-US" sz="1000" dirty="0">
              <a:solidFill>
                <a:schemeClr val="bg1"/>
              </a:solidFill>
              <a:latin typeface="Book Antiqua" panose="02040602050305030304" pitchFamily="18" charset="0"/>
            </a:endParaRPr>
          </a:p>
        </p:txBody>
      </p:sp>
      <p:sp>
        <p:nvSpPr>
          <p:cNvPr id="3" name="TextBox 2">
            <a:extLst>
              <a:ext uri="{FF2B5EF4-FFF2-40B4-BE49-F238E27FC236}">
                <a16:creationId xmlns:a16="http://schemas.microsoft.com/office/drawing/2014/main" id="{DF9CDDFF-30EC-AC49-0C7D-A95FA379B824}"/>
              </a:ext>
            </a:extLst>
          </p:cNvPr>
          <p:cNvSpPr txBox="1"/>
          <p:nvPr/>
        </p:nvSpPr>
        <p:spPr>
          <a:xfrm>
            <a:off x="23123" y="6589293"/>
            <a:ext cx="4189113" cy="246221"/>
          </a:xfrm>
          <a:prstGeom prst="rect">
            <a:avLst/>
          </a:prstGeom>
          <a:noFill/>
        </p:spPr>
        <p:txBody>
          <a:bodyPr wrap="square">
            <a:spAutoFit/>
          </a:bodyPr>
          <a:lstStyle/>
          <a:p>
            <a:pPr algn="ctr"/>
            <a:r>
              <a:rPr lang="en-US" sz="1000" dirty="0">
                <a:effectLst/>
                <a:latin typeface="Book Antiqua" panose="02040602050305030304" pitchFamily="18" charset="0"/>
                <a:ea typeface="Calibri" panose="020F0502020204030204" pitchFamily="34" charset="0"/>
                <a:cs typeface="Times New Roman" panose="02020603050405020304" pitchFamily="18" charset="0"/>
              </a:rPr>
              <a:t>Source: Stakeholder Discussion, CropLife, YES BANK Analysis</a:t>
            </a:r>
          </a:p>
        </p:txBody>
      </p:sp>
    </p:spTree>
    <p:extLst>
      <p:ext uri="{BB962C8B-B14F-4D97-AF65-F5344CB8AC3E}">
        <p14:creationId xmlns:p14="http://schemas.microsoft.com/office/powerpoint/2010/main" val="2646588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CE3F17A7-4327-1F64-873D-DB77A64CDCB8}"/>
              </a:ext>
            </a:extLst>
          </p:cNvPr>
          <p:cNvSpPr>
            <a:spLocks noGrp="1"/>
          </p:cNvSpPr>
          <p:nvPr>
            <p:ph type="title"/>
          </p:nvPr>
        </p:nvSpPr>
        <p:spPr>
          <a:xfrm>
            <a:off x="48114" y="43631"/>
            <a:ext cx="10477777" cy="506266"/>
          </a:xfrm>
        </p:spPr>
        <p:txBody>
          <a:bodyPr>
            <a:normAutofit/>
          </a:bodyPr>
          <a:lstStyle/>
          <a:p>
            <a:r>
              <a:rPr lang="en-US" dirty="0"/>
              <a:t>Winds of Change….. Industry megatrends</a:t>
            </a:r>
            <a:endParaRPr lang="en-GB" dirty="0"/>
          </a:p>
        </p:txBody>
      </p:sp>
      <p:grpSp>
        <p:nvGrpSpPr>
          <p:cNvPr id="13" name="Group 12">
            <a:extLst>
              <a:ext uri="{FF2B5EF4-FFF2-40B4-BE49-F238E27FC236}">
                <a16:creationId xmlns:a16="http://schemas.microsoft.com/office/drawing/2014/main" id="{ABAAF37F-F024-82E1-60A6-A165BADC6AD2}"/>
              </a:ext>
            </a:extLst>
          </p:cNvPr>
          <p:cNvGrpSpPr/>
          <p:nvPr/>
        </p:nvGrpSpPr>
        <p:grpSpPr>
          <a:xfrm>
            <a:off x="41995" y="688063"/>
            <a:ext cx="3958505" cy="1319289"/>
            <a:chOff x="41995" y="590089"/>
            <a:chExt cx="3958505" cy="1319289"/>
          </a:xfrm>
        </p:grpSpPr>
        <p:sp>
          <p:nvSpPr>
            <p:cNvPr id="52" name="Arrow: Pentagon 51">
              <a:extLst>
                <a:ext uri="{FF2B5EF4-FFF2-40B4-BE49-F238E27FC236}">
                  <a16:creationId xmlns:a16="http://schemas.microsoft.com/office/drawing/2014/main" id="{0490CACA-576D-BDC0-6A53-EE6945FA2F88}"/>
                </a:ext>
              </a:extLst>
            </p:cNvPr>
            <p:cNvSpPr/>
            <p:nvPr/>
          </p:nvSpPr>
          <p:spPr>
            <a:xfrm>
              <a:off x="97972" y="882537"/>
              <a:ext cx="3902528" cy="1026841"/>
            </a:xfrm>
            <a:prstGeom prst="homePlate">
              <a:avLst>
                <a:gd name="adj" fmla="val 147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India emerging as a preferred destination for manufacturing of agrochemicals for the world</a:t>
              </a:r>
            </a:p>
          </p:txBody>
        </p:sp>
        <p:sp>
          <p:nvSpPr>
            <p:cNvPr id="53" name="Hexagon 52">
              <a:extLst>
                <a:ext uri="{FF2B5EF4-FFF2-40B4-BE49-F238E27FC236}">
                  <a16:creationId xmlns:a16="http://schemas.microsoft.com/office/drawing/2014/main" id="{E5FCBE18-268B-AFEC-1A75-A4B08D1C0FA4}"/>
                </a:ext>
              </a:extLst>
            </p:cNvPr>
            <p:cNvSpPr/>
            <p:nvPr/>
          </p:nvSpPr>
          <p:spPr>
            <a:xfrm>
              <a:off x="41995" y="590089"/>
              <a:ext cx="404542" cy="305995"/>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8</a:t>
              </a:r>
              <a:endParaRPr lang="en-GB" sz="1600" dirty="0">
                <a:latin typeface="Book Antiqua" panose="02040602050305030304" pitchFamily="18" charset="0"/>
              </a:endParaRPr>
            </a:p>
          </p:txBody>
        </p:sp>
      </p:grpSp>
      <p:sp>
        <p:nvSpPr>
          <p:cNvPr id="72" name="Rectangle 71">
            <a:extLst>
              <a:ext uri="{FF2B5EF4-FFF2-40B4-BE49-F238E27FC236}">
                <a16:creationId xmlns:a16="http://schemas.microsoft.com/office/drawing/2014/main" id="{0B87883A-5F70-7131-587C-A6CEEAC61345}"/>
              </a:ext>
            </a:extLst>
          </p:cNvPr>
          <p:cNvSpPr/>
          <p:nvPr/>
        </p:nvSpPr>
        <p:spPr>
          <a:xfrm>
            <a:off x="98810" y="2035982"/>
            <a:ext cx="3787390" cy="1550865"/>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7696674B-C629-0C52-9E04-AAB7B1BE495F}"/>
              </a:ext>
            </a:extLst>
          </p:cNvPr>
          <p:cNvSpPr/>
          <p:nvPr/>
        </p:nvSpPr>
        <p:spPr>
          <a:xfrm>
            <a:off x="98809" y="3682223"/>
            <a:ext cx="3787390" cy="2922702"/>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US" sz="1400" i="1" dirty="0">
              <a:solidFill>
                <a:schemeClr val="tx1"/>
              </a:solidFill>
              <a:latin typeface="Book Antiqua" panose="02040602050305030304" pitchFamily="18" charset="0"/>
            </a:endParaRPr>
          </a:p>
          <a:p>
            <a:pPr marL="285750" indent="-285750">
              <a:buFont typeface="Arial" panose="020B0604020202020204" pitchFamily="34" charset="0"/>
              <a:buChar char="•"/>
            </a:pPr>
            <a:r>
              <a:rPr lang="en-US" sz="1400" i="1" dirty="0">
                <a:solidFill>
                  <a:schemeClr val="tx1"/>
                </a:solidFill>
                <a:latin typeface="Book Antiqua" panose="02040602050305030304" pitchFamily="18" charset="0"/>
              </a:rPr>
              <a:t>India as a reliable alternative for agrochemical manufacturing (China+1)</a:t>
            </a:r>
          </a:p>
          <a:p>
            <a:pPr marL="285750" indent="-285750">
              <a:buFont typeface="Arial" panose="020B0604020202020204" pitchFamily="34" charset="0"/>
              <a:buChar char="•"/>
            </a:pPr>
            <a:endParaRPr lang="en-US" sz="1400" i="1" dirty="0">
              <a:solidFill>
                <a:schemeClr val="tx1"/>
              </a:solidFill>
              <a:latin typeface="Book Antiqua" panose="02040602050305030304" pitchFamily="18" charset="0"/>
            </a:endParaRPr>
          </a:p>
          <a:p>
            <a:pPr marL="285750" indent="-285750">
              <a:buFont typeface="Arial" panose="020B0604020202020204" pitchFamily="34" charset="0"/>
              <a:buChar char="•"/>
            </a:pPr>
            <a:r>
              <a:rPr lang="en-US" sz="1400" i="1" dirty="0">
                <a:solidFill>
                  <a:schemeClr val="tx1"/>
                </a:solidFill>
                <a:latin typeface="Book Antiqua" panose="02040602050305030304" pitchFamily="18" charset="0"/>
              </a:rPr>
              <a:t>Progressive policy environment, availability of established chemical manufacturing capabilities, strong R&amp;D capability, skilled workforce, efficient backward integration (pyrethroids, pyridines </a:t>
            </a:r>
            <a:r>
              <a:rPr lang="en-US" sz="1400" i="1" dirty="0" err="1">
                <a:solidFill>
                  <a:schemeClr val="tx1"/>
                </a:solidFill>
                <a:latin typeface="Book Antiqua" panose="02040602050305030304" pitchFamily="18" charset="0"/>
              </a:rPr>
              <a:t>etc</a:t>
            </a:r>
            <a:r>
              <a:rPr lang="en-US" sz="1400" i="1" dirty="0">
                <a:solidFill>
                  <a:schemeClr val="tx1"/>
                </a:solidFill>
                <a:latin typeface="Book Antiqua" panose="02040602050305030304" pitchFamily="18" charset="0"/>
              </a:rPr>
              <a:t>), cost competitiveness</a:t>
            </a:r>
          </a:p>
          <a:p>
            <a:pPr marL="285750" indent="-285750">
              <a:buFont typeface="Arial" panose="020B0604020202020204" pitchFamily="34" charset="0"/>
              <a:buChar char="•"/>
            </a:pPr>
            <a:endParaRPr lang="en-US" sz="1400" i="1" dirty="0">
              <a:solidFill>
                <a:schemeClr val="tx1"/>
              </a:solidFill>
              <a:latin typeface="Book Antiqua" panose="02040602050305030304" pitchFamily="18" charset="0"/>
            </a:endParaRPr>
          </a:p>
          <a:p>
            <a:pPr marL="285750" indent="-285750">
              <a:buFont typeface="Arial" panose="020B0604020202020204" pitchFamily="34" charset="0"/>
              <a:buChar char="•"/>
            </a:pPr>
            <a:r>
              <a:rPr lang="en-US" sz="1400" i="1" dirty="0">
                <a:solidFill>
                  <a:schemeClr val="tx1"/>
                </a:solidFill>
                <a:latin typeface="Book Antiqua" panose="02040602050305030304" pitchFamily="18" charset="0"/>
              </a:rPr>
              <a:t>Strong competition from Vietnam, South Korea, Malaysia and Philippines</a:t>
            </a:r>
            <a:endParaRPr lang="en-GB" sz="1400" i="1" dirty="0">
              <a:solidFill>
                <a:schemeClr val="tx1"/>
              </a:solidFill>
              <a:latin typeface="Book Antiqua" panose="02040602050305030304" pitchFamily="18" charset="0"/>
            </a:endParaRPr>
          </a:p>
        </p:txBody>
      </p:sp>
      <p:grpSp>
        <p:nvGrpSpPr>
          <p:cNvPr id="14" name="Group 13">
            <a:extLst>
              <a:ext uri="{FF2B5EF4-FFF2-40B4-BE49-F238E27FC236}">
                <a16:creationId xmlns:a16="http://schemas.microsoft.com/office/drawing/2014/main" id="{191CD292-1791-EA2D-5492-4FF226ED1A62}"/>
              </a:ext>
            </a:extLst>
          </p:cNvPr>
          <p:cNvGrpSpPr/>
          <p:nvPr/>
        </p:nvGrpSpPr>
        <p:grpSpPr>
          <a:xfrm>
            <a:off x="4031605" y="693502"/>
            <a:ext cx="3958505" cy="1319289"/>
            <a:chOff x="41995" y="590089"/>
            <a:chExt cx="3958505" cy="1319289"/>
          </a:xfrm>
        </p:grpSpPr>
        <p:sp>
          <p:nvSpPr>
            <p:cNvPr id="15" name="Arrow: Pentagon 14">
              <a:extLst>
                <a:ext uri="{FF2B5EF4-FFF2-40B4-BE49-F238E27FC236}">
                  <a16:creationId xmlns:a16="http://schemas.microsoft.com/office/drawing/2014/main" id="{52025C92-85FA-E7B3-D9EA-A48E2CBDCB93}"/>
                </a:ext>
              </a:extLst>
            </p:cNvPr>
            <p:cNvSpPr/>
            <p:nvPr/>
          </p:nvSpPr>
          <p:spPr>
            <a:xfrm>
              <a:off x="97972" y="882537"/>
              <a:ext cx="3902528" cy="1026841"/>
            </a:xfrm>
            <a:prstGeom prst="homePlate">
              <a:avLst>
                <a:gd name="adj" fmla="val 147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Focus on off-patent molecules opportunity</a:t>
              </a:r>
            </a:p>
          </p:txBody>
        </p:sp>
        <p:sp>
          <p:nvSpPr>
            <p:cNvPr id="16" name="Hexagon 15">
              <a:extLst>
                <a:ext uri="{FF2B5EF4-FFF2-40B4-BE49-F238E27FC236}">
                  <a16:creationId xmlns:a16="http://schemas.microsoft.com/office/drawing/2014/main" id="{1CDBBAA6-06C3-F238-74DE-9A63092F3031}"/>
                </a:ext>
              </a:extLst>
            </p:cNvPr>
            <p:cNvSpPr/>
            <p:nvPr/>
          </p:nvSpPr>
          <p:spPr>
            <a:xfrm>
              <a:off x="41995" y="590089"/>
              <a:ext cx="404542" cy="305995"/>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9</a:t>
              </a:r>
              <a:endParaRPr lang="en-GB" sz="1600" dirty="0">
                <a:latin typeface="Book Antiqua" panose="02040602050305030304" pitchFamily="18" charset="0"/>
              </a:endParaRPr>
            </a:p>
          </p:txBody>
        </p:sp>
      </p:grpSp>
      <p:sp>
        <p:nvSpPr>
          <p:cNvPr id="17" name="Rectangle 16">
            <a:extLst>
              <a:ext uri="{FF2B5EF4-FFF2-40B4-BE49-F238E27FC236}">
                <a16:creationId xmlns:a16="http://schemas.microsoft.com/office/drawing/2014/main" id="{CB4E3603-1B36-0E18-6B06-B3ECBAA193FD}"/>
              </a:ext>
            </a:extLst>
          </p:cNvPr>
          <p:cNvSpPr/>
          <p:nvPr/>
        </p:nvSpPr>
        <p:spPr>
          <a:xfrm>
            <a:off x="4088420" y="2041421"/>
            <a:ext cx="3787390" cy="1550865"/>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D74C46A-A2B0-BC70-323E-FCEC6894F2A7}"/>
              </a:ext>
            </a:extLst>
          </p:cNvPr>
          <p:cNvSpPr/>
          <p:nvPr/>
        </p:nvSpPr>
        <p:spPr>
          <a:xfrm>
            <a:off x="4088419" y="3687662"/>
            <a:ext cx="3787390" cy="2922702"/>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US" sz="1400" i="1" dirty="0">
              <a:solidFill>
                <a:schemeClr val="tx1"/>
              </a:solidFill>
              <a:latin typeface="Book Antiqua" panose="02040602050305030304" pitchFamily="18" charset="0"/>
            </a:endParaRPr>
          </a:p>
          <a:p>
            <a:pPr marL="285750" indent="-285750">
              <a:buFont typeface="Arial" panose="020B0604020202020204" pitchFamily="34" charset="0"/>
              <a:buChar char="•"/>
            </a:pPr>
            <a:r>
              <a:rPr lang="en-US" sz="1400" i="1" dirty="0">
                <a:solidFill>
                  <a:schemeClr val="tx1"/>
                </a:solidFill>
                <a:latin typeface="Book Antiqua" panose="02040602050305030304" pitchFamily="18" charset="0"/>
              </a:rPr>
              <a:t>By 2030, 22 additional crop protection products will go off-patent</a:t>
            </a:r>
          </a:p>
          <a:p>
            <a:pPr marL="285750" indent="-285750">
              <a:buFont typeface="Arial" panose="020B0604020202020204" pitchFamily="34" charset="0"/>
              <a:buChar char="•"/>
            </a:pPr>
            <a:endParaRPr lang="en-US" sz="1400" i="1" dirty="0">
              <a:solidFill>
                <a:schemeClr val="tx1"/>
              </a:solidFill>
              <a:latin typeface="Book Antiqua" panose="02040602050305030304" pitchFamily="18" charset="0"/>
            </a:endParaRPr>
          </a:p>
          <a:p>
            <a:pPr marL="285750" indent="-285750">
              <a:buFont typeface="Arial" panose="020B0604020202020204" pitchFamily="34" charset="0"/>
              <a:buChar char="•"/>
            </a:pPr>
            <a:endParaRPr lang="en-US" sz="1400" i="1" dirty="0">
              <a:solidFill>
                <a:schemeClr val="tx1"/>
              </a:solidFill>
              <a:latin typeface="Book Antiqua" panose="02040602050305030304" pitchFamily="18" charset="0"/>
            </a:endParaRPr>
          </a:p>
          <a:p>
            <a:pPr marL="285750" indent="-285750">
              <a:buFont typeface="Arial" panose="020B0604020202020204" pitchFamily="34" charset="0"/>
              <a:buChar char="•"/>
            </a:pPr>
            <a:r>
              <a:rPr lang="en-US" sz="1400" i="1" dirty="0">
                <a:solidFill>
                  <a:schemeClr val="tx1"/>
                </a:solidFill>
                <a:latin typeface="Book Antiqua" panose="02040602050305030304" pitchFamily="18" charset="0"/>
              </a:rPr>
              <a:t>India’s strong research and manufacturing capability coupled with cost competitiveness could be utilized to introduce these molecules into the country. </a:t>
            </a:r>
          </a:p>
          <a:p>
            <a:pPr marL="285750" indent="-285750">
              <a:buFont typeface="Arial" panose="020B0604020202020204" pitchFamily="34" charset="0"/>
              <a:buChar char="•"/>
            </a:pPr>
            <a:endParaRPr lang="en-US" sz="1400" i="1" dirty="0">
              <a:solidFill>
                <a:schemeClr val="tx1"/>
              </a:solidFill>
              <a:latin typeface="Book Antiqua" panose="02040602050305030304" pitchFamily="18" charset="0"/>
            </a:endParaRPr>
          </a:p>
          <a:p>
            <a:pPr marL="285750" indent="-285750">
              <a:buFont typeface="Arial" panose="020B0604020202020204" pitchFamily="34" charset="0"/>
              <a:buChar char="•"/>
            </a:pPr>
            <a:r>
              <a:rPr lang="en-US" sz="1400" i="1" dirty="0">
                <a:solidFill>
                  <a:schemeClr val="tx1"/>
                </a:solidFill>
                <a:latin typeface="Book Antiqua" panose="02040602050305030304" pitchFamily="18" charset="0"/>
              </a:rPr>
              <a:t>This will provide more diverse and efficient crop protection options to Indian farmers.</a:t>
            </a:r>
          </a:p>
          <a:p>
            <a:pPr marL="285750" indent="-285750">
              <a:lnSpc>
                <a:spcPct val="150000"/>
              </a:lnSpc>
              <a:buFont typeface="Arial" panose="020B0604020202020204" pitchFamily="34" charset="0"/>
              <a:buChar char="•"/>
            </a:pPr>
            <a:endParaRPr lang="en-GB" sz="1400" dirty="0">
              <a:solidFill>
                <a:schemeClr val="tx1"/>
              </a:solidFill>
              <a:latin typeface="Book Antiqua" panose="02040602050305030304" pitchFamily="18" charset="0"/>
            </a:endParaRPr>
          </a:p>
        </p:txBody>
      </p:sp>
      <p:grpSp>
        <p:nvGrpSpPr>
          <p:cNvPr id="24" name="Group 23">
            <a:extLst>
              <a:ext uri="{FF2B5EF4-FFF2-40B4-BE49-F238E27FC236}">
                <a16:creationId xmlns:a16="http://schemas.microsoft.com/office/drawing/2014/main" id="{C204E2D7-997F-5F52-2EDD-2980AE1A6BA0}"/>
              </a:ext>
            </a:extLst>
          </p:cNvPr>
          <p:cNvGrpSpPr/>
          <p:nvPr/>
        </p:nvGrpSpPr>
        <p:grpSpPr>
          <a:xfrm>
            <a:off x="8093520" y="667706"/>
            <a:ext cx="3958506" cy="1319289"/>
            <a:chOff x="41994" y="590089"/>
            <a:chExt cx="3958506" cy="1319289"/>
          </a:xfrm>
        </p:grpSpPr>
        <p:sp>
          <p:nvSpPr>
            <p:cNvPr id="25" name="Arrow: Pentagon 24">
              <a:extLst>
                <a:ext uri="{FF2B5EF4-FFF2-40B4-BE49-F238E27FC236}">
                  <a16:creationId xmlns:a16="http://schemas.microsoft.com/office/drawing/2014/main" id="{CFD61B84-9577-9AF4-7DC6-3B93902EECFC}"/>
                </a:ext>
              </a:extLst>
            </p:cNvPr>
            <p:cNvSpPr/>
            <p:nvPr/>
          </p:nvSpPr>
          <p:spPr>
            <a:xfrm>
              <a:off x="97972" y="882537"/>
              <a:ext cx="3902528" cy="1026841"/>
            </a:xfrm>
            <a:prstGeom prst="homePlate">
              <a:avLst>
                <a:gd name="adj" fmla="val 147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Pharmaceuticals industry actively exploring crop protection sector for diversification</a:t>
              </a:r>
            </a:p>
          </p:txBody>
        </p:sp>
        <p:sp>
          <p:nvSpPr>
            <p:cNvPr id="26" name="Hexagon 25">
              <a:extLst>
                <a:ext uri="{FF2B5EF4-FFF2-40B4-BE49-F238E27FC236}">
                  <a16:creationId xmlns:a16="http://schemas.microsoft.com/office/drawing/2014/main" id="{30F6A718-4427-F1F5-A2C0-665D4FFA938F}"/>
                </a:ext>
              </a:extLst>
            </p:cNvPr>
            <p:cNvSpPr/>
            <p:nvPr/>
          </p:nvSpPr>
          <p:spPr>
            <a:xfrm>
              <a:off x="41994" y="590089"/>
              <a:ext cx="544293" cy="326352"/>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10</a:t>
              </a:r>
              <a:endParaRPr lang="en-GB" sz="1600" dirty="0">
                <a:latin typeface="Book Antiqua" panose="02040602050305030304" pitchFamily="18" charset="0"/>
              </a:endParaRPr>
            </a:p>
          </p:txBody>
        </p:sp>
      </p:grpSp>
      <p:sp>
        <p:nvSpPr>
          <p:cNvPr id="27" name="Rectangle 26">
            <a:extLst>
              <a:ext uri="{FF2B5EF4-FFF2-40B4-BE49-F238E27FC236}">
                <a16:creationId xmlns:a16="http://schemas.microsoft.com/office/drawing/2014/main" id="{5EF7F57B-46F2-3F70-69F7-C76FB419D54E}"/>
              </a:ext>
            </a:extLst>
          </p:cNvPr>
          <p:cNvSpPr/>
          <p:nvPr/>
        </p:nvSpPr>
        <p:spPr>
          <a:xfrm>
            <a:off x="8150336" y="2015625"/>
            <a:ext cx="3787390" cy="1550865"/>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847FD8E9-2C32-925B-AD4A-ACDF71127C3F}"/>
              </a:ext>
            </a:extLst>
          </p:cNvPr>
          <p:cNvSpPr/>
          <p:nvPr/>
        </p:nvSpPr>
        <p:spPr>
          <a:xfrm>
            <a:off x="8150335" y="3661866"/>
            <a:ext cx="3787390" cy="2922702"/>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US" sz="1400" i="1" dirty="0">
              <a:solidFill>
                <a:schemeClr val="tx1"/>
              </a:solidFill>
              <a:latin typeface="Book Antiqua" panose="02040602050305030304" pitchFamily="18" charset="0"/>
            </a:endParaRPr>
          </a:p>
          <a:p>
            <a:pPr marL="285750" indent="-285750">
              <a:buFont typeface="Arial" panose="020B0604020202020204" pitchFamily="34" charset="0"/>
              <a:buChar char="•"/>
            </a:pPr>
            <a:r>
              <a:rPr lang="en-US" sz="1400" i="1" dirty="0">
                <a:solidFill>
                  <a:schemeClr val="tx1"/>
                </a:solidFill>
                <a:latin typeface="Book Antiqua" panose="02040602050305030304" pitchFamily="18" charset="0"/>
              </a:rPr>
              <a:t>Leveraging scientific acumen and research capabilities to develop innovative crop protection solutions</a:t>
            </a:r>
          </a:p>
          <a:p>
            <a:pPr marL="285750" indent="-285750">
              <a:buFont typeface="Arial" panose="020B0604020202020204" pitchFamily="34" charset="0"/>
              <a:buChar char="•"/>
            </a:pPr>
            <a:endParaRPr lang="en-US" sz="1400" i="1" dirty="0">
              <a:solidFill>
                <a:schemeClr val="tx1"/>
              </a:solidFill>
              <a:latin typeface="Book Antiqua" panose="02040602050305030304" pitchFamily="18" charset="0"/>
            </a:endParaRPr>
          </a:p>
          <a:p>
            <a:pPr marL="285750" indent="-285750">
              <a:buFont typeface="Arial" panose="020B0604020202020204" pitchFamily="34" charset="0"/>
              <a:buChar char="•"/>
            </a:pPr>
            <a:r>
              <a:rPr lang="en-US" sz="1400" i="1" dirty="0">
                <a:solidFill>
                  <a:schemeClr val="tx1"/>
                </a:solidFill>
                <a:latin typeface="Book Antiqua" panose="02040602050305030304" pitchFamily="18" charset="0"/>
              </a:rPr>
              <a:t>Mankind Pharma – Mankind </a:t>
            </a:r>
            <a:r>
              <a:rPr lang="en-US" sz="1400" i="1" dirty="0" err="1">
                <a:solidFill>
                  <a:schemeClr val="tx1"/>
                </a:solidFill>
                <a:latin typeface="Book Antiqua" panose="02040602050305030304" pitchFamily="18" charset="0"/>
              </a:rPr>
              <a:t>Agritech</a:t>
            </a:r>
            <a:r>
              <a:rPr lang="en-GB" sz="1400" i="1" dirty="0">
                <a:solidFill>
                  <a:schemeClr val="tx1"/>
                </a:solidFill>
                <a:latin typeface="Book Antiqua" panose="02040602050305030304" pitchFamily="18" charset="0"/>
              </a:rPr>
              <a:t>; NATCO Pharma – Crop Science Division focused on biological pest management and plant growth stimulants</a:t>
            </a:r>
            <a:endParaRPr lang="en-US" sz="1400" i="1" dirty="0">
              <a:solidFill>
                <a:schemeClr val="tx1"/>
              </a:solidFill>
              <a:latin typeface="Book Antiqua" panose="02040602050305030304" pitchFamily="18" charset="0"/>
            </a:endParaRPr>
          </a:p>
        </p:txBody>
      </p:sp>
      <p:pic>
        <p:nvPicPr>
          <p:cNvPr id="2" name="Graphic 1" descr="Medicine outline">
            <a:extLst>
              <a:ext uri="{FF2B5EF4-FFF2-40B4-BE49-F238E27FC236}">
                <a16:creationId xmlns:a16="http://schemas.microsoft.com/office/drawing/2014/main" id="{3CF69B00-39D9-0043-C58C-7AE14B69EB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71898" y="2326211"/>
            <a:ext cx="1057727" cy="1057727"/>
          </a:xfrm>
          <a:prstGeom prst="rect">
            <a:avLst/>
          </a:prstGeom>
        </p:spPr>
      </p:pic>
      <p:pic>
        <p:nvPicPr>
          <p:cNvPr id="3" name="Graphic 2" descr="Transfer with solid fill">
            <a:extLst>
              <a:ext uri="{FF2B5EF4-FFF2-40B4-BE49-F238E27FC236}">
                <a16:creationId xmlns:a16="http://schemas.microsoft.com/office/drawing/2014/main" id="{65840E66-CA8A-AAB3-4931-7B9162E674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66875" y="2326211"/>
            <a:ext cx="1057727" cy="1057727"/>
          </a:xfrm>
          <a:prstGeom prst="rect">
            <a:avLst/>
          </a:prstGeom>
        </p:spPr>
      </p:pic>
      <p:pic>
        <p:nvPicPr>
          <p:cNvPr id="4" name="Graphic 3" descr="Factory outline">
            <a:extLst>
              <a:ext uri="{FF2B5EF4-FFF2-40B4-BE49-F238E27FC236}">
                <a16:creationId xmlns:a16="http://schemas.microsoft.com/office/drawing/2014/main" id="{114412FF-01CB-D3D4-384A-C793B4B598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91987" y="2294085"/>
            <a:ext cx="1221566" cy="1025623"/>
          </a:xfrm>
          <a:prstGeom prst="rect">
            <a:avLst/>
          </a:prstGeom>
        </p:spPr>
      </p:pic>
      <p:pic>
        <p:nvPicPr>
          <p:cNvPr id="6" name="Graphic 5" descr="Atom outline">
            <a:extLst>
              <a:ext uri="{FF2B5EF4-FFF2-40B4-BE49-F238E27FC236}">
                <a16:creationId xmlns:a16="http://schemas.microsoft.com/office/drawing/2014/main" id="{E92E6C6B-506E-9AE5-7F37-A0EF36C3BF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04604" y="2381095"/>
            <a:ext cx="914400" cy="914400"/>
          </a:xfrm>
          <a:prstGeom prst="rect">
            <a:avLst/>
          </a:prstGeom>
        </p:spPr>
      </p:pic>
      <p:pic>
        <p:nvPicPr>
          <p:cNvPr id="8" name="Graphic 7" descr="DNA outline">
            <a:extLst>
              <a:ext uri="{FF2B5EF4-FFF2-40B4-BE49-F238E27FC236}">
                <a16:creationId xmlns:a16="http://schemas.microsoft.com/office/drawing/2014/main" id="{4D74CFEE-49AD-63B6-D929-5467EAFFD45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47777" y="2405308"/>
            <a:ext cx="914400" cy="914400"/>
          </a:xfrm>
          <a:prstGeom prst="rect">
            <a:avLst/>
          </a:prstGeom>
        </p:spPr>
      </p:pic>
      <p:sp>
        <p:nvSpPr>
          <p:cNvPr id="5" name="Slide Number Placeholder 5">
            <a:extLst>
              <a:ext uri="{FF2B5EF4-FFF2-40B4-BE49-F238E27FC236}">
                <a16:creationId xmlns:a16="http://schemas.microsoft.com/office/drawing/2014/main" id="{5233BDCA-0378-6632-7D34-66FD4B243233}"/>
              </a:ext>
            </a:extLst>
          </p:cNvPr>
          <p:cNvSpPr>
            <a:spLocks noGrp="1"/>
          </p:cNvSpPr>
          <p:nvPr>
            <p:ph type="sldNum" sz="quarter" idx="12"/>
          </p:nvPr>
        </p:nvSpPr>
        <p:spPr>
          <a:xfrm>
            <a:off x="11756571" y="6620794"/>
            <a:ext cx="414317" cy="237206"/>
          </a:xfrm>
        </p:spPr>
        <p:txBody>
          <a:bodyPr/>
          <a:lstStyle/>
          <a:p>
            <a:fld id="{8D4F848A-3D41-4A27-994B-6B24ACA903D0}" type="slidenum">
              <a:rPr lang="en-US" sz="1000" smtClean="0">
                <a:solidFill>
                  <a:schemeClr val="bg1"/>
                </a:solidFill>
                <a:latin typeface="Book Antiqua" panose="02040602050305030304" pitchFamily="18" charset="0"/>
              </a:rPr>
              <a:t>12</a:t>
            </a:fld>
            <a:endParaRPr lang="en-US" sz="1000" dirty="0">
              <a:solidFill>
                <a:schemeClr val="bg1"/>
              </a:solidFill>
              <a:latin typeface="Book Antiqua" panose="02040602050305030304" pitchFamily="18" charset="0"/>
            </a:endParaRPr>
          </a:p>
        </p:txBody>
      </p:sp>
      <p:sp>
        <p:nvSpPr>
          <p:cNvPr id="7" name="TextBox 6">
            <a:extLst>
              <a:ext uri="{FF2B5EF4-FFF2-40B4-BE49-F238E27FC236}">
                <a16:creationId xmlns:a16="http://schemas.microsoft.com/office/drawing/2014/main" id="{781BB207-EF56-67EE-B352-FE9282C24BA4}"/>
              </a:ext>
            </a:extLst>
          </p:cNvPr>
          <p:cNvSpPr txBox="1"/>
          <p:nvPr/>
        </p:nvSpPr>
        <p:spPr>
          <a:xfrm>
            <a:off x="23123" y="6589293"/>
            <a:ext cx="4189113" cy="246221"/>
          </a:xfrm>
          <a:prstGeom prst="rect">
            <a:avLst/>
          </a:prstGeom>
          <a:noFill/>
        </p:spPr>
        <p:txBody>
          <a:bodyPr wrap="square">
            <a:spAutoFit/>
          </a:bodyPr>
          <a:lstStyle/>
          <a:p>
            <a:pPr algn="ctr"/>
            <a:r>
              <a:rPr lang="en-US" sz="1000" dirty="0">
                <a:effectLst/>
                <a:latin typeface="Book Antiqua" panose="02040602050305030304" pitchFamily="18" charset="0"/>
                <a:ea typeface="Calibri" panose="020F0502020204030204" pitchFamily="34" charset="0"/>
                <a:cs typeface="Times New Roman" panose="02020603050405020304" pitchFamily="18" charset="0"/>
              </a:rPr>
              <a:t>Source: Stakeholder Discussion, CropLife, YES BANK Analysis</a:t>
            </a:r>
          </a:p>
        </p:txBody>
      </p:sp>
    </p:spTree>
    <p:extLst>
      <p:ext uri="{BB962C8B-B14F-4D97-AF65-F5344CB8AC3E}">
        <p14:creationId xmlns:p14="http://schemas.microsoft.com/office/powerpoint/2010/main" val="386429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88E8-202B-2532-198E-67D80A4AA586}"/>
              </a:ext>
            </a:extLst>
          </p:cNvPr>
          <p:cNvSpPr>
            <a:spLocks noGrp="1"/>
          </p:cNvSpPr>
          <p:nvPr>
            <p:ph type="title"/>
          </p:nvPr>
        </p:nvSpPr>
        <p:spPr/>
        <p:txBody>
          <a:bodyPr/>
          <a:lstStyle/>
          <a:p>
            <a:r>
              <a:rPr lang="en-US" dirty="0"/>
              <a:t>Crop protection industry’s strides towards sustainability</a:t>
            </a:r>
            <a:endParaRPr lang="en-GB" dirty="0"/>
          </a:p>
        </p:txBody>
      </p:sp>
      <p:sp>
        <p:nvSpPr>
          <p:cNvPr id="5" name="Rectangle 4">
            <a:extLst>
              <a:ext uri="{FF2B5EF4-FFF2-40B4-BE49-F238E27FC236}">
                <a16:creationId xmlns:a16="http://schemas.microsoft.com/office/drawing/2014/main" id="{D023149B-35E4-BCCF-0AB6-E8E07911F3BF}"/>
              </a:ext>
            </a:extLst>
          </p:cNvPr>
          <p:cNvSpPr/>
          <p:nvPr/>
        </p:nvSpPr>
        <p:spPr>
          <a:xfrm>
            <a:off x="1117390" y="1643220"/>
            <a:ext cx="9946112" cy="381777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IN"/>
          </a:p>
        </p:txBody>
      </p:sp>
      <p:cxnSp>
        <p:nvCxnSpPr>
          <p:cNvPr id="8" name="Straight Connector 7">
            <a:extLst>
              <a:ext uri="{FF2B5EF4-FFF2-40B4-BE49-F238E27FC236}">
                <a16:creationId xmlns:a16="http://schemas.microsoft.com/office/drawing/2014/main" id="{ADEA0246-B298-FF89-E8CB-068FADFCEF92}"/>
              </a:ext>
            </a:extLst>
          </p:cNvPr>
          <p:cNvCxnSpPr>
            <a:cxnSpLocks/>
          </p:cNvCxnSpPr>
          <p:nvPr/>
        </p:nvCxnSpPr>
        <p:spPr>
          <a:xfrm>
            <a:off x="6096000" y="1638300"/>
            <a:ext cx="23276" cy="388086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030D60F-CBE0-83B7-69B6-7EB0CB620F64}"/>
              </a:ext>
            </a:extLst>
          </p:cNvPr>
          <p:cNvCxnSpPr>
            <a:cxnSpLocks/>
            <a:stCxn id="5" idx="3"/>
            <a:endCxn id="5" idx="1"/>
          </p:cNvCxnSpPr>
          <p:nvPr/>
        </p:nvCxnSpPr>
        <p:spPr>
          <a:xfrm flipH="1">
            <a:off x="1117390" y="3552110"/>
            <a:ext cx="9946112"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A92FD1B-BC6C-E358-8895-C20B293B8ECD}"/>
              </a:ext>
            </a:extLst>
          </p:cNvPr>
          <p:cNvSpPr txBox="1">
            <a:spLocks/>
          </p:cNvSpPr>
          <p:nvPr/>
        </p:nvSpPr>
        <p:spPr>
          <a:xfrm>
            <a:off x="2382958" y="1854477"/>
            <a:ext cx="3056206" cy="2462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Pct val="100000"/>
              <a:buFont typeface="Segoe UI" panose="020B0502040204020203" pitchFamily="34" charset="0"/>
              <a:buChar char="​"/>
              <a:tabLst/>
              <a:defRPr/>
            </a:pPr>
            <a:r>
              <a:rPr kumimoji="0" lang="en-US" b="1" i="0" u="none" strike="noStrike" kern="1200" cap="none" spc="0" normalizeH="0" baseline="0" noProof="0" dirty="0">
                <a:ln>
                  <a:noFill/>
                </a:ln>
                <a:solidFill>
                  <a:srgbClr val="EC143D"/>
                </a:solidFill>
                <a:effectLst/>
                <a:uLnTx/>
                <a:uFillTx/>
                <a:latin typeface="Book Antiqua" panose="02040602050305030304" pitchFamily="18" charset="0"/>
                <a:sym typeface=""/>
              </a:rPr>
              <a:t>Farmer income enhancement</a:t>
            </a:r>
          </a:p>
        </p:txBody>
      </p:sp>
      <p:sp>
        <p:nvSpPr>
          <p:cNvPr id="18" name="TextBox 17">
            <a:extLst>
              <a:ext uri="{FF2B5EF4-FFF2-40B4-BE49-F238E27FC236}">
                <a16:creationId xmlns:a16="http://schemas.microsoft.com/office/drawing/2014/main" id="{1D2F4895-FCAD-E941-6B19-033AADD8A53C}"/>
              </a:ext>
            </a:extLst>
          </p:cNvPr>
          <p:cNvSpPr txBox="1">
            <a:spLocks/>
          </p:cNvSpPr>
          <p:nvPr/>
        </p:nvSpPr>
        <p:spPr>
          <a:xfrm>
            <a:off x="1203448" y="2177146"/>
            <a:ext cx="4926775" cy="13893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5750" indent="-285750" algn="just">
              <a:lnSpc>
                <a:spcPct val="114000"/>
              </a:lnSpc>
              <a:spcBef>
                <a:spcPts val="0"/>
              </a:spcBef>
              <a:spcAft>
                <a:spcPts val="0"/>
              </a:spcAft>
              <a:buClr>
                <a:schemeClr val="tx1"/>
              </a:buClr>
              <a:buSzPct val="80000"/>
              <a:buFont typeface="Wingdings" panose="05000000000000000000" pitchFamily="2" charset="2"/>
              <a:buChar char="ü"/>
              <a:defRPr/>
            </a:pPr>
            <a:r>
              <a:rPr lang="en-US" dirty="0">
                <a:latin typeface="Book Antiqua" panose="02040602050305030304" pitchFamily="18" charset="0"/>
                <a:sym typeface=""/>
              </a:rPr>
              <a:t>Increasing crop yields</a:t>
            </a:r>
          </a:p>
          <a:p>
            <a:pPr marL="285750" indent="-285750" algn="just">
              <a:lnSpc>
                <a:spcPct val="114000"/>
              </a:lnSpc>
              <a:spcBef>
                <a:spcPts val="0"/>
              </a:spcBef>
              <a:spcAft>
                <a:spcPts val="0"/>
              </a:spcAft>
              <a:buClr>
                <a:schemeClr val="tx1"/>
              </a:buClr>
              <a:buSzPct val="80000"/>
              <a:buFont typeface="Wingdings" panose="05000000000000000000" pitchFamily="2" charset="2"/>
              <a:buChar char="ü"/>
              <a:defRPr/>
            </a:pPr>
            <a:r>
              <a:rPr lang="en-US" dirty="0">
                <a:latin typeface="Book Antiqua" panose="02040602050305030304" pitchFamily="18" charset="0"/>
                <a:sym typeface=""/>
              </a:rPr>
              <a:t>Linking farmers to markets for better price realization</a:t>
            </a:r>
          </a:p>
          <a:p>
            <a:pPr marL="285750" indent="-285750" algn="just">
              <a:lnSpc>
                <a:spcPct val="114000"/>
              </a:lnSpc>
              <a:spcBef>
                <a:spcPts val="0"/>
              </a:spcBef>
              <a:spcAft>
                <a:spcPts val="0"/>
              </a:spcAft>
              <a:buClr>
                <a:schemeClr val="tx1"/>
              </a:buClr>
              <a:buSzPct val="80000"/>
              <a:buFont typeface="Wingdings" panose="05000000000000000000" pitchFamily="2" charset="2"/>
              <a:buChar char="ü"/>
              <a:defRPr/>
            </a:pPr>
            <a:r>
              <a:rPr lang="en-US" dirty="0">
                <a:latin typeface="Book Antiqua" panose="02040602050305030304" pitchFamily="18" charset="0"/>
                <a:sym typeface=""/>
              </a:rPr>
              <a:t>Supporting formation of FPOs</a:t>
            </a:r>
          </a:p>
          <a:p>
            <a:pPr marL="285750" indent="-285750" algn="just">
              <a:lnSpc>
                <a:spcPct val="114000"/>
              </a:lnSpc>
              <a:spcBef>
                <a:spcPts val="0"/>
              </a:spcBef>
              <a:spcAft>
                <a:spcPts val="0"/>
              </a:spcAft>
              <a:buClr>
                <a:schemeClr val="tx1"/>
              </a:buClr>
              <a:buSzPct val="80000"/>
              <a:buFont typeface="Wingdings" panose="05000000000000000000" pitchFamily="2" charset="2"/>
              <a:buChar char="ü"/>
              <a:defRPr/>
            </a:pPr>
            <a:r>
              <a:rPr lang="en-US" dirty="0">
                <a:latin typeface="Book Antiqua" panose="02040602050305030304" pitchFamily="18" charset="0"/>
                <a:sym typeface=""/>
              </a:rPr>
              <a:t>Rural entrepreneurship programs</a:t>
            </a:r>
          </a:p>
        </p:txBody>
      </p:sp>
      <p:sp>
        <p:nvSpPr>
          <p:cNvPr id="22" name="TextBox 21">
            <a:extLst>
              <a:ext uri="{FF2B5EF4-FFF2-40B4-BE49-F238E27FC236}">
                <a16:creationId xmlns:a16="http://schemas.microsoft.com/office/drawing/2014/main" id="{7480758E-F72E-3D10-6C75-C817097A843C}"/>
              </a:ext>
            </a:extLst>
          </p:cNvPr>
          <p:cNvSpPr txBox="1">
            <a:spLocks/>
          </p:cNvSpPr>
          <p:nvPr/>
        </p:nvSpPr>
        <p:spPr>
          <a:xfrm>
            <a:off x="6860073" y="1850871"/>
            <a:ext cx="3774424" cy="2462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Pct val="100000"/>
              <a:buFont typeface="Segoe UI" panose="020B0502040204020203" pitchFamily="34" charset="0"/>
              <a:buChar char="​"/>
              <a:tabLst/>
              <a:defRPr/>
            </a:pPr>
            <a:r>
              <a:rPr kumimoji="0" lang="en-US" b="1" i="0" u="none" strike="noStrike" kern="1200" cap="none" spc="0" normalizeH="0" baseline="0" noProof="0" dirty="0">
                <a:ln>
                  <a:noFill/>
                </a:ln>
                <a:solidFill>
                  <a:srgbClr val="EC143D"/>
                </a:solidFill>
                <a:effectLst/>
                <a:uLnTx/>
                <a:uFillTx/>
                <a:latin typeface="Book Antiqua" panose="02040602050305030304" pitchFamily="18" charset="0"/>
                <a:sym typeface=""/>
              </a:rPr>
              <a:t>Conservation of natural </a:t>
            </a:r>
            <a:r>
              <a:rPr lang="en-US" b="1" dirty="0">
                <a:solidFill>
                  <a:srgbClr val="EC143D"/>
                </a:solidFill>
                <a:latin typeface="Book Antiqua" panose="02040602050305030304" pitchFamily="18" charset="0"/>
                <a:sym typeface=""/>
              </a:rPr>
              <a:t>r</a:t>
            </a:r>
            <a:r>
              <a:rPr kumimoji="0" lang="en-US" b="1" i="0" u="none" strike="noStrike" kern="1200" cap="none" spc="0" normalizeH="0" baseline="0" noProof="0" dirty="0" err="1">
                <a:ln>
                  <a:noFill/>
                </a:ln>
                <a:solidFill>
                  <a:srgbClr val="EC143D"/>
                </a:solidFill>
                <a:effectLst/>
                <a:uLnTx/>
                <a:uFillTx/>
                <a:latin typeface="Book Antiqua" panose="02040602050305030304" pitchFamily="18" charset="0"/>
                <a:sym typeface=""/>
              </a:rPr>
              <a:t>esources</a:t>
            </a:r>
            <a:endParaRPr kumimoji="0" lang="en-US" b="1" i="0" u="none" strike="noStrike" kern="1200" cap="none" spc="0" normalizeH="0" baseline="0" noProof="0" dirty="0">
              <a:ln>
                <a:noFill/>
              </a:ln>
              <a:solidFill>
                <a:srgbClr val="EC143D"/>
              </a:solidFill>
              <a:effectLst/>
              <a:uLnTx/>
              <a:uFillTx/>
              <a:latin typeface="Book Antiqua" panose="02040602050305030304" pitchFamily="18" charset="0"/>
              <a:sym typeface=""/>
            </a:endParaRPr>
          </a:p>
        </p:txBody>
      </p:sp>
      <p:sp>
        <p:nvSpPr>
          <p:cNvPr id="28" name="TextBox 27">
            <a:extLst>
              <a:ext uri="{FF2B5EF4-FFF2-40B4-BE49-F238E27FC236}">
                <a16:creationId xmlns:a16="http://schemas.microsoft.com/office/drawing/2014/main" id="{E38A4300-784D-7B82-FED5-5CCB7D74E3A4}"/>
              </a:ext>
            </a:extLst>
          </p:cNvPr>
          <p:cNvSpPr txBox="1">
            <a:spLocks/>
          </p:cNvSpPr>
          <p:nvPr/>
        </p:nvSpPr>
        <p:spPr>
          <a:xfrm>
            <a:off x="6184116" y="4001680"/>
            <a:ext cx="4761204" cy="13893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5750" indent="-285750" algn="just">
              <a:lnSpc>
                <a:spcPct val="114000"/>
              </a:lnSpc>
              <a:spcBef>
                <a:spcPts val="0"/>
              </a:spcBef>
              <a:spcAft>
                <a:spcPts val="0"/>
              </a:spcAft>
              <a:buClr>
                <a:schemeClr val="tx1"/>
              </a:buClr>
              <a:buSzPct val="80000"/>
              <a:buFont typeface="Wingdings" panose="05000000000000000000" pitchFamily="2" charset="2"/>
              <a:buChar char="ü"/>
              <a:defRPr/>
            </a:pPr>
            <a:r>
              <a:rPr lang="en-US" dirty="0">
                <a:latin typeface="Book Antiqua" panose="02040602050305030304" pitchFamily="18" charset="0"/>
                <a:sym typeface=""/>
              </a:rPr>
              <a:t>Safe, &amp; healthy working environment</a:t>
            </a:r>
          </a:p>
          <a:p>
            <a:pPr marL="285750" indent="-285750" algn="just">
              <a:lnSpc>
                <a:spcPct val="114000"/>
              </a:lnSpc>
              <a:spcBef>
                <a:spcPts val="0"/>
              </a:spcBef>
              <a:spcAft>
                <a:spcPts val="0"/>
              </a:spcAft>
              <a:buClr>
                <a:schemeClr val="tx1"/>
              </a:buClr>
              <a:buSzPct val="80000"/>
              <a:buFont typeface="Wingdings" panose="05000000000000000000" pitchFamily="2" charset="2"/>
              <a:buChar char="ü"/>
              <a:defRPr/>
            </a:pPr>
            <a:r>
              <a:rPr lang="en-US" dirty="0">
                <a:latin typeface="Book Antiqua" panose="02040602050305030304" pitchFamily="18" charset="0"/>
                <a:sym typeface=""/>
              </a:rPr>
              <a:t>Reducing and recycling of plastic waste</a:t>
            </a:r>
          </a:p>
          <a:p>
            <a:pPr marL="285750" indent="-285750" algn="just">
              <a:lnSpc>
                <a:spcPct val="114000"/>
              </a:lnSpc>
              <a:spcBef>
                <a:spcPts val="0"/>
              </a:spcBef>
              <a:spcAft>
                <a:spcPts val="0"/>
              </a:spcAft>
              <a:buClr>
                <a:schemeClr val="tx1"/>
              </a:buClr>
              <a:buSzPct val="80000"/>
              <a:buFont typeface="Wingdings" panose="05000000000000000000" pitchFamily="2" charset="2"/>
              <a:buChar char="ü"/>
              <a:defRPr/>
            </a:pPr>
            <a:r>
              <a:rPr lang="en-US" dirty="0">
                <a:latin typeface="Book Antiqua" panose="02040602050305030304" pitchFamily="18" charset="0"/>
                <a:sym typeface=""/>
              </a:rPr>
              <a:t>Women empowerment</a:t>
            </a:r>
          </a:p>
          <a:p>
            <a:pPr marL="285750" indent="-285750" algn="just">
              <a:lnSpc>
                <a:spcPct val="114000"/>
              </a:lnSpc>
              <a:spcBef>
                <a:spcPts val="0"/>
              </a:spcBef>
              <a:spcAft>
                <a:spcPts val="0"/>
              </a:spcAft>
              <a:buClr>
                <a:schemeClr val="tx1"/>
              </a:buClr>
              <a:buSzPct val="80000"/>
              <a:buFont typeface="Wingdings" panose="05000000000000000000" pitchFamily="2" charset="2"/>
              <a:buChar char="ü"/>
              <a:defRPr/>
            </a:pPr>
            <a:r>
              <a:rPr lang="en-US" dirty="0">
                <a:latin typeface="Book Antiqua" panose="02040602050305030304" pitchFamily="18" charset="0"/>
                <a:sym typeface=""/>
              </a:rPr>
              <a:t>Centre of excellence &amp; learning centers for knowledge transfer</a:t>
            </a:r>
          </a:p>
        </p:txBody>
      </p:sp>
      <p:sp>
        <p:nvSpPr>
          <p:cNvPr id="47" name="TextBox 46">
            <a:extLst>
              <a:ext uri="{FF2B5EF4-FFF2-40B4-BE49-F238E27FC236}">
                <a16:creationId xmlns:a16="http://schemas.microsoft.com/office/drawing/2014/main" id="{F5623809-7BEB-B501-5F9C-03AE5BF78DC3}"/>
              </a:ext>
            </a:extLst>
          </p:cNvPr>
          <p:cNvSpPr txBox="1">
            <a:spLocks/>
          </p:cNvSpPr>
          <p:nvPr/>
        </p:nvSpPr>
        <p:spPr>
          <a:xfrm>
            <a:off x="6327092" y="3664793"/>
            <a:ext cx="4568356" cy="2462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Pct val="100000"/>
              <a:buFont typeface="Segoe UI" panose="020B0502040204020203" pitchFamily="34" charset="0"/>
              <a:buChar char="​"/>
              <a:tabLst/>
              <a:defRPr/>
            </a:pPr>
            <a:r>
              <a:rPr kumimoji="0" lang="en-US" b="1" i="0" u="none" strike="noStrike" kern="1200" cap="none" spc="0" normalizeH="0" baseline="0" noProof="0" dirty="0">
                <a:ln>
                  <a:noFill/>
                </a:ln>
                <a:solidFill>
                  <a:srgbClr val="EC143D"/>
                </a:solidFill>
                <a:effectLst/>
                <a:uLnTx/>
                <a:uFillTx/>
                <a:latin typeface="Book Antiqua" panose="02040602050305030304" pitchFamily="18" charset="0"/>
                <a:sym typeface=""/>
              </a:rPr>
              <a:t>Improving quality of life</a:t>
            </a:r>
          </a:p>
        </p:txBody>
      </p:sp>
      <p:sp>
        <p:nvSpPr>
          <p:cNvPr id="52" name="TextBox 51">
            <a:extLst>
              <a:ext uri="{FF2B5EF4-FFF2-40B4-BE49-F238E27FC236}">
                <a16:creationId xmlns:a16="http://schemas.microsoft.com/office/drawing/2014/main" id="{2F394714-D398-E488-A206-5D57F7D741DC}"/>
              </a:ext>
            </a:extLst>
          </p:cNvPr>
          <p:cNvSpPr txBox="1">
            <a:spLocks/>
          </p:cNvSpPr>
          <p:nvPr/>
        </p:nvSpPr>
        <p:spPr>
          <a:xfrm>
            <a:off x="6233988" y="2183704"/>
            <a:ext cx="4827712" cy="11086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5750" indent="-285750" algn="just">
              <a:lnSpc>
                <a:spcPct val="114000"/>
              </a:lnSpc>
              <a:spcBef>
                <a:spcPts val="0"/>
              </a:spcBef>
              <a:spcAft>
                <a:spcPts val="0"/>
              </a:spcAft>
              <a:buClr>
                <a:schemeClr val="tx1"/>
              </a:buClr>
              <a:buSzPct val="80000"/>
              <a:buFont typeface="Wingdings" panose="05000000000000000000" pitchFamily="2" charset="2"/>
              <a:buChar char="ü"/>
              <a:defRPr/>
            </a:pPr>
            <a:r>
              <a:rPr lang="en-US" dirty="0">
                <a:latin typeface="Book Antiqua" panose="02040602050305030304" pitchFamily="18" charset="0"/>
                <a:sym typeface=""/>
              </a:rPr>
              <a:t>Encouraging conservative agriculture practices</a:t>
            </a:r>
          </a:p>
          <a:p>
            <a:pPr marL="285750" indent="-285750" algn="just">
              <a:lnSpc>
                <a:spcPct val="114000"/>
              </a:lnSpc>
              <a:spcBef>
                <a:spcPts val="0"/>
              </a:spcBef>
              <a:spcAft>
                <a:spcPts val="0"/>
              </a:spcAft>
              <a:buClr>
                <a:schemeClr val="tx1"/>
              </a:buClr>
              <a:buSzPct val="80000"/>
              <a:buFont typeface="Wingdings" panose="05000000000000000000" pitchFamily="2" charset="2"/>
              <a:buChar char="ü"/>
              <a:defRPr/>
            </a:pPr>
            <a:r>
              <a:rPr lang="en-US" dirty="0">
                <a:latin typeface="Book Antiqua" panose="02040602050305030304" pitchFamily="18" charset="0"/>
                <a:sym typeface=""/>
              </a:rPr>
              <a:t>Soil care programs</a:t>
            </a:r>
          </a:p>
          <a:p>
            <a:pPr marL="285750" indent="-285750" algn="just">
              <a:lnSpc>
                <a:spcPct val="114000"/>
              </a:lnSpc>
              <a:spcBef>
                <a:spcPts val="0"/>
              </a:spcBef>
              <a:spcAft>
                <a:spcPts val="0"/>
              </a:spcAft>
              <a:buClr>
                <a:schemeClr val="tx1"/>
              </a:buClr>
              <a:buSzPct val="80000"/>
              <a:buFont typeface="Wingdings" panose="05000000000000000000" pitchFamily="2" charset="2"/>
              <a:buChar char="ü"/>
              <a:defRPr/>
            </a:pPr>
            <a:r>
              <a:rPr lang="en-US" dirty="0">
                <a:latin typeface="Book Antiqua" panose="02040602050305030304" pitchFamily="18" charset="0"/>
                <a:sym typeface=""/>
              </a:rPr>
              <a:t>Water conservation</a:t>
            </a:r>
          </a:p>
          <a:p>
            <a:pPr marL="285750" indent="-285750" algn="just">
              <a:lnSpc>
                <a:spcPct val="114000"/>
              </a:lnSpc>
              <a:spcBef>
                <a:spcPts val="0"/>
              </a:spcBef>
              <a:spcAft>
                <a:spcPts val="0"/>
              </a:spcAft>
              <a:buClr>
                <a:schemeClr val="tx1"/>
              </a:buClr>
              <a:buSzPct val="80000"/>
              <a:buFont typeface="Wingdings" panose="05000000000000000000" pitchFamily="2" charset="2"/>
              <a:buChar char="ü"/>
              <a:defRPr/>
            </a:pPr>
            <a:r>
              <a:rPr lang="en-US" dirty="0">
                <a:latin typeface="Book Antiqua" panose="02040602050305030304" pitchFamily="18" charset="0"/>
                <a:sym typeface=""/>
              </a:rPr>
              <a:t>Integrated pest management</a:t>
            </a:r>
          </a:p>
        </p:txBody>
      </p:sp>
      <p:sp>
        <p:nvSpPr>
          <p:cNvPr id="53" name="TextBox 52">
            <a:extLst>
              <a:ext uri="{FF2B5EF4-FFF2-40B4-BE49-F238E27FC236}">
                <a16:creationId xmlns:a16="http://schemas.microsoft.com/office/drawing/2014/main" id="{E9A111F7-0CF9-1008-E971-8AE6A039B79A}"/>
              </a:ext>
            </a:extLst>
          </p:cNvPr>
          <p:cNvSpPr txBox="1">
            <a:spLocks/>
          </p:cNvSpPr>
          <p:nvPr/>
        </p:nvSpPr>
        <p:spPr>
          <a:xfrm>
            <a:off x="1153577" y="3729610"/>
            <a:ext cx="4802768" cy="2462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Pct val="100000"/>
              <a:buNone/>
              <a:tabLst/>
              <a:defRPr/>
            </a:pPr>
            <a:r>
              <a:rPr lang="en-US" b="1" dirty="0">
                <a:solidFill>
                  <a:srgbClr val="EC143D"/>
                </a:solidFill>
                <a:latin typeface="Book Antiqua" panose="02040602050305030304" pitchFamily="18" charset="0"/>
                <a:sym typeface=""/>
              </a:rPr>
              <a:t>Climate action – reducing emissions</a:t>
            </a:r>
            <a:endParaRPr kumimoji="0" lang="en-US" b="1" i="0" u="none" strike="noStrike" kern="1200" cap="none" spc="0" normalizeH="0" baseline="0" noProof="0" dirty="0">
              <a:ln>
                <a:noFill/>
              </a:ln>
              <a:solidFill>
                <a:srgbClr val="EC143D"/>
              </a:solidFill>
              <a:effectLst/>
              <a:uLnTx/>
              <a:uFillTx/>
              <a:latin typeface="Book Antiqua" panose="02040602050305030304" pitchFamily="18" charset="0"/>
              <a:sym typeface=""/>
            </a:endParaRPr>
          </a:p>
        </p:txBody>
      </p:sp>
      <p:sp>
        <p:nvSpPr>
          <p:cNvPr id="55" name="TextBox 54">
            <a:extLst>
              <a:ext uri="{FF2B5EF4-FFF2-40B4-BE49-F238E27FC236}">
                <a16:creationId xmlns:a16="http://schemas.microsoft.com/office/drawing/2014/main" id="{ECFF66D6-38CB-E779-6305-A08195BE0AA0}"/>
              </a:ext>
            </a:extLst>
          </p:cNvPr>
          <p:cNvSpPr txBox="1">
            <a:spLocks/>
          </p:cNvSpPr>
          <p:nvPr/>
        </p:nvSpPr>
        <p:spPr>
          <a:xfrm>
            <a:off x="1203448" y="4052279"/>
            <a:ext cx="4827712" cy="11086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5750" indent="-285750" algn="just">
              <a:lnSpc>
                <a:spcPct val="114000"/>
              </a:lnSpc>
              <a:spcBef>
                <a:spcPts val="0"/>
              </a:spcBef>
              <a:spcAft>
                <a:spcPts val="0"/>
              </a:spcAft>
              <a:buClr>
                <a:schemeClr val="tx1"/>
              </a:buClr>
              <a:buSzPct val="80000"/>
              <a:buFont typeface="Wingdings" panose="05000000000000000000" pitchFamily="2" charset="2"/>
              <a:buChar char="ü"/>
              <a:defRPr/>
            </a:pPr>
            <a:r>
              <a:rPr lang="en-US" dirty="0">
                <a:latin typeface="Book Antiqua" panose="02040602050305030304" pitchFamily="18" charset="0"/>
                <a:sym typeface=""/>
              </a:rPr>
              <a:t>Encouraging climate smart farming practices</a:t>
            </a:r>
          </a:p>
          <a:p>
            <a:pPr marL="285750" indent="-285750" algn="just">
              <a:lnSpc>
                <a:spcPct val="114000"/>
              </a:lnSpc>
              <a:spcBef>
                <a:spcPts val="0"/>
              </a:spcBef>
              <a:spcAft>
                <a:spcPts val="0"/>
              </a:spcAft>
              <a:buClr>
                <a:schemeClr val="tx1"/>
              </a:buClr>
              <a:buSzPct val="80000"/>
              <a:buFont typeface="Wingdings" panose="05000000000000000000" pitchFamily="2" charset="2"/>
              <a:buChar char="ü"/>
              <a:defRPr/>
            </a:pPr>
            <a:r>
              <a:rPr lang="en-US" dirty="0">
                <a:latin typeface="Book Antiqua" panose="02040602050305030304" pitchFamily="18" charset="0"/>
                <a:sym typeface=""/>
              </a:rPr>
              <a:t>Aiding farmers in mitigating GHG emissions</a:t>
            </a:r>
          </a:p>
          <a:p>
            <a:pPr marL="285750" indent="-285750" algn="just">
              <a:lnSpc>
                <a:spcPct val="114000"/>
              </a:lnSpc>
              <a:spcBef>
                <a:spcPts val="0"/>
              </a:spcBef>
              <a:spcAft>
                <a:spcPts val="0"/>
              </a:spcAft>
              <a:buClr>
                <a:schemeClr val="tx1"/>
              </a:buClr>
              <a:buSzPct val="80000"/>
              <a:buFont typeface="Wingdings" panose="05000000000000000000" pitchFamily="2" charset="2"/>
              <a:buChar char="ü"/>
              <a:defRPr/>
            </a:pPr>
            <a:r>
              <a:rPr lang="en-US" dirty="0">
                <a:latin typeface="Book Antiqua" panose="02040602050305030304" pitchFamily="18" charset="0"/>
                <a:sym typeface=""/>
              </a:rPr>
              <a:t>Enhancing biodiversity</a:t>
            </a:r>
          </a:p>
          <a:p>
            <a:pPr marL="285750" indent="-285750" algn="just">
              <a:lnSpc>
                <a:spcPct val="114000"/>
              </a:lnSpc>
              <a:spcBef>
                <a:spcPts val="0"/>
              </a:spcBef>
              <a:spcAft>
                <a:spcPts val="0"/>
              </a:spcAft>
              <a:buClr>
                <a:schemeClr val="tx1"/>
              </a:buClr>
              <a:buSzPct val="80000"/>
              <a:buFont typeface="Wingdings" panose="05000000000000000000" pitchFamily="2" charset="2"/>
              <a:buChar char="ü"/>
              <a:defRPr/>
            </a:pPr>
            <a:r>
              <a:rPr lang="en-US" dirty="0">
                <a:latin typeface="Book Antiqua" panose="02040602050305030304" pitchFamily="18" charset="0"/>
                <a:sym typeface=""/>
              </a:rPr>
              <a:t>Utilizing renewable sourcing of energy</a:t>
            </a:r>
          </a:p>
        </p:txBody>
      </p:sp>
      <p:sp>
        <p:nvSpPr>
          <p:cNvPr id="6" name="Slide Number Placeholder 5">
            <a:extLst>
              <a:ext uri="{FF2B5EF4-FFF2-40B4-BE49-F238E27FC236}">
                <a16:creationId xmlns:a16="http://schemas.microsoft.com/office/drawing/2014/main" id="{BDA56D9D-9FCA-6186-72EF-10B043549D6F}"/>
              </a:ext>
            </a:extLst>
          </p:cNvPr>
          <p:cNvSpPr>
            <a:spLocks noGrp="1"/>
          </p:cNvSpPr>
          <p:nvPr>
            <p:ph type="sldNum" sz="quarter" idx="12"/>
          </p:nvPr>
        </p:nvSpPr>
        <p:spPr>
          <a:xfrm>
            <a:off x="11756571" y="6620794"/>
            <a:ext cx="414317" cy="237206"/>
          </a:xfrm>
        </p:spPr>
        <p:txBody>
          <a:bodyPr/>
          <a:lstStyle/>
          <a:p>
            <a:fld id="{8D4F848A-3D41-4A27-994B-6B24ACA903D0}" type="slidenum">
              <a:rPr lang="en-US" sz="1000" smtClean="0">
                <a:solidFill>
                  <a:schemeClr val="bg1"/>
                </a:solidFill>
                <a:latin typeface="Book Antiqua" panose="02040602050305030304" pitchFamily="18" charset="0"/>
              </a:rPr>
              <a:t>13</a:t>
            </a:fld>
            <a:endParaRPr lang="en-US" sz="1000" dirty="0">
              <a:solidFill>
                <a:schemeClr val="bg1"/>
              </a:solidFill>
              <a:latin typeface="Book Antiqua" panose="02040602050305030304" pitchFamily="18" charset="0"/>
            </a:endParaRPr>
          </a:p>
        </p:txBody>
      </p:sp>
      <p:pic>
        <p:nvPicPr>
          <p:cNvPr id="16" name="Picture 15" descr="A red sign with white people and text&#10;&#10;Description automatically generated">
            <a:extLst>
              <a:ext uri="{FF2B5EF4-FFF2-40B4-BE49-F238E27FC236}">
                <a16:creationId xmlns:a16="http://schemas.microsoft.com/office/drawing/2014/main" id="{19E67CFC-847A-DEEF-40DC-ADB70517C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554" y="673841"/>
            <a:ext cx="936000" cy="936000"/>
          </a:xfrm>
          <a:prstGeom prst="rect">
            <a:avLst/>
          </a:prstGeom>
        </p:spPr>
      </p:pic>
      <p:pic>
        <p:nvPicPr>
          <p:cNvPr id="23" name="Picture 22" descr="A blue background with white text and a logo&#10;&#10;Description automatically generated">
            <a:extLst>
              <a:ext uri="{FF2B5EF4-FFF2-40B4-BE49-F238E27FC236}">
                <a16:creationId xmlns:a16="http://schemas.microsoft.com/office/drawing/2014/main" id="{292B7C95-5E5A-D6CE-D1EA-60075889E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4159" y="673272"/>
            <a:ext cx="936000" cy="936000"/>
          </a:xfrm>
          <a:prstGeom prst="rect">
            <a:avLst/>
          </a:prstGeom>
        </p:spPr>
      </p:pic>
      <p:pic>
        <p:nvPicPr>
          <p:cNvPr id="24" name="Picture 23" descr="A blue background with white text and a logo&#10;&#10;Description automatically generated">
            <a:extLst>
              <a:ext uri="{FF2B5EF4-FFF2-40B4-BE49-F238E27FC236}">
                <a16:creationId xmlns:a16="http://schemas.microsoft.com/office/drawing/2014/main" id="{483B092A-A5BC-2101-6EC5-3BB59092C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9977" y="660096"/>
            <a:ext cx="936000" cy="936000"/>
          </a:xfrm>
          <a:prstGeom prst="rect">
            <a:avLst/>
          </a:prstGeom>
        </p:spPr>
      </p:pic>
      <p:pic>
        <p:nvPicPr>
          <p:cNvPr id="26" name="Picture 25" descr="A white symbol with a arrow and a number&#10;&#10;Description automatically generated with medium confidence">
            <a:extLst>
              <a:ext uri="{FF2B5EF4-FFF2-40B4-BE49-F238E27FC236}">
                <a16:creationId xmlns:a16="http://schemas.microsoft.com/office/drawing/2014/main" id="{D284837F-BD94-D642-1532-CF310F112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0771" y="679228"/>
            <a:ext cx="936000" cy="936000"/>
          </a:xfrm>
          <a:prstGeom prst="rect">
            <a:avLst/>
          </a:prstGeom>
        </p:spPr>
      </p:pic>
      <p:pic>
        <p:nvPicPr>
          <p:cNvPr id="27" name="Picture 26" descr="A white symbol with a arrow and a number&#10;&#10;Description automatically generated with medium confidence">
            <a:extLst>
              <a:ext uri="{FF2B5EF4-FFF2-40B4-BE49-F238E27FC236}">
                <a16:creationId xmlns:a16="http://schemas.microsoft.com/office/drawing/2014/main" id="{FC76E7B3-5284-DD2F-ED5A-3654BE2232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4371" y="679907"/>
            <a:ext cx="936000" cy="936000"/>
          </a:xfrm>
          <a:prstGeom prst="rect">
            <a:avLst/>
          </a:prstGeom>
        </p:spPr>
      </p:pic>
      <p:pic>
        <p:nvPicPr>
          <p:cNvPr id="30" name="Picture 29" descr="A blue background with a sign and a water drop&#10;&#10;Description automatically generated">
            <a:extLst>
              <a:ext uri="{FF2B5EF4-FFF2-40B4-BE49-F238E27FC236}">
                <a16:creationId xmlns:a16="http://schemas.microsoft.com/office/drawing/2014/main" id="{2400F755-E925-7B3E-84AA-156F64C858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4176" y="670615"/>
            <a:ext cx="936000" cy="936000"/>
          </a:xfrm>
          <a:prstGeom prst="rect">
            <a:avLst/>
          </a:prstGeom>
        </p:spPr>
      </p:pic>
      <p:pic>
        <p:nvPicPr>
          <p:cNvPr id="32" name="Picture 31" descr="A green sign with white text and a tree and birds&#10;&#10;Description automatically generated">
            <a:extLst>
              <a:ext uri="{FF2B5EF4-FFF2-40B4-BE49-F238E27FC236}">
                <a16:creationId xmlns:a16="http://schemas.microsoft.com/office/drawing/2014/main" id="{1F052962-BB3B-F1E2-AE72-BBD0BD9BB8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3981" y="660096"/>
            <a:ext cx="936000" cy="936000"/>
          </a:xfrm>
          <a:prstGeom prst="rect">
            <a:avLst/>
          </a:prstGeom>
        </p:spPr>
      </p:pic>
      <p:pic>
        <p:nvPicPr>
          <p:cNvPr id="33" name="Picture 32" descr="A green sign with white text and a tree and birds&#10;&#10;Description automatically generated">
            <a:extLst>
              <a:ext uri="{FF2B5EF4-FFF2-40B4-BE49-F238E27FC236}">
                <a16:creationId xmlns:a16="http://schemas.microsoft.com/office/drawing/2014/main" id="{1BEBEADB-B16B-906A-DE2D-A3CEF49886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4270" y="5537447"/>
            <a:ext cx="936000" cy="936000"/>
          </a:xfrm>
          <a:prstGeom prst="rect">
            <a:avLst/>
          </a:prstGeom>
        </p:spPr>
      </p:pic>
      <p:pic>
        <p:nvPicPr>
          <p:cNvPr id="35" name="Picture 34" descr="A yellow background with a bowl of soup&#10;&#10;Description automatically generated">
            <a:extLst>
              <a:ext uri="{FF2B5EF4-FFF2-40B4-BE49-F238E27FC236}">
                <a16:creationId xmlns:a16="http://schemas.microsoft.com/office/drawing/2014/main" id="{9ED21406-12D2-B50B-9586-49FFC94CFB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1161" y="676017"/>
            <a:ext cx="936000" cy="936000"/>
          </a:xfrm>
          <a:prstGeom prst="rect">
            <a:avLst/>
          </a:prstGeom>
        </p:spPr>
      </p:pic>
      <p:pic>
        <p:nvPicPr>
          <p:cNvPr id="37" name="Picture 36" descr="A red background with white text and a graph&#10;&#10;Description automatically generated">
            <a:extLst>
              <a:ext uri="{FF2B5EF4-FFF2-40B4-BE49-F238E27FC236}">
                <a16:creationId xmlns:a16="http://schemas.microsoft.com/office/drawing/2014/main" id="{F1AD9107-F27E-E372-9ECF-85F3EAA66E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99977" y="5508123"/>
            <a:ext cx="936000" cy="936000"/>
          </a:xfrm>
          <a:prstGeom prst="rect">
            <a:avLst/>
          </a:prstGeom>
        </p:spPr>
      </p:pic>
      <p:pic>
        <p:nvPicPr>
          <p:cNvPr id="39" name="Picture 38" descr="A green square with white text and a heart and pulse&#10;&#10;Description automatically generated">
            <a:extLst>
              <a:ext uri="{FF2B5EF4-FFF2-40B4-BE49-F238E27FC236}">
                <a16:creationId xmlns:a16="http://schemas.microsoft.com/office/drawing/2014/main" id="{ECD448A3-F56D-5033-7D74-B14ED10A8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14176" y="5517340"/>
            <a:ext cx="936000" cy="936000"/>
          </a:xfrm>
          <a:prstGeom prst="rect">
            <a:avLst/>
          </a:prstGeom>
        </p:spPr>
      </p:pic>
      <p:pic>
        <p:nvPicPr>
          <p:cNvPr id="41" name="Picture 40" descr="A red sign with a book and a pencil&#10;&#10;Description automatically generated">
            <a:extLst>
              <a:ext uri="{FF2B5EF4-FFF2-40B4-BE49-F238E27FC236}">
                <a16:creationId xmlns:a16="http://schemas.microsoft.com/office/drawing/2014/main" id="{33EC5ABC-9606-5E62-F36B-758F0585F1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36175" y="5496215"/>
            <a:ext cx="936000" cy="936000"/>
          </a:xfrm>
          <a:prstGeom prst="rect">
            <a:avLst/>
          </a:prstGeom>
        </p:spPr>
      </p:pic>
      <p:pic>
        <p:nvPicPr>
          <p:cNvPr id="43" name="Picture 42">
            <a:extLst>
              <a:ext uri="{FF2B5EF4-FFF2-40B4-BE49-F238E27FC236}">
                <a16:creationId xmlns:a16="http://schemas.microsoft.com/office/drawing/2014/main" id="{4FF40ABB-32AE-136B-549E-3D422E10C0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58174" y="5519055"/>
            <a:ext cx="936000" cy="936000"/>
          </a:xfrm>
          <a:prstGeom prst="rect">
            <a:avLst/>
          </a:prstGeom>
        </p:spPr>
      </p:pic>
      <p:pic>
        <p:nvPicPr>
          <p:cNvPr id="45" name="Picture 44" descr="A yellow background with a white circle with a light on it&#10;&#10;Description automatically generated">
            <a:extLst>
              <a:ext uri="{FF2B5EF4-FFF2-40B4-BE49-F238E27FC236}">
                <a16:creationId xmlns:a16="http://schemas.microsoft.com/office/drawing/2014/main" id="{EE48A453-6704-C64F-5462-5571CADDE8B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36437" y="5537447"/>
            <a:ext cx="936000" cy="936000"/>
          </a:xfrm>
          <a:prstGeom prst="rect">
            <a:avLst/>
          </a:prstGeom>
        </p:spPr>
      </p:pic>
      <p:pic>
        <p:nvPicPr>
          <p:cNvPr id="54" name="Picture 53" descr="A green and white symbol with a planet earth in the middle&#10;&#10;Description automatically generated">
            <a:extLst>
              <a:ext uri="{FF2B5EF4-FFF2-40B4-BE49-F238E27FC236}">
                <a16:creationId xmlns:a16="http://schemas.microsoft.com/office/drawing/2014/main" id="{CDF24AE7-8189-39BC-86FD-51A65E34F3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09161" y="5537447"/>
            <a:ext cx="936000" cy="936000"/>
          </a:xfrm>
          <a:prstGeom prst="rect">
            <a:avLst/>
          </a:prstGeom>
        </p:spPr>
      </p:pic>
      <p:sp>
        <p:nvSpPr>
          <p:cNvPr id="3" name="TextBox 2">
            <a:extLst>
              <a:ext uri="{FF2B5EF4-FFF2-40B4-BE49-F238E27FC236}">
                <a16:creationId xmlns:a16="http://schemas.microsoft.com/office/drawing/2014/main" id="{39850553-25FC-DEB1-D75E-664871EDF2E3}"/>
              </a:ext>
            </a:extLst>
          </p:cNvPr>
          <p:cNvSpPr txBox="1"/>
          <p:nvPr/>
        </p:nvSpPr>
        <p:spPr>
          <a:xfrm>
            <a:off x="21112" y="6590275"/>
            <a:ext cx="4189113" cy="246221"/>
          </a:xfrm>
          <a:prstGeom prst="rect">
            <a:avLst/>
          </a:prstGeom>
          <a:noFill/>
        </p:spPr>
        <p:txBody>
          <a:bodyPr wrap="square">
            <a:spAutoFit/>
          </a:bodyPr>
          <a:lstStyle/>
          <a:p>
            <a:pPr algn="ctr"/>
            <a:r>
              <a:rPr lang="en-US" sz="1000" dirty="0">
                <a:effectLst/>
                <a:latin typeface="Book Antiqua" panose="02040602050305030304" pitchFamily="18" charset="0"/>
                <a:ea typeface="Calibri" panose="020F0502020204030204" pitchFamily="34" charset="0"/>
                <a:cs typeface="Times New Roman" panose="02020603050405020304" pitchFamily="18" charset="0"/>
              </a:rPr>
              <a:t>Source: Stakeholder Discussions, CropLife, YES BANK Analysis</a:t>
            </a:r>
          </a:p>
        </p:txBody>
      </p:sp>
    </p:spTree>
    <p:extLst>
      <p:ext uri="{BB962C8B-B14F-4D97-AF65-F5344CB8AC3E}">
        <p14:creationId xmlns:p14="http://schemas.microsoft.com/office/powerpoint/2010/main" val="1646009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DBC14-E59C-8E64-D86D-DE865DB4C4DB}"/>
              </a:ext>
            </a:extLst>
          </p:cNvPr>
          <p:cNvSpPr>
            <a:spLocks noGrp="1"/>
          </p:cNvSpPr>
          <p:nvPr>
            <p:ph type="title"/>
          </p:nvPr>
        </p:nvSpPr>
        <p:spPr/>
        <p:txBody>
          <a:bodyPr/>
          <a:lstStyle/>
          <a:p>
            <a:r>
              <a:rPr lang="en-US" dirty="0"/>
              <a:t>Case studies: select sustainability initiatives</a:t>
            </a:r>
            <a:endParaRPr lang="en-GB" dirty="0"/>
          </a:p>
        </p:txBody>
      </p:sp>
      <p:sp>
        <p:nvSpPr>
          <p:cNvPr id="3" name="Arrow: Pentagon 2">
            <a:extLst>
              <a:ext uri="{FF2B5EF4-FFF2-40B4-BE49-F238E27FC236}">
                <a16:creationId xmlns:a16="http://schemas.microsoft.com/office/drawing/2014/main" id="{6A0611CA-1DA0-68C0-556D-AB300FEB1E21}"/>
              </a:ext>
            </a:extLst>
          </p:cNvPr>
          <p:cNvSpPr/>
          <p:nvPr/>
        </p:nvSpPr>
        <p:spPr>
          <a:xfrm>
            <a:off x="82982" y="622001"/>
            <a:ext cx="2914217" cy="359573"/>
          </a:xfrm>
          <a:prstGeom prst="homePlat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1. ADAMA</a:t>
            </a:r>
          </a:p>
        </p:txBody>
      </p:sp>
      <p:sp>
        <p:nvSpPr>
          <p:cNvPr id="4" name="Rectangle 3">
            <a:extLst>
              <a:ext uri="{FF2B5EF4-FFF2-40B4-BE49-F238E27FC236}">
                <a16:creationId xmlns:a16="http://schemas.microsoft.com/office/drawing/2014/main" id="{E4BCBDF1-296A-5341-0BD5-CDCB033B0D38}"/>
              </a:ext>
            </a:extLst>
          </p:cNvPr>
          <p:cNvSpPr/>
          <p:nvPr/>
        </p:nvSpPr>
        <p:spPr>
          <a:xfrm>
            <a:off x="98809" y="2770507"/>
            <a:ext cx="2898390" cy="932061"/>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Moving towards greener chemistry</a:t>
            </a:r>
          </a:p>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Soil health</a:t>
            </a:r>
          </a:p>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Gender diversity</a:t>
            </a:r>
            <a:endParaRPr lang="en-GB" sz="1400" i="1" dirty="0">
              <a:solidFill>
                <a:schemeClr val="tx1"/>
              </a:solidFill>
              <a:latin typeface="Book Antiqua" panose="02040602050305030304" pitchFamily="18" charset="0"/>
            </a:endParaRPr>
          </a:p>
        </p:txBody>
      </p:sp>
      <p:sp>
        <p:nvSpPr>
          <p:cNvPr id="7" name="Arrow: Pentagon 6">
            <a:extLst>
              <a:ext uri="{FF2B5EF4-FFF2-40B4-BE49-F238E27FC236}">
                <a16:creationId xmlns:a16="http://schemas.microsoft.com/office/drawing/2014/main" id="{D412AE9E-8944-731B-8B2B-5A486EA103DA}"/>
              </a:ext>
            </a:extLst>
          </p:cNvPr>
          <p:cNvSpPr/>
          <p:nvPr/>
        </p:nvSpPr>
        <p:spPr>
          <a:xfrm>
            <a:off x="3113488" y="623252"/>
            <a:ext cx="2914217" cy="357073"/>
          </a:xfrm>
          <a:prstGeom prst="homePlat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2. BASF</a:t>
            </a:r>
          </a:p>
        </p:txBody>
      </p:sp>
      <p:sp>
        <p:nvSpPr>
          <p:cNvPr id="8" name="Rectangle 7">
            <a:extLst>
              <a:ext uri="{FF2B5EF4-FFF2-40B4-BE49-F238E27FC236}">
                <a16:creationId xmlns:a16="http://schemas.microsoft.com/office/drawing/2014/main" id="{B8BDE25C-9A64-4963-8F1E-EE499E468C48}"/>
              </a:ext>
            </a:extLst>
          </p:cNvPr>
          <p:cNvSpPr/>
          <p:nvPr/>
        </p:nvSpPr>
        <p:spPr>
          <a:xfrm>
            <a:off x="3114325" y="2773007"/>
            <a:ext cx="2898390" cy="932061"/>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Sustainable castor production</a:t>
            </a:r>
          </a:p>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&gt; 19000 Ha, 6,200 SHF covered</a:t>
            </a:r>
          </a:p>
          <a:p>
            <a:pPr marL="120650" indent="-120650">
              <a:buFont typeface="Arial" panose="020B0604020202020204" pitchFamily="34" charset="0"/>
              <a:buChar char="•"/>
            </a:pPr>
            <a:r>
              <a:rPr lang="en-GB" sz="1400" i="1" dirty="0">
                <a:solidFill>
                  <a:schemeClr val="tx1"/>
                </a:solidFill>
                <a:latin typeface="Book Antiqua" panose="02040602050305030304" pitchFamily="18" charset="0"/>
              </a:rPr>
              <a:t>Yield increase: 22%, water saving</a:t>
            </a:r>
          </a:p>
          <a:p>
            <a:pPr marL="120650" indent="-120650">
              <a:buFont typeface="Arial" panose="020B0604020202020204" pitchFamily="34" charset="0"/>
              <a:buChar char="•"/>
            </a:pPr>
            <a:r>
              <a:rPr lang="en-GB" sz="1400" i="1" dirty="0">
                <a:solidFill>
                  <a:schemeClr val="tx1"/>
                </a:solidFill>
                <a:latin typeface="Book Antiqua" panose="02040602050305030304" pitchFamily="18" charset="0"/>
              </a:rPr>
              <a:t>Sustainability Cert. &amp; sourcing</a:t>
            </a:r>
          </a:p>
        </p:txBody>
      </p:sp>
      <p:sp>
        <p:nvSpPr>
          <p:cNvPr id="11" name="Rectangle 10">
            <a:extLst>
              <a:ext uri="{FF2B5EF4-FFF2-40B4-BE49-F238E27FC236}">
                <a16:creationId xmlns:a16="http://schemas.microsoft.com/office/drawing/2014/main" id="{5079C058-D957-F999-FCBD-5A53A748899E}"/>
              </a:ext>
            </a:extLst>
          </p:cNvPr>
          <p:cNvSpPr/>
          <p:nvPr/>
        </p:nvSpPr>
        <p:spPr>
          <a:xfrm>
            <a:off x="3129315" y="1336625"/>
            <a:ext cx="2883400" cy="1383302"/>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Pentagon 11">
            <a:extLst>
              <a:ext uri="{FF2B5EF4-FFF2-40B4-BE49-F238E27FC236}">
                <a16:creationId xmlns:a16="http://schemas.microsoft.com/office/drawing/2014/main" id="{9E1A6783-3A18-1661-C61B-FF0CC76B4D3C}"/>
              </a:ext>
            </a:extLst>
          </p:cNvPr>
          <p:cNvSpPr/>
          <p:nvPr/>
        </p:nvSpPr>
        <p:spPr>
          <a:xfrm>
            <a:off x="6129004" y="625752"/>
            <a:ext cx="2914217" cy="352073"/>
          </a:xfrm>
          <a:prstGeom prst="homePlat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3. Bayer</a:t>
            </a:r>
          </a:p>
        </p:txBody>
      </p:sp>
      <p:sp>
        <p:nvSpPr>
          <p:cNvPr id="13" name="Rectangle 12">
            <a:extLst>
              <a:ext uri="{FF2B5EF4-FFF2-40B4-BE49-F238E27FC236}">
                <a16:creationId xmlns:a16="http://schemas.microsoft.com/office/drawing/2014/main" id="{04732285-BC0A-8C8B-82BB-E47BCCDD4638}"/>
              </a:ext>
            </a:extLst>
          </p:cNvPr>
          <p:cNvSpPr/>
          <p:nvPr/>
        </p:nvSpPr>
        <p:spPr>
          <a:xfrm>
            <a:off x="6129841" y="2775507"/>
            <a:ext cx="2898390" cy="932061"/>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Increase yields &amp; price through access to inputs and markets</a:t>
            </a:r>
          </a:p>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2X Yield &amp; 3X income in green </a:t>
            </a:r>
            <a:r>
              <a:rPr lang="en-US" sz="1400" i="1" dirty="0" err="1">
                <a:solidFill>
                  <a:schemeClr val="tx1"/>
                </a:solidFill>
                <a:latin typeface="Book Antiqua" panose="02040602050305030304" pitchFamily="18" charset="0"/>
              </a:rPr>
              <a:t>chilli</a:t>
            </a:r>
            <a:r>
              <a:rPr lang="en-US" sz="1400" i="1" dirty="0">
                <a:solidFill>
                  <a:schemeClr val="tx1"/>
                </a:solidFill>
                <a:latin typeface="Book Antiqua" panose="02040602050305030304" pitchFamily="18" charset="0"/>
              </a:rPr>
              <a:t>-UP, Tomato- Uttarakhand</a:t>
            </a:r>
            <a:endParaRPr lang="en-GB" sz="1400" i="1" dirty="0">
              <a:solidFill>
                <a:schemeClr val="tx1"/>
              </a:solidFill>
              <a:latin typeface="Book Antiqua" panose="02040602050305030304" pitchFamily="18" charset="0"/>
            </a:endParaRPr>
          </a:p>
        </p:txBody>
      </p:sp>
      <p:sp>
        <p:nvSpPr>
          <p:cNvPr id="16" name="Rectangle 15">
            <a:extLst>
              <a:ext uri="{FF2B5EF4-FFF2-40B4-BE49-F238E27FC236}">
                <a16:creationId xmlns:a16="http://schemas.microsoft.com/office/drawing/2014/main" id="{89C1A410-FD35-A956-61F5-E323E60866EA}"/>
              </a:ext>
            </a:extLst>
          </p:cNvPr>
          <p:cNvSpPr/>
          <p:nvPr/>
        </p:nvSpPr>
        <p:spPr>
          <a:xfrm>
            <a:off x="6144831" y="1339125"/>
            <a:ext cx="2883400" cy="1383302"/>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Pentagon 21">
            <a:extLst>
              <a:ext uri="{FF2B5EF4-FFF2-40B4-BE49-F238E27FC236}">
                <a16:creationId xmlns:a16="http://schemas.microsoft.com/office/drawing/2014/main" id="{10C7B202-5155-0EA9-BD64-7DF3652340A4}"/>
              </a:ext>
            </a:extLst>
          </p:cNvPr>
          <p:cNvSpPr/>
          <p:nvPr/>
        </p:nvSpPr>
        <p:spPr>
          <a:xfrm>
            <a:off x="82982" y="970497"/>
            <a:ext cx="2914217" cy="359573"/>
          </a:xfrm>
          <a:prstGeom prst="homePlat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panose="02040602050305030304" pitchFamily="18" charset="0"/>
              </a:rPr>
              <a:t>Green chemistry &amp; gender diversity</a:t>
            </a:r>
          </a:p>
        </p:txBody>
      </p:sp>
      <p:sp>
        <p:nvSpPr>
          <p:cNvPr id="23" name="Arrow: Pentagon 22">
            <a:extLst>
              <a:ext uri="{FF2B5EF4-FFF2-40B4-BE49-F238E27FC236}">
                <a16:creationId xmlns:a16="http://schemas.microsoft.com/office/drawing/2014/main" id="{A891907D-29B2-4531-FFEC-68B638AE0EA1}"/>
              </a:ext>
            </a:extLst>
          </p:cNvPr>
          <p:cNvSpPr/>
          <p:nvPr/>
        </p:nvSpPr>
        <p:spPr>
          <a:xfrm>
            <a:off x="3113488" y="971748"/>
            <a:ext cx="2914217" cy="357073"/>
          </a:xfrm>
          <a:prstGeom prst="homePlat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panose="02040602050305030304" pitchFamily="18" charset="0"/>
              </a:rPr>
              <a:t>Project Pragati</a:t>
            </a:r>
          </a:p>
        </p:txBody>
      </p:sp>
      <p:sp>
        <p:nvSpPr>
          <p:cNvPr id="24" name="Arrow: Pentagon 23">
            <a:extLst>
              <a:ext uri="{FF2B5EF4-FFF2-40B4-BE49-F238E27FC236}">
                <a16:creationId xmlns:a16="http://schemas.microsoft.com/office/drawing/2014/main" id="{86C9226F-EC1E-371E-D0F8-BE6344A7241A}"/>
              </a:ext>
            </a:extLst>
          </p:cNvPr>
          <p:cNvSpPr/>
          <p:nvPr/>
        </p:nvSpPr>
        <p:spPr>
          <a:xfrm>
            <a:off x="6129004" y="974248"/>
            <a:ext cx="2914217" cy="352073"/>
          </a:xfrm>
          <a:prstGeom prst="homePlat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panose="02040602050305030304" pitchFamily="18" charset="0"/>
              </a:rPr>
              <a:t>Better Life Farming</a:t>
            </a:r>
          </a:p>
        </p:txBody>
      </p:sp>
      <p:pic>
        <p:nvPicPr>
          <p:cNvPr id="34" name="Picture 33">
            <a:extLst>
              <a:ext uri="{FF2B5EF4-FFF2-40B4-BE49-F238E27FC236}">
                <a16:creationId xmlns:a16="http://schemas.microsoft.com/office/drawing/2014/main" id="{B3E56440-07DB-6EB7-4852-B2735169AA9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12962" y="1360052"/>
            <a:ext cx="2883398" cy="1383302"/>
          </a:xfrm>
          <a:custGeom>
            <a:avLst/>
            <a:gdLst>
              <a:gd name="connsiteX0" fmla="*/ 0 w 2883398"/>
              <a:gd name="connsiteY0" fmla="*/ 0 h 1383302"/>
              <a:gd name="connsiteX1" fmla="*/ 2883398 w 2883398"/>
              <a:gd name="connsiteY1" fmla="*/ 0 h 1383302"/>
              <a:gd name="connsiteX2" fmla="*/ 2883398 w 2883398"/>
              <a:gd name="connsiteY2" fmla="*/ 1383302 h 1383302"/>
              <a:gd name="connsiteX3" fmla="*/ 0 w 2883398"/>
              <a:gd name="connsiteY3" fmla="*/ 1383302 h 1383302"/>
            </a:gdLst>
            <a:ahLst/>
            <a:cxnLst>
              <a:cxn ang="0">
                <a:pos x="connsiteX0" y="connsiteY0"/>
              </a:cxn>
              <a:cxn ang="0">
                <a:pos x="connsiteX1" y="connsiteY1"/>
              </a:cxn>
              <a:cxn ang="0">
                <a:pos x="connsiteX2" y="connsiteY2"/>
              </a:cxn>
              <a:cxn ang="0">
                <a:pos x="connsiteX3" y="connsiteY3"/>
              </a:cxn>
            </a:cxnLst>
            <a:rect l="l" t="t" r="r" b="b"/>
            <a:pathLst>
              <a:path w="2883398" h="1383302">
                <a:moveTo>
                  <a:pt x="0" y="0"/>
                </a:moveTo>
                <a:lnTo>
                  <a:pt x="2883398" y="0"/>
                </a:lnTo>
                <a:lnTo>
                  <a:pt x="2883398" y="1383302"/>
                </a:lnTo>
                <a:lnTo>
                  <a:pt x="0" y="1383302"/>
                </a:lnTo>
                <a:close/>
              </a:path>
            </a:pathLst>
          </a:custGeom>
          <a:ln>
            <a:noFill/>
          </a:ln>
          <a:extLst>
            <a:ext uri="{53640926-AAD7-44D8-BBD7-CCE9431645EC}">
              <a14:shadowObscured xmlns:a14="http://schemas.microsoft.com/office/drawing/2010/main"/>
            </a:ext>
          </a:extLst>
        </p:spPr>
      </p:pic>
      <p:grpSp>
        <p:nvGrpSpPr>
          <p:cNvPr id="48" name="Group 47">
            <a:extLst>
              <a:ext uri="{FF2B5EF4-FFF2-40B4-BE49-F238E27FC236}">
                <a16:creationId xmlns:a16="http://schemas.microsoft.com/office/drawing/2014/main" id="{DE6B45B9-18C3-DE23-2324-0D37AC4BB429}"/>
              </a:ext>
            </a:extLst>
          </p:cNvPr>
          <p:cNvGrpSpPr/>
          <p:nvPr/>
        </p:nvGrpSpPr>
        <p:grpSpPr>
          <a:xfrm>
            <a:off x="89475" y="3773263"/>
            <a:ext cx="2914217" cy="3081816"/>
            <a:chOff x="9144520" y="628252"/>
            <a:chExt cx="2914217" cy="3081816"/>
          </a:xfrm>
        </p:grpSpPr>
        <p:sp>
          <p:nvSpPr>
            <p:cNvPr id="17" name="Arrow: Pentagon 16">
              <a:extLst>
                <a:ext uri="{FF2B5EF4-FFF2-40B4-BE49-F238E27FC236}">
                  <a16:creationId xmlns:a16="http://schemas.microsoft.com/office/drawing/2014/main" id="{3503A9F1-A4FC-06C9-81FE-FF2A57D0DDDE}"/>
                </a:ext>
              </a:extLst>
            </p:cNvPr>
            <p:cNvSpPr/>
            <p:nvPr/>
          </p:nvSpPr>
          <p:spPr>
            <a:xfrm>
              <a:off x="9144520" y="628252"/>
              <a:ext cx="2914217" cy="352073"/>
            </a:xfrm>
            <a:prstGeom prst="homePlat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5. Corteva</a:t>
              </a:r>
            </a:p>
          </p:txBody>
        </p:sp>
        <p:sp>
          <p:nvSpPr>
            <p:cNvPr id="18" name="Rectangle 17">
              <a:extLst>
                <a:ext uri="{FF2B5EF4-FFF2-40B4-BE49-F238E27FC236}">
                  <a16:creationId xmlns:a16="http://schemas.microsoft.com/office/drawing/2014/main" id="{701ABCD1-3B04-E71A-6D1E-5BFE0A7FF45A}"/>
                </a:ext>
              </a:extLst>
            </p:cNvPr>
            <p:cNvSpPr/>
            <p:nvPr/>
          </p:nvSpPr>
          <p:spPr>
            <a:xfrm>
              <a:off x="9145357" y="2778007"/>
              <a:ext cx="2898390" cy="932061"/>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Honors farmers who made measurable impact in climate positive agriculture</a:t>
              </a:r>
            </a:p>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Empowering rural women</a:t>
              </a:r>
              <a:endParaRPr lang="en-GB" sz="1400" i="1" dirty="0">
                <a:solidFill>
                  <a:schemeClr val="tx1"/>
                </a:solidFill>
                <a:latin typeface="Book Antiqua" panose="02040602050305030304" pitchFamily="18" charset="0"/>
              </a:endParaRPr>
            </a:p>
          </p:txBody>
        </p:sp>
        <p:sp>
          <p:nvSpPr>
            <p:cNvPr id="21" name="Rectangle 20">
              <a:extLst>
                <a:ext uri="{FF2B5EF4-FFF2-40B4-BE49-F238E27FC236}">
                  <a16:creationId xmlns:a16="http://schemas.microsoft.com/office/drawing/2014/main" id="{7FC07F9F-A89C-785E-2291-047484D5E360}"/>
                </a:ext>
              </a:extLst>
            </p:cNvPr>
            <p:cNvSpPr/>
            <p:nvPr/>
          </p:nvSpPr>
          <p:spPr>
            <a:xfrm>
              <a:off x="9160347" y="1341625"/>
              <a:ext cx="2883400" cy="1383302"/>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Pentagon 24">
              <a:extLst>
                <a:ext uri="{FF2B5EF4-FFF2-40B4-BE49-F238E27FC236}">
                  <a16:creationId xmlns:a16="http://schemas.microsoft.com/office/drawing/2014/main" id="{66C865B0-A3BF-2301-E2B1-D2032DF46FC3}"/>
                </a:ext>
              </a:extLst>
            </p:cNvPr>
            <p:cNvSpPr/>
            <p:nvPr/>
          </p:nvSpPr>
          <p:spPr>
            <a:xfrm>
              <a:off x="9144520" y="976748"/>
              <a:ext cx="2914217" cy="352073"/>
            </a:xfrm>
            <a:prstGeom prst="homePlat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panose="02040602050305030304" pitchFamily="18" charset="0"/>
                </a:rPr>
                <a:t>Climate Positive Leaders Program</a:t>
              </a:r>
            </a:p>
          </p:txBody>
        </p:sp>
        <p:pic>
          <p:nvPicPr>
            <p:cNvPr id="37" name="Picture 36">
              <a:extLst>
                <a:ext uri="{FF2B5EF4-FFF2-40B4-BE49-F238E27FC236}">
                  <a16:creationId xmlns:a16="http://schemas.microsoft.com/office/drawing/2014/main" id="{142C77DD-5773-9B25-6B0E-0E3EE01AD3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175337" y="1350499"/>
              <a:ext cx="2853419" cy="1374429"/>
            </a:xfrm>
            <a:custGeom>
              <a:avLst/>
              <a:gdLst>
                <a:gd name="connsiteX0" fmla="*/ 0 w 2853419"/>
                <a:gd name="connsiteY0" fmla="*/ 0 h 1374429"/>
                <a:gd name="connsiteX1" fmla="*/ 2853419 w 2853419"/>
                <a:gd name="connsiteY1" fmla="*/ 0 h 1374429"/>
                <a:gd name="connsiteX2" fmla="*/ 2853419 w 2853419"/>
                <a:gd name="connsiteY2" fmla="*/ 1374429 h 1374429"/>
                <a:gd name="connsiteX3" fmla="*/ 0 w 2853419"/>
                <a:gd name="connsiteY3" fmla="*/ 1374429 h 1374429"/>
              </a:gdLst>
              <a:ahLst/>
              <a:cxnLst>
                <a:cxn ang="0">
                  <a:pos x="connsiteX0" y="connsiteY0"/>
                </a:cxn>
                <a:cxn ang="0">
                  <a:pos x="connsiteX1" y="connsiteY1"/>
                </a:cxn>
                <a:cxn ang="0">
                  <a:pos x="connsiteX2" y="connsiteY2"/>
                </a:cxn>
                <a:cxn ang="0">
                  <a:pos x="connsiteX3" y="connsiteY3"/>
                </a:cxn>
              </a:cxnLst>
              <a:rect l="l" t="t" r="r" b="b"/>
              <a:pathLst>
                <a:path w="2853419" h="1374429">
                  <a:moveTo>
                    <a:pt x="0" y="0"/>
                  </a:moveTo>
                  <a:lnTo>
                    <a:pt x="2853419" y="0"/>
                  </a:lnTo>
                  <a:lnTo>
                    <a:pt x="2853419" y="1374429"/>
                  </a:lnTo>
                  <a:lnTo>
                    <a:pt x="0" y="1374429"/>
                  </a:lnTo>
                  <a:close/>
                </a:path>
              </a:pathLst>
            </a:custGeom>
          </p:spPr>
        </p:pic>
      </p:grpSp>
      <p:grpSp>
        <p:nvGrpSpPr>
          <p:cNvPr id="47" name="Group 46">
            <a:extLst>
              <a:ext uri="{FF2B5EF4-FFF2-40B4-BE49-F238E27FC236}">
                <a16:creationId xmlns:a16="http://schemas.microsoft.com/office/drawing/2014/main" id="{66D0F9B4-A22C-795F-0462-7A2C1AB96EB6}"/>
              </a:ext>
            </a:extLst>
          </p:cNvPr>
          <p:cNvGrpSpPr/>
          <p:nvPr/>
        </p:nvGrpSpPr>
        <p:grpSpPr>
          <a:xfrm>
            <a:off x="3098498" y="3785016"/>
            <a:ext cx="2914217" cy="3096806"/>
            <a:chOff x="115462" y="3726210"/>
            <a:chExt cx="2914217" cy="3096806"/>
          </a:xfrm>
        </p:grpSpPr>
        <p:sp>
          <p:nvSpPr>
            <p:cNvPr id="6" name="Rectangle 5">
              <a:extLst>
                <a:ext uri="{FF2B5EF4-FFF2-40B4-BE49-F238E27FC236}">
                  <a16:creationId xmlns:a16="http://schemas.microsoft.com/office/drawing/2014/main" id="{801809C5-2D00-AA72-9F54-CF597620B445}"/>
                </a:ext>
              </a:extLst>
            </p:cNvPr>
            <p:cNvSpPr/>
            <p:nvPr/>
          </p:nvSpPr>
          <p:spPr>
            <a:xfrm>
              <a:off x="131289" y="5890955"/>
              <a:ext cx="2898390" cy="932061"/>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Agri-care programs: Good agricultural practices training programs</a:t>
              </a:r>
            </a:p>
            <a:p>
              <a:pPr marL="120650" indent="-120650">
                <a:buFont typeface="Arial" panose="020B0604020202020204" pitchFamily="34" charset="0"/>
                <a:buChar char="•"/>
              </a:pPr>
              <a:endParaRPr lang="en-GB" sz="1400" dirty="0">
                <a:solidFill>
                  <a:schemeClr val="tx1"/>
                </a:solidFill>
                <a:latin typeface="Book Antiqua" panose="02040602050305030304" pitchFamily="18" charset="0"/>
              </a:endParaRPr>
            </a:p>
          </p:txBody>
        </p:sp>
        <p:grpSp>
          <p:nvGrpSpPr>
            <p:cNvPr id="46" name="Group 45">
              <a:extLst>
                <a:ext uri="{FF2B5EF4-FFF2-40B4-BE49-F238E27FC236}">
                  <a16:creationId xmlns:a16="http://schemas.microsoft.com/office/drawing/2014/main" id="{22614AB0-0795-C81A-9951-47E7AC35AE25}"/>
                </a:ext>
              </a:extLst>
            </p:cNvPr>
            <p:cNvGrpSpPr/>
            <p:nvPr/>
          </p:nvGrpSpPr>
          <p:grpSpPr>
            <a:xfrm>
              <a:off x="115462" y="3726210"/>
              <a:ext cx="2914217" cy="2156637"/>
              <a:chOff x="115462" y="3726210"/>
              <a:chExt cx="2914217" cy="2156637"/>
            </a:xfrm>
          </p:grpSpPr>
          <p:sp>
            <p:nvSpPr>
              <p:cNvPr id="5" name="Arrow: Pentagon 4">
                <a:extLst>
                  <a:ext uri="{FF2B5EF4-FFF2-40B4-BE49-F238E27FC236}">
                    <a16:creationId xmlns:a16="http://schemas.microsoft.com/office/drawing/2014/main" id="{D0CBF163-B2CD-8407-6775-26A30CEEF675}"/>
                  </a:ext>
                </a:extLst>
              </p:cNvPr>
              <p:cNvSpPr/>
              <p:nvPr/>
            </p:nvSpPr>
            <p:spPr>
              <a:xfrm>
                <a:off x="115462" y="3726210"/>
                <a:ext cx="2914217" cy="386684"/>
              </a:xfrm>
              <a:prstGeom prst="homePlat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6. Crystal</a:t>
                </a:r>
              </a:p>
            </p:txBody>
          </p:sp>
          <p:sp>
            <p:nvSpPr>
              <p:cNvPr id="26" name="Rectangle 25">
                <a:extLst>
                  <a:ext uri="{FF2B5EF4-FFF2-40B4-BE49-F238E27FC236}">
                    <a16:creationId xmlns:a16="http://schemas.microsoft.com/office/drawing/2014/main" id="{77F94136-6B6E-52F6-B7B5-1FF8D9468125}"/>
                  </a:ext>
                </a:extLst>
              </p:cNvPr>
              <p:cNvSpPr/>
              <p:nvPr/>
            </p:nvSpPr>
            <p:spPr>
              <a:xfrm>
                <a:off x="131289" y="4499545"/>
                <a:ext cx="2883400" cy="1383302"/>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rrow: Pentagon 29">
                <a:extLst>
                  <a:ext uri="{FF2B5EF4-FFF2-40B4-BE49-F238E27FC236}">
                    <a16:creationId xmlns:a16="http://schemas.microsoft.com/office/drawing/2014/main" id="{0F06E5C0-2160-D3D4-00D5-F3E2DA613420}"/>
                  </a:ext>
                </a:extLst>
              </p:cNvPr>
              <p:cNvSpPr/>
              <p:nvPr/>
            </p:nvSpPr>
            <p:spPr>
              <a:xfrm>
                <a:off x="115462" y="4105937"/>
                <a:ext cx="2914217" cy="359573"/>
              </a:xfrm>
              <a:prstGeom prst="homePlat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panose="02040602050305030304" pitchFamily="18" charset="0"/>
                  </a:rPr>
                  <a:t>Committed to serve farmers</a:t>
                </a:r>
              </a:p>
            </p:txBody>
          </p:sp>
          <p:pic>
            <p:nvPicPr>
              <p:cNvPr id="38" name="Picture 37">
                <a:extLst>
                  <a:ext uri="{FF2B5EF4-FFF2-40B4-BE49-F238E27FC236}">
                    <a16:creationId xmlns:a16="http://schemas.microsoft.com/office/drawing/2014/main" id="{E6EFEF29-F7B8-76C9-1963-53B94ECECC83}"/>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8784" y="4492055"/>
                <a:ext cx="2883400" cy="1383302"/>
              </a:xfrm>
              <a:custGeom>
                <a:avLst/>
                <a:gdLst>
                  <a:gd name="connsiteX0" fmla="*/ 0 w 2883400"/>
                  <a:gd name="connsiteY0" fmla="*/ 0 h 1383302"/>
                  <a:gd name="connsiteX1" fmla="*/ 2883400 w 2883400"/>
                  <a:gd name="connsiteY1" fmla="*/ 0 h 1383302"/>
                  <a:gd name="connsiteX2" fmla="*/ 2883400 w 2883400"/>
                  <a:gd name="connsiteY2" fmla="*/ 1383302 h 1383302"/>
                  <a:gd name="connsiteX3" fmla="*/ 0 w 2883400"/>
                  <a:gd name="connsiteY3" fmla="*/ 1383302 h 1383302"/>
                </a:gdLst>
                <a:ahLst/>
                <a:cxnLst>
                  <a:cxn ang="0">
                    <a:pos x="connsiteX0" y="connsiteY0"/>
                  </a:cxn>
                  <a:cxn ang="0">
                    <a:pos x="connsiteX1" y="connsiteY1"/>
                  </a:cxn>
                  <a:cxn ang="0">
                    <a:pos x="connsiteX2" y="connsiteY2"/>
                  </a:cxn>
                  <a:cxn ang="0">
                    <a:pos x="connsiteX3" y="connsiteY3"/>
                  </a:cxn>
                </a:cxnLst>
                <a:rect l="l" t="t" r="r" b="b"/>
                <a:pathLst>
                  <a:path w="2883400" h="1383302">
                    <a:moveTo>
                      <a:pt x="0" y="0"/>
                    </a:moveTo>
                    <a:lnTo>
                      <a:pt x="2883400" y="0"/>
                    </a:lnTo>
                    <a:lnTo>
                      <a:pt x="2883400" y="1383302"/>
                    </a:lnTo>
                    <a:lnTo>
                      <a:pt x="0" y="1383302"/>
                    </a:lnTo>
                    <a:close/>
                  </a:path>
                </a:pathLst>
              </a:custGeom>
              <a:noFill/>
              <a:ln>
                <a:noFill/>
              </a:ln>
            </p:spPr>
          </p:pic>
        </p:grpSp>
      </p:grpSp>
      <p:grpSp>
        <p:nvGrpSpPr>
          <p:cNvPr id="45" name="Group 44">
            <a:extLst>
              <a:ext uri="{FF2B5EF4-FFF2-40B4-BE49-F238E27FC236}">
                <a16:creationId xmlns:a16="http://schemas.microsoft.com/office/drawing/2014/main" id="{2061DF6D-1228-78A8-64CD-44C1C5AA4897}"/>
              </a:ext>
            </a:extLst>
          </p:cNvPr>
          <p:cNvGrpSpPr/>
          <p:nvPr/>
        </p:nvGrpSpPr>
        <p:grpSpPr>
          <a:xfrm>
            <a:off x="6143994" y="3784528"/>
            <a:ext cx="2914217" cy="3096806"/>
            <a:chOff x="3145968" y="3728710"/>
            <a:chExt cx="2914217" cy="3096806"/>
          </a:xfrm>
        </p:grpSpPr>
        <p:sp>
          <p:nvSpPr>
            <p:cNvPr id="9" name="Arrow: Pentagon 8">
              <a:extLst>
                <a:ext uri="{FF2B5EF4-FFF2-40B4-BE49-F238E27FC236}">
                  <a16:creationId xmlns:a16="http://schemas.microsoft.com/office/drawing/2014/main" id="{4AC8CE6A-40ED-CBA4-0A90-BF25AAE3B9E4}"/>
                </a:ext>
              </a:extLst>
            </p:cNvPr>
            <p:cNvSpPr/>
            <p:nvPr/>
          </p:nvSpPr>
          <p:spPr>
            <a:xfrm>
              <a:off x="3145968" y="3728710"/>
              <a:ext cx="2914217" cy="386684"/>
            </a:xfrm>
            <a:prstGeom prst="homePlat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7. Dhanuka</a:t>
              </a:r>
            </a:p>
          </p:txBody>
        </p:sp>
        <p:sp>
          <p:nvSpPr>
            <p:cNvPr id="10" name="Rectangle 9">
              <a:extLst>
                <a:ext uri="{FF2B5EF4-FFF2-40B4-BE49-F238E27FC236}">
                  <a16:creationId xmlns:a16="http://schemas.microsoft.com/office/drawing/2014/main" id="{1DCE2530-0D6C-3803-87BA-58E68766741C}"/>
                </a:ext>
              </a:extLst>
            </p:cNvPr>
            <p:cNvSpPr/>
            <p:nvPr/>
          </p:nvSpPr>
          <p:spPr>
            <a:xfrm>
              <a:off x="3146805" y="5893455"/>
              <a:ext cx="2898390" cy="932061"/>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Dhanuka </a:t>
              </a:r>
              <a:r>
                <a:rPr lang="en-US" sz="1400" i="1" dirty="0" err="1">
                  <a:solidFill>
                    <a:schemeClr val="tx1"/>
                  </a:solidFill>
                  <a:latin typeface="Book Antiqua" panose="02040602050305030304" pitchFamily="18" charset="0"/>
                </a:rPr>
                <a:t>Kheti</a:t>
              </a:r>
              <a:r>
                <a:rPr lang="en-US" sz="1400" i="1" dirty="0">
                  <a:solidFill>
                    <a:schemeClr val="tx1"/>
                  </a:solidFill>
                  <a:latin typeface="Book Antiqua" panose="02040602050305030304" pitchFamily="18" charset="0"/>
                </a:rPr>
                <a:t> Ki </a:t>
              </a:r>
              <a:r>
                <a:rPr lang="en-US" sz="1400" i="1" dirty="0" err="1">
                  <a:solidFill>
                    <a:schemeClr val="tx1"/>
                  </a:solidFill>
                  <a:latin typeface="Book Antiqua" panose="02040602050305030304" pitchFamily="18" charset="0"/>
                </a:rPr>
                <a:t>Nai</a:t>
              </a:r>
              <a:r>
                <a:rPr lang="en-US" sz="1400" i="1" dirty="0">
                  <a:solidFill>
                    <a:schemeClr val="tx1"/>
                  </a:solidFill>
                  <a:latin typeface="Book Antiqua" panose="02040602050305030304" pitchFamily="18" charset="0"/>
                </a:rPr>
                <a:t> </a:t>
              </a:r>
              <a:r>
                <a:rPr lang="en-US" sz="1400" i="1" dirty="0" err="1">
                  <a:solidFill>
                    <a:schemeClr val="tx1"/>
                  </a:solidFill>
                  <a:latin typeface="Book Antiqua" panose="02040602050305030304" pitchFamily="18" charset="0"/>
                </a:rPr>
                <a:t>Takneek</a:t>
              </a:r>
              <a:r>
                <a:rPr lang="en-US" sz="1400" i="1" dirty="0">
                  <a:solidFill>
                    <a:schemeClr val="tx1"/>
                  </a:solidFill>
                  <a:latin typeface="Book Antiqua" panose="02040602050305030304" pitchFamily="18" charset="0"/>
                </a:rPr>
                <a:t> – minimum loss maximum yield</a:t>
              </a:r>
            </a:p>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Gaon Ki Pani Gaon Mein aur Khet Ki Pani Khet Mein</a:t>
              </a:r>
            </a:p>
            <a:p>
              <a:pPr marL="120650" indent="-120650">
                <a:buFont typeface="Arial" panose="020B0604020202020204" pitchFamily="34" charset="0"/>
                <a:buChar char="•"/>
              </a:pPr>
              <a:endParaRPr lang="en-GB" sz="1400" dirty="0">
                <a:solidFill>
                  <a:schemeClr val="tx1"/>
                </a:solidFill>
                <a:latin typeface="Book Antiqua" panose="02040602050305030304" pitchFamily="18" charset="0"/>
              </a:endParaRPr>
            </a:p>
          </p:txBody>
        </p:sp>
        <p:sp>
          <p:nvSpPr>
            <p:cNvPr id="27" name="Rectangle 26">
              <a:extLst>
                <a:ext uri="{FF2B5EF4-FFF2-40B4-BE49-F238E27FC236}">
                  <a16:creationId xmlns:a16="http://schemas.microsoft.com/office/drawing/2014/main" id="{B13BE8F0-C295-E093-86E8-8FB29DCB84AD}"/>
                </a:ext>
              </a:extLst>
            </p:cNvPr>
            <p:cNvSpPr/>
            <p:nvPr/>
          </p:nvSpPr>
          <p:spPr>
            <a:xfrm>
              <a:off x="3161795" y="4502045"/>
              <a:ext cx="2883400" cy="1383302"/>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Pentagon 30">
              <a:extLst>
                <a:ext uri="{FF2B5EF4-FFF2-40B4-BE49-F238E27FC236}">
                  <a16:creationId xmlns:a16="http://schemas.microsoft.com/office/drawing/2014/main" id="{8D0DC827-DA2D-71FA-1580-EAE3EE9E5BD0}"/>
                </a:ext>
              </a:extLst>
            </p:cNvPr>
            <p:cNvSpPr/>
            <p:nvPr/>
          </p:nvSpPr>
          <p:spPr>
            <a:xfrm>
              <a:off x="3145968" y="4107188"/>
              <a:ext cx="2914217" cy="357073"/>
            </a:xfrm>
            <a:prstGeom prst="homePlat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panose="02040602050305030304" pitchFamily="18" charset="0"/>
                </a:rPr>
                <a:t>Transforming India through Agriculture</a:t>
              </a:r>
            </a:p>
          </p:txBody>
        </p:sp>
        <p:pic>
          <p:nvPicPr>
            <p:cNvPr id="39" name="Picture 38" descr="Person working in rice fields">
              <a:extLst>
                <a:ext uri="{FF2B5EF4-FFF2-40B4-BE49-F238E27FC236}">
                  <a16:creationId xmlns:a16="http://schemas.microsoft.com/office/drawing/2014/main" id="{533DE8B7-482D-5F9B-407A-FFDD39968FE5}"/>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a:xfrm>
              <a:off x="3176785" y="4487055"/>
              <a:ext cx="2865910" cy="1383302"/>
            </a:xfrm>
            <a:custGeom>
              <a:avLst/>
              <a:gdLst>
                <a:gd name="connsiteX0" fmla="*/ 0 w 2865910"/>
                <a:gd name="connsiteY0" fmla="*/ 0 h 1383302"/>
                <a:gd name="connsiteX1" fmla="*/ 2865910 w 2865910"/>
                <a:gd name="connsiteY1" fmla="*/ 0 h 1383302"/>
                <a:gd name="connsiteX2" fmla="*/ 2865910 w 2865910"/>
                <a:gd name="connsiteY2" fmla="*/ 1383302 h 1383302"/>
                <a:gd name="connsiteX3" fmla="*/ 0 w 2865910"/>
                <a:gd name="connsiteY3" fmla="*/ 1383302 h 1383302"/>
              </a:gdLst>
              <a:ahLst/>
              <a:cxnLst>
                <a:cxn ang="0">
                  <a:pos x="connsiteX0" y="connsiteY0"/>
                </a:cxn>
                <a:cxn ang="0">
                  <a:pos x="connsiteX1" y="connsiteY1"/>
                </a:cxn>
                <a:cxn ang="0">
                  <a:pos x="connsiteX2" y="connsiteY2"/>
                </a:cxn>
                <a:cxn ang="0">
                  <a:pos x="connsiteX3" y="connsiteY3"/>
                </a:cxn>
              </a:cxnLst>
              <a:rect l="l" t="t" r="r" b="b"/>
              <a:pathLst>
                <a:path w="2865910" h="1383302">
                  <a:moveTo>
                    <a:pt x="0" y="0"/>
                  </a:moveTo>
                  <a:lnTo>
                    <a:pt x="2865910" y="0"/>
                  </a:lnTo>
                  <a:lnTo>
                    <a:pt x="2865910" y="1383302"/>
                  </a:lnTo>
                  <a:lnTo>
                    <a:pt x="0" y="1383302"/>
                  </a:lnTo>
                  <a:close/>
                </a:path>
              </a:pathLst>
            </a:custGeom>
          </p:spPr>
        </p:pic>
      </p:grpSp>
      <p:grpSp>
        <p:nvGrpSpPr>
          <p:cNvPr id="44" name="Group 43">
            <a:extLst>
              <a:ext uri="{FF2B5EF4-FFF2-40B4-BE49-F238E27FC236}">
                <a16:creationId xmlns:a16="http://schemas.microsoft.com/office/drawing/2014/main" id="{7AD26867-0DFB-7A45-1DB2-4D5CDD1D76B9}"/>
              </a:ext>
            </a:extLst>
          </p:cNvPr>
          <p:cNvGrpSpPr/>
          <p:nvPr/>
        </p:nvGrpSpPr>
        <p:grpSpPr>
          <a:xfrm>
            <a:off x="9214505" y="3753610"/>
            <a:ext cx="2914217" cy="3096806"/>
            <a:chOff x="6161484" y="3731210"/>
            <a:chExt cx="2914217" cy="3096806"/>
          </a:xfrm>
        </p:grpSpPr>
        <p:sp>
          <p:nvSpPr>
            <p:cNvPr id="14" name="Arrow: Pentagon 13">
              <a:extLst>
                <a:ext uri="{FF2B5EF4-FFF2-40B4-BE49-F238E27FC236}">
                  <a16:creationId xmlns:a16="http://schemas.microsoft.com/office/drawing/2014/main" id="{2F5D840C-A956-316E-38CC-539C31986947}"/>
                </a:ext>
              </a:extLst>
            </p:cNvPr>
            <p:cNvSpPr/>
            <p:nvPr/>
          </p:nvSpPr>
          <p:spPr>
            <a:xfrm>
              <a:off x="6161484" y="3731210"/>
              <a:ext cx="2914217" cy="386684"/>
            </a:xfrm>
            <a:prstGeom prst="homePlat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8. FMC</a:t>
              </a:r>
            </a:p>
          </p:txBody>
        </p:sp>
        <p:sp>
          <p:nvSpPr>
            <p:cNvPr id="15" name="Rectangle 14">
              <a:extLst>
                <a:ext uri="{FF2B5EF4-FFF2-40B4-BE49-F238E27FC236}">
                  <a16:creationId xmlns:a16="http://schemas.microsoft.com/office/drawing/2014/main" id="{27A9DC07-3F5E-9C83-173F-B5FFFBCC5E79}"/>
                </a:ext>
              </a:extLst>
            </p:cNvPr>
            <p:cNvSpPr/>
            <p:nvPr/>
          </p:nvSpPr>
          <p:spPr>
            <a:xfrm>
              <a:off x="6162321" y="5895955"/>
              <a:ext cx="2898390" cy="932061"/>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Plastic recycling program</a:t>
              </a:r>
            </a:p>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Drone spraying services</a:t>
              </a:r>
            </a:p>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Pesticide safety awareness</a:t>
              </a:r>
            </a:p>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Women empowerment</a:t>
              </a:r>
              <a:endParaRPr lang="en-GB" sz="1400" i="1" dirty="0">
                <a:solidFill>
                  <a:schemeClr val="tx1"/>
                </a:solidFill>
                <a:latin typeface="Book Antiqua" panose="02040602050305030304" pitchFamily="18" charset="0"/>
              </a:endParaRPr>
            </a:p>
          </p:txBody>
        </p:sp>
        <p:sp>
          <p:nvSpPr>
            <p:cNvPr id="28" name="Rectangle 27">
              <a:extLst>
                <a:ext uri="{FF2B5EF4-FFF2-40B4-BE49-F238E27FC236}">
                  <a16:creationId xmlns:a16="http://schemas.microsoft.com/office/drawing/2014/main" id="{6A48704B-7552-6B3F-C6B6-3F9C5996A0C6}"/>
                </a:ext>
              </a:extLst>
            </p:cNvPr>
            <p:cNvSpPr/>
            <p:nvPr/>
          </p:nvSpPr>
          <p:spPr>
            <a:xfrm>
              <a:off x="6177311" y="4504545"/>
              <a:ext cx="2883400" cy="1383302"/>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rrow: Pentagon 31">
              <a:extLst>
                <a:ext uri="{FF2B5EF4-FFF2-40B4-BE49-F238E27FC236}">
                  <a16:creationId xmlns:a16="http://schemas.microsoft.com/office/drawing/2014/main" id="{D3D00686-CEC8-1508-A9EF-525676EE3B93}"/>
                </a:ext>
              </a:extLst>
            </p:cNvPr>
            <p:cNvSpPr/>
            <p:nvPr/>
          </p:nvSpPr>
          <p:spPr>
            <a:xfrm>
              <a:off x="6161484" y="4109688"/>
              <a:ext cx="2914217" cy="352073"/>
            </a:xfrm>
            <a:prstGeom prst="homePlat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panose="02040602050305030304" pitchFamily="18" charset="0"/>
                </a:rPr>
                <a:t>Science Driven People Focused Solutions for Agriculture</a:t>
              </a:r>
            </a:p>
          </p:txBody>
        </p:sp>
        <p:pic>
          <p:nvPicPr>
            <p:cNvPr id="40" name="Picture 39" descr="Person examining plants in farm">
              <a:extLst>
                <a:ext uri="{FF2B5EF4-FFF2-40B4-BE49-F238E27FC236}">
                  <a16:creationId xmlns:a16="http://schemas.microsoft.com/office/drawing/2014/main" id="{F3886BF8-838E-6D78-8DE2-E009E99CBB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2301" y="4496372"/>
              <a:ext cx="2850920" cy="1373985"/>
            </a:xfrm>
            <a:prstGeom prst="rect">
              <a:avLst/>
            </a:prstGeom>
          </p:spPr>
        </p:pic>
      </p:grpSp>
      <p:sp>
        <p:nvSpPr>
          <p:cNvPr id="43" name="Slide Number Placeholder 5">
            <a:extLst>
              <a:ext uri="{FF2B5EF4-FFF2-40B4-BE49-F238E27FC236}">
                <a16:creationId xmlns:a16="http://schemas.microsoft.com/office/drawing/2014/main" id="{11BE78CD-054C-088C-B1AE-83C07B5FA333}"/>
              </a:ext>
            </a:extLst>
          </p:cNvPr>
          <p:cNvSpPr>
            <a:spLocks noGrp="1"/>
          </p:cNvSpPr>
          <p:nvPr>
            <p:ph type="sldNum" sz="quarter" idx="12"/>
          </p:nvPr>
        </p:nvSpPr>
        <p:spPr>
          <a:xfrm>
            <a:off x="11756571" y="6620794"/>
            <a:ext cx="414317" cy="237206"/>
          </a:xfrm>
        </p:spPr>
        <p:txBody>
          <a:bodyPr/>
          <a:lstStyle/>
          <a:p>
            <a:fld id="{8D4F848A-3D41-4A27-994B-6B24ACA903D0}" type="slidenum">
              <a:rPr lang="en-US" sz="1000" smtClean="0">
                <a:solidFill>
                  <a:schemeClr val="bg1"/>
                </a:solidFill>
                <a:latin typeface="Book Antiqua" panose="02040602050305030304" pitchFamily="18" charset="0"/>
              </a:rPr>
              <a:t>14</a:t>
            </a:fld>
            <a:endParaRPr lang="en-US" sz="1000" dirty="0">
              <a:solidFill>
                <a:schemeClr val="bg1"/>
              </a:solidFill>
              <a:latin typeface="Book Antiqua" panose="02040602050305030304" pitchFamily="18" charset="0"/>
            </a:endParaRPr>
          </a:p>
        </p:txBody>
      </p:sp>
      <p:grpSp>
        <p:nvGrpSpPr>
          <p:cNvPr id="49" name="Group 48">
            <a:extLst>
              <a:ext uri="{FF2B5EF4-FFF2-40B4-BE49-F238E27FC236}">
                <a16:creationId xmlns:a16="http://schemas.microsoft.com/office/drawing/2014/main" id="{810780DF-03A3-F4B1-D1EB-DECE2D78B02E}"/>
              </a:ext>
            </a:extLst>
          </p:cNvPr>
          <p:cNvGrpSpPr/>
          <p:nvPr/>
        </p:nvGrpSpPr>
        <p:grpSpPr>
          <a:xfrm>
            <a:off x="9176474" y="622547"/>
            <a:ext cx="2916717" cy="3080567"/>
            <a:chOff x="82982" y="622001"/>
            <a:chExt cx="2916717" cy="3080567"/>
          </a:xfrm>
        </p:grpSpPr>
        <p:sp>
          <p:nvSpPr>
            <p:cNvPr id="50" name="Arrow: Pentagon 49">
              <a:extLst>
                <a:ext uri="{FF2B5EF4-FFF2-40B4-BE49-F238E27FC236}">
                  <a16:creationId xmlns:a16="http://schemas.microsoft.com/office/drawing/2014/main" id="{7A0918D7-8449-B2DE-4160-F85FDB44C0FE}"/>
                </a:ext>
              </a:extLst>
            </p:cNvPr>
            <p:cNvSpPr/>
            <p:nvPr/>
          </p:nvSpPr>
          <p:spPr>
            <a:xfrm>
              <a:off x="82982" y="622001"/>
              <a:ext cx="2914217" cy="359573"/>
            </a:xfrm>
            <a:prstGeom prst="homePlat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4. Bharat </a:t>
              </a:r>
              <a:r>
                <a:rPr lang="en-US" sz="1600" dirty="0" err="1">
                  <a:latin typeface="Book Antiqua" panose="02040602050305030304" pitchFamily="18" charset="0"/>
                </a:rPr>
                <a:t>Certis</a:t>
              </a:r>
              <a:endParaRPr lang="en-US" sz="1600" dirty="0">
                <a:latin typeface="Book Antiqua" panose="02040602050305030304" pitchFamily="18" charset="0"/>
              </a:endParaRPr>
            </a:p>
          </p:txBody>
        </p:sp>
        <p:sp>
          <p:nvSpPr>
            <p:cNvPr id="51" name="Rectangle 50">
              <a:extLst>
                <a:ext uri="{FF2B5EF4-FFF2-40B4-BE49-F238E27FC236}">
                  <a16:creationId xmlns:a16="http://schemas.microsoft.com/office/drawing/2014/main" id="{39EAE778-DD49-AD1E-9F98-B084C2653817}"/>
                </a:ext>
              </a:extLst>
            </p:cNvPr>
            <p:cNvSpPr/>
            <p:nvPr/>
          </p:nvSpPr>
          <p:spPr>
            <a:xfrm>
              <a:off x="98809" y="2770507"/>
              <a:ext cx="2898390" cy="932061"/>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Adopted villages in MP, UP and Haryana</a:t>
              </a:r>
            </a:p>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GAP, Safe use of agrochemicals</a:t>
              </a:r>
            </a:p>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Villager healthcare, child education</a:t>
              </a:r>
              <a:endParaRPr lang="en-GB" sz="1400" i="1" dirty="0">
                <a:solidFill>
                  <a:schemeClr val="tx1"/>
                </a:solidFill>
                <a:latin typeface="Book Antiqua" panose="02040602050305030304" pitchFamily="18" charset="0"/>
              </a:endParaRPr>
            </a:p>
          </p:txBody>
        </p:sp>
        <p:sp>
          <p:nvSpPr>
            <p:cNvPr id="52" name="Arrow: Pentagon 51">
              <a:extLst>
                <a:ext uri="{FF2B5EF4-FFF2-40B4-BE49-F238E27FC236}">
                  <a16:creationId xmlns:a16="http://schemas.microsoft.com/office/drawing/2014/main" id="{8A18C9F3-DA69-D448-00A9-F70D321BC531}"/>
                </a:ext>
              </a:extLst>
            </p:cNvPr>
            <p:cNvSpPr/>
            <p:nvPr/>
          </p:nvSpPr>
          <p:spPr>
            <a:xfrm>
              <a:off x="82982" y="970497"/>
              <a:ext cx="2914217" cy="359573"/>
            </a:xfrm>
            <a:prstGeom prst="homePlat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panose="02040602050305030304" pitchFamily="18" charset="0"/>
                </a:rPr>
                <a:t>Driving rural prosperity</a:t>
              </a:r>
            </a:p>
          </p:txBody>
        </p:sp>
        <p:pic>
          <p:nvPicPr>
            <p:cNvPr id="53" name="Picture 52" descr="A growing plant">
              <a:extLst>
                <a:ext uri="{FF2B5EF4-FFF2-40B4-BE49-F238E27FC236}">
                  <a16:creationId xmlns:a16="http://schemas.microsoft.com/office/drawing/2014/main" id="{32680814-350B-9242-253D-231C6A60D46C}"/>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16299" y="1365732"/>
              <a:ext cx="2883400" cy="1383302"/>
            </a:xfrm>
            <a:prstGeom prst="rect">
              <a:avLst/>
            </a:prstGeom>
          </p:spPr>
        </p:pic>
      </p:grpSp>
      <p:pic>
        <p:nvPicPr>
          <p:cNvPr id="19" name="Picture 18">
            <a:extLst>
              <a:ext uri="{FF2B5EF4-FFF2-40B4-BE49-F238E27FC236}">
                <a16:creationId xmlns:a16="http://schemas.microsoft.com/office/drawing/2014/main" id="{EF520427-D699-2F90-28ED-53118FB8333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29316" y="1336626"/>
            <a:ext cx="2883400" cy="1383302"/>
          </a:xfrm>
          <a:prstGeom prst="rect">
            <a:avLst/>
          </a:prstGeom>
        </p:spPr>
      </p:pic>
      <p:pic>
        <p:nvPicPr>
          <p:cNvPr id="20" name="Picture 6">
            <a:extLst>
              <a:ext uri="{FF2B5EF4-FFF2-40B4-BE49-F238E27FC236}">
                <a16:creationId xmlns:a16="http://schemas.microsoft.com/office/drawing/2014/main" id="{28C91909-23EF-6B15-E92A-A8AB736BD6E4}"/>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166066" y="1364105"/>
            <a:ext cx="2883400" cy="1383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72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DC429-D022-8C55-5451-0F286C1438A7}"/>
              </a:ext>
            </a:extLst>
          </p:cNvPr>
          <p:cNvSpPr>
            <a:spLocks noGrp="1"/>
          </p:cNvSpPr>
          <p:nvPr>
            <p:ph type="title"/>
          </p:nvPr>
        </p:nvSpPr>
        <p:spPr/>
        <p:txBody>
          <a:bodyPr/>
          <a:lstStyle/>
          <a:p>
            <a:r>
              <a:rPr lang="en-US" dirty="0"/>
              <a:t>Case studies: select sustainability initiatives</a:t>
            </a:r>
            <a:endParaRPr lang="en-GB" dirty="0"/>
          </a:p>
        </p:txBody>
      </p:sp>
      <p:sp>
        <p:nvSpPr>
          <p:cNvPr id="5" name="Arrow: Pentagon 4">
            <a:extLst>
              <a:ext uri="{FF2B5EF4-FFF2-40B4-BE49-F238E27FC236}">
                <a16:creationId xmlns:a16="http://schemas.microsoft.com/office/drawing/2014/main" id="{50128814-CD20-18B3-F17D-8E28053A340F}"/>
              </a:ext>
            </a:extLst>
          </p:cNvPr>
          <p:cNvSpPr/>
          <p:nvPr/>
        </p:nvSpPr>
        <p:spPr>
          <a:xfrm>
            <a:off x="115462" y="3726210"/>
            <a:ext cx="2914217" cy="386684"/>
          </a:xfrm>
          <a:prstGeom prst="homePlat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13. Stains</a:t>
            </a:r>
          </a:p>
        </p:txBody>
      </p:sp>
      <p:sp>
        <p:nvSpPr>
          <p:cNvPr id="6" name="Rectangle 5">
            <a:extLst>
              <a:ext uri="{FF2B5EF4-FFF2-40B4-BE49-F238E27FC236}">
                <a16:creationId xmlns:a16="http://schemas.microsoft.com/office/drawing/2014/main" id="{55123404-D03A-223F-F4B1-7EAC729880EF}"/>
              </a:ext>
            </a:extLst>
          </p:cNvPr>
          <p:cNvSpPr/>
          <p:nvPr/>
        </p:nvSpPr>
        <p:spPr>
          <a:xfrm>
            <a:off x="131289" y="5890955"/>
            <a:ext cx="2898390" cy="932061"/>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Carries out programs that empower rural poor</a:t>
            </a:r>
          </a:p>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Skill development, infrastructure development, healthcare, education</a:t>
            </a:r>
          </a:p>
          <a:p>
            <a:pPr marL="120650" indent="-120650">
              <a:buFont typeface="Arial" panose="020B0604020202020204" pitchFamily="34" charset="0"/>
              <a:buChar char="•"/>
            </a:pPr>
            <a:endParaRPr lang="en-GB" sz="1400" dirty="0">
              <a:solidFill>
                <a:schemeClr val="tx1"/>
              </a:solidFill>
              <a:latin typeface="Book Antiqua" panose="02040602050305030304" pitchFamily="18" charset="0"/>
            </a:endParaRPr>
          </a:p>
        </p:txBody>
      </p:sp>
      <p:sp>
        <p:nvSpPr>
          <p:cNvPr id="7" name="Arrow: Pentagon 6">
            <a:extLst>
              <a:ext uri="{FF2B5EF4-FFF2-40B4-BE49-F238E27FC236}">
                <a16:creationId xmlns:a16="http://schemas.microsoft.com/office/drawing/2014/main" id="{32F58056-9304-DC5B-DDA8-DA41555F77FD}"/>
              </a:ext>
            </a:extLst>
          </p:cNvPr>
          <p:cNvSpPr/>
          <p:nvPr/>
        </p:nvSpPr>
        <p:spPr>
          <a:xfrm>
            <a:off x="3113488" y="623252"/>
            <a:ext cx="2914217" cy="357073"/>
          </a:xfrm>
          <a:prstGeom prst="homePlat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10. </a:t>
            </a:r>
            <a:r>
              <a:rPr lang="en-US" sz="1600" dirty="0" err="1">
                <a:latin typeface="Book Antiqua" panose="02040602050305030304" pitchFamily="18" charset="0"/>
              </a:rPr>
              <a:t>Nisso</a:t>
            </a:r>
            <a:endParaRPr lang="en-US" sz="1600" dirty="0">
              <a:latin typeface="Book Antiqua" panose="02040602050305030304" pitchFamily="18" charset="0"/>
            </a:endParaRPr>
          </a:p>
        </p:txBody>
      </p:sp>
      <p:sp>
        <p:nvSpPr>
          <p:cNvPr id="8" name="Rectangle 7">
            <a:extLst>
              <a:ext uri="{FF2B5EF4-FFF2-40B4-BE49-F238E27FC236}">
                <a16:creationId xmlns:a16="http://schemas.microsoft.com/office/drawing/2014/main" id="{FD6BEBEC-927E-7B4D-B842-0CFF5D06F058}"/>
              </a:ext>
            </a:extLst>
          </p:cNvPr>
          <p:cNvSpPr/>
          <p:nvPr/>
        </p:nvSpPr>
        <p:spPr>
          <a:xfrm>
            <a:off x="3114325" y="2773007"/>
            <a:ext cx="2898390" cy="932061"/>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Access to Safe, sustainable and effective plant protection solutions</a:t>
            </a:r>
          </a:p>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World class technology</a:t>
            </a:r>
            <a:endParaRPr lang="en-GB" sz="1400" i="1" dirty="0">
              <a:solidFill>
                <a:schemeClr val="tx1"/>
              </a:solidFill>
              <a:latin typeface="Book Antiqua" panose="02040602050305030304" pitchFamily="18" charset="0"/>
            </a:endParaRPr>
          </a:p>
        </p:txBody>
      </p:sp>
      <p:sp>
        <p:nvSpPr>
          <p:cNvPr id="9" name="Arrow: Pentagon 8">
            <a:extLst>
              <a:ext uri="{FF2B5EF4-FFF2-40B4-BE49-F238E27FC236}">
                <a16:creationId xmlns:a16="http://schemas.microsoft.com/office/drawing/2014/main" id="{11A72F1C-E565-3FD1-BF21-9A825300D138}"/>
              </a:ext>
            </a:extLst>
          </p:cNvPr>
          <p:cNvSpPr/>
          <p:nvPr/>
        </p:nvSpPr>
        <p:spPr>
          <a:xfrm>
            <a:off x="3145968" y="3728710"/>
            <a:ext cx="2914217" cy="386684"/>
          </a:xfrm>
          <a:prstGeom prst="homePlat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14. Sumitomo</a:t>
            </a:r>
          </a:p>
        </p:txBody>
      </p:sp>
      <p:sp>
        <p:nvSpPr>
          <p:cNvPr id="10" name="Rectangle 9">
            <a:extLst>
              <a:ext uri="{FF2B5EF4-FFF2-40B4-BE49-F238E27FC236}">
                <a16:creationId xmlns:a16="http://schemas.microsoft.com/office/drawing/2014/main" id="{2E6D8F52-7E24-48EF-FAAF-3644A5BCBB6F}"/>
              </a:ext>
            </a:extLst>
          </p:cNvPr>
          <p:cNvSpPr/>
          <p:nvPr/>
        </p:nvSpPr>
        <p:spPr>
          <a:xfrm>
            <a:off x="3146805" y="5893455"/>
            <a:ext cx="2898390" cy="932061"/>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Resilient sustainability models such as renewable energy, plastic waste management and </a:t>
            </a:r>
            <a:r>
              <a:rPr lang="en-US" sz="1400" i="1" dirty="0" err="1">
                <a:solidFill>
                  <a:schemeClr val="tx1"/>
                </a:solidFill>
                <a:latin typeface="Book Antiqua" panose="02040602050305030304" pitchFamily="18" charset="0"/>
              </a:rPr>
              <a:t>vermicomposte</a:t>
            </a:r>
            <a:r>
              <a:rPr lang="en-US" sz="1400" i="1" dirty="0">
                <a:solidFill>
                  <a:schemeClr val="tx1"/>
                </a:solidFill>
                <a:latin typeface="Book Antiqua" panose="02040602050305030304" pitchFamily="18" charset="0"/>
              </a:rPr>
              <a:t>-water treatment for reducing GHG</a:t>
            </a:r>
          </a:p>
          <a:p>
            <a:pPr marL="120650" indent="-120650">
              <a:buFont typeface="Arial" panose="020B0604020202020204" pitchFamily="34" charset="0"/>
              <a:buChar char="•"/>
            </a:pPr>
            <a:endParaRPr lang="en-GB" sz="1400" dirty="0">
              <a:solidFill>
                <a:schemeClr val="tx1"/>
              </a:solidFill>
              <a:latin typeface="Book Antiqua" panose="02040602050305030304" pitchFamily="18" charset="0"/>
            </a:endParaRPr>
          </a:p>
        </p:txBody>
      </p:sp>
      <p:sp>
        <p:nvSpPr>
          <p:cNvPr id="11" name="Rectangle 10">
            <a:extLst>
              <a:ext uri="{FF2B5EF4-FFF2-40B4-BE49-F238E27FC236}">
                <a16:creationId xmlns:a16="http://schemas.microsoft.com/office/drawing/2014/main" id="{5CEB5953-ADB4-EB5C-C352-177125260A65}"/>
              </a:ext>
            </a:extLst>
          </p:cNvPr>
          <p:cNvSpPr/>
          <p:nvPr/>
        </p:nvSpPr>
        <p:spPr>
          <a:xfrm>
            <a:off x="3129315" y="1336625"/>
            <a:ext cx="2883400" cy="1383302"/>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Pentagon 11">
            <a:extLst>
              <a:ext uri="{FF2B5EF4-FFF2-40B4-BE49-F238E27FC236}">
                <a16:creationId xmlns:a16="http://schemas.microsoft.com/office/drawing/2014/main" id="{76A32077-E531-D3F1-EED2-2450C9CF78B3}"/>
              </a:ext>
            </a:extLst>
          </p:cNvPr>
          <p:cNvSpPr/>
          <p:nvPr/>
        </p:nvSpPr>
        <p:spPr>
          <a:xfrm>
            <a:off x="6129004" y="625752"/>
            <a:ext cx="2914217" cy="352073"/>
          </a:xfrm>
          <a:prstGeom prst="homePlat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11. Pesticides India</a:t>
            </a:r>
          </a:p>
        </p:txBody>
      </p:sp>
      <p:sp>
        <p:nvSpPr>
          <p:cNvPr id="13" name="Rectangle 12">
            <a:extLst>
              <a:ext uri="{FF2B5EF4-FFF2-40B4-BE49-F238E27FC236}">
                <a16:creationId xmlns:a16="http://schemas.microsoft.com/office/drawing/2014/main" id="{0AB7B2CC-71DF-E3B8-7CD9-CFC001FC419B}"/>
              </a:ext>
            </a:extLst>
          </p:cNvPr>
          <p:cNvSpPr/>
          <p:nvPr/>
        </p:nvSpPr>
        <p:spPr>
          <a:xfrm>
            <a:off x="6129841" y="2775507"/>
            <a:ext cx="2898390" cy="932061"/>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Focuses on protecting the health and safety of people while continuing to support commitments towards SDG goals</a:t>
            </a:r>
            <a:endParaRPr lang="en-GB" sz="1400" i="1" dirty="0">
              <a:solidFill>
                <a:schemeClr val="tx1"/>
              </a:solidFill>
              <a:latin typeface="Book Antiqua" panose="02040602050305030304" pitchFamily="18" charset="0"/>
            </a:endParaRPr>
          </a:p>
        </p:txBody>
      </p:sp>
      <p:sp>
        <p:nvSpPr>
          <p:cNvPr id="14" name="Arrow: Pentagon 13">
            <a:extLst>
              <a:ext uri="{FF2B5EF4-FFF2-40B4-BE49-F238E27FC236}">
                <a16:creationId xmlns:a16="http://schemas.microsoft.com/office/drawing/2014/main" id="{B1506A1B-E7D5-A5BC-AE99-A0693782A9FD}"/>
              </a:ext>
            </a:extLst>
          </p:cNvPr>
          <p:cNvSpPr/>
          <p:nvPr/>
        </p:nvSpPr>
        <p:spPr>
          <a:xfrm>
            <a:off x="6161484" y="3731210"/>
            <a:ext cx="2914217" cy="386684"/>
          </a:xfrm>
          <a:prstGeom prst="homePlat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15. SWAL</a:t>
            </a:r>
          </a:p>
        </p:txBody>
      </p:sp>
      <p:sp>
        <p:nvSpPr>
          <p:cNvPr id="15" name="Rectangle 14">
            <a:extLst>
              <a:ext uri="{FF2B5EF4-FFF2-40B4-BE49-F238E27FC236}">
                <a16:creationId xmlns:a16="http://schemas.microsoft.com/office/drawing/2014/main" id="{C3A33E2E-0748-94BD-3351-31777FEF1892}"/>
              </a:ext>
            </a:extLst>
          </p:cNvPr>
          <p:cNvSpPr/>
          <p:nvPr/>
        </p:nvSpPr>
        <p:spPr>
          <a:xfrm>
            <a:off x="6162321" y="5895955"/>
            <a:ext cx="2898390" cy="932061"/>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Launched a cost effective, sustainable, ecologically safe, innovative solution specially designed for soybean and cotton.</a:t>
            </a:r>
            <a:endParaRPr lang="en-GB" sz="1400" i="1" dirty="0">
              <a:solidFill>
                <a:schemeClr val="tx1"/>
              </a:solidFill>
              <a:latin typeface="Book Antiqua" panose="02040602050305030304" pitchFamily="18" charset="0"/>
            </a:endParaRPr>
          </a:p>
        </p:txBody>
      </p:sp>
      <p:sp>
        <p:nvSpPr>
          <p:cNvPr id="16" name="Rectangle 15">
            <a:extLst>
              <a:ext uri="{FF2B5EF4-FFF2-40B4-BE49-F238E27FC236}">
                <a16:creationId xmlns:a16="http://schemas.microsoft.com/office/drawing/2014/main" id="{D15160F5-F562-33A0-6225-AA82C42B1C08}"/>
              </a:ext>
            </a:extLst>
          </p:cNvPr>
          <p:cNvSpPr/>
          <p:nvPr/>
        </p:nvSpPr>
        <p:spPr>
          <a:xfrm>
            <a:off x="6144831" y="1339125"/>
            <a:ext cx="2883400" cy="1383302"/>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Pentagon 16">
            <a:extLst>
              <a:ext uri="{FF2B5EF4-FFF2-40B4-BE49-F238E27FC236}">
                <a16:creationId xmlns:a16="http://schemas.microsoft.com/office/drawing/2014/main" id="{4056B658-141D-32E5-908F-E53F8A647D31}"/>
              </a:ext>
            </a:extLst>
          </p:cNvPr>
          <p:cNvSpPr/>
          <p:nvPr/>
        </p:nvSpPr>
        <p:spPr>
          <a:xfrm>
            <a:off x="9144520" y="628252"/>
            <a:ext cx="2914217" cy="352073"/>
          </a:xfrm>
          <a:prstGeom prst="homePlat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12. Rallis</a:t>
            </a:r>
          </a:p>
        </p:txBody>
      </p:sp>
      <p:sp>
        <p:nvSpPr>
          <p:cNvPr id="18" name="Rectangle 17">
            <a:extLst>
              <a:ext uri="{FF2B5EF4-FFF2-40B4-BE49-F238E27FC236}">
                <a16:creationId xmlns:a16="http://schemas.microsoft.com/office/drawing/2014/main" id="{C084A2C1-F9F4-CEB8-F719-62CBBFC04DF5}"/>
              </a:ext>
            </a:extLst>
          </p:cNvPr>
          <p:cNvSpPr/>
          <p:nvPr/>
        </p:nvSpPr>
        <p:spPr>
          <a:xfrm>
            <a:off x="9145357" y="2778007"/>
            <a:ext cx="2898390" cy="932061"/>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Initiatives to scale-up drone technology penetration</a:t>
            </a:r>
          </a:p>
          <a:p>
            <a:pPr marL="120650" indent="-120650">
              <a:buFont typeface="Arial" panose="020B0604020202020204" pitchFamily="34" charset="0"/>
              <a:buChar char="•"/>
            </a:pPr>
            <a:r>
              <a:rPr lang="en-US" sz="1400" i="1" dirty="0" err="1">
                <a:solidFill>
                  <a:schemeClr val="tx1"/>
                </a:solidFill>
                <a:latin typeface="Book Antiqua" panose="02040602050305030304" pitchFamily="18" charset="0"/>
              </a:rPr>
              <a:t>Standardisation</a:t>
            </a:r>
            <a:r>
              <a:rPr lang="en-US" sz="1400" i="1" dirty="0">
                <a:solidFill>
                  <a:schemeClr val="tx1"/>
                </a:solidFill>
                <a:latin typeface="Book Antiqua" panose="02040602050305030304" pitchFamily="18" charset="0"/>
              </a:rPr>
              <a:t> of protocols and validation of efficacy across crops</a:t>
            </a:r>
            <a:endParaRPr lang="en-GB" sz="1400" i="1" dirty="0">
              <a:solidFill>
                <a:schemeClr val="tx1"/>
              </a:solidFill>
              <a:latin typeface="Book Antiqua" panose="02040602050305030304" pitchFamily="18" charset="0"/>
            </a:endParaRPr>
          </a:p>
        </p:txBody>
      </p:sp>
      <p:sp>
        <p:nvSpPr>
          <p:cNvPr id="19" name="Arrow: Pentagon 18">
            <a:extLst>
              <a:ext uri="{FF2B5EF4-FFF2-40B4-BE49-F238E27FC236}">
                <a16:creationId xmlns:a16="http://schemas.microsoft.com/office/drawing/2014/main" id="{DE9963AD-B751-1180-B1DA-10697C6B5E26}"/>
              </a:ext>
            </a:extLst>
          </p:cNvPr>
          <p:cNvSpPr/>
          <p:nvPr/>
        </p:nvSpPr>
        <p:spPr>
          <a:xfrm>
            <a:off x="9162010" y="3733710"/>
            <a:ext cx="2914217" cy="386684"/>
          </a:xfrm>
          <a:prstGeom prst="homePlat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16. Syngenta</a:t>
            </a:r>
          </a:p>
        </p:txBody>
      </p:sp>
      <p:sp>
        <p:nvSpPr>
          <p:cNvPr id="20" name="Rectangle 19">
            <a:extLst>
              <a:ext uri="{FF2B5EF4-FFF2-40B4-BE49-F238E27FC236}">
                <a16:creationId xmlns:a16="http://schemas.microsoft.com/office/drawing/2014/main" id="{B8A2AA9B-C5EB-22C2-CFE5-AC41FF46461E}"/>
              </a:ext>
            </a:extLst>
          </p:cNvPr>
          <p:cNvSpPr/>
          <p:nvPr/>
        </p:nvSpPr>
        <p:spPr>
          <a:xfrm>
            <a:off x="9177837" y="5898455"/>
            <a:ext cx="2898390" cy="932061"/>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I-CLEAN: Holistic infrastructure in rural vegetable markets</a:t>
            </a:r>
          </a:p>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I-SAFE and </a:t>
            </a:r>
            <a:r>
              <a:rPr lang="en-US" sz="1400" i="1" dirty="0" err="1">
                <a:solidFill>
                  <a:schemeClr val="tx1"/>
                </a:solidFill>
                <a:latin typeface="Book Antiqua" panose="02040602050305030304" pitchFamily="18" charset="0"/>
              </a:rPr>
              <a:t>SoilCare</a:t>
            </a:r>
            <a:r>
              <a:rPr lang="en-US" sz="1400" i="1" dirty="0">
                <a:solidFill>
                  <a:schemeClr val="tx1"/>
                </a:solidFill>
                <a:latin typeface="Book Antiqua" panose="02040602050305030304" pitchFamily="18" charset="0"/>
              </a:rPr>
              <a:t> Programs</a:t>
            </a:r>
            <a:endParaRPr lang="en-GB" sz="1400" i="1" dirty="0">
              <a:solidFill>
                <a:schemeClr val="tx1"/>
              </a:solidFill>
              <a:latin typeface="Book Antiqua" panose="02040602050305030304" pitchFamily="18" charset="0"/>
            </a:endParaRPr>
          </a:p>
        </p:txBody>
      </p:sp>
      <p:sp>
        <p:nvSpPr>
          <p:cNvPr id="21" name="Rectangle 20">
            <a:extLst>
              <a:ext uri="{FF2B5EF4-FFF2-40B4-BE49-F238E27FC236}">
                <a16:creationId xmlns:a16="http://schemas.microsoft.com/office/drawing/2014/main" id="{374874B8-E55D-CEDE-673A-220388E9F46E}"/>
              </a:ext>
            </a:extLst>
          </p:cNvPr>
          <p:cNvSpPr/>
          <p:nvPr/>
        </p:nvSpPr>
        <p:spPr>
          <a:xfrm>
            <a:off x="9160347" y="1341625"/>
            <a:ext cx="2883400" cy="1383302"/>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Pentagon 22">
            <a:extLst>
              <a:ext uri="{FF2B5EF4-FFF2-40B4-BE49-F238E27FC236}">
                <a16:creationId xmlns:a16="http://schemas.microsoft.com/office/drawing/2014/main" id="{CBDCC683-ECA8-FEF4-8C1D-2F135317830F}"/>
              </a:ext>
            </a:extLst>
          </p:cNvPr>
          <p:cNvSpPr/>
          <p:nvPr/>
        </p:nvSpPr>
        <p:spPr>
          <a:xfrm>
            <a:off x="3113488" y="971748"/>
            <a:ext cx="2914217" cy="357073"/>
          </a:xfrm>
          <a:prstGeom prst="homePlat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panose="02040602050305030304" pitchFamily="18" charset="0"/>
              </a:rPr>
              <a:t>Contribute to sustainable growth</a:t>
            </a:r>
          </a:p>
        </p:txBody>
      </p:sp>
      <p:sp>
        <p:nvSpPr>
          <p:cNvPr id="24" name="Arrow: Pentagon 23">
            <a:extLst>
              <a:ext uri="{FF2B5EF4-FFF2-40B4-BE49-F238E27FC236}">
                <a16:creationId xmlns:a16="http://schemas.microsoft.com/office/drawing/2014/main" id="{27BEA811-2A42-50AB-8D37-B378D8276A77}"/>
              </a:ext>
            </a:extLst>
          </p:cNvPr>
          <p:cNvSpPr/>
          <p:nvPr/>
        </p:nvSpPr>
        <p:spPr>
          <a:xfrm>
            <a:off x="6129004" y="974248"/>
            <a:ext cx="2914217" cy="352073"/>
          </a:xfrm>
          <a:prstGeom prst="homePlat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panose="02040602050305030304" pitchFamily="18" charset="0"/>
              </a:rPr>
              <a:t>Sustainable value creation for people and planet</a:t>
            </a:r>
          </a:p>
        </p:txBody>
      </p:sp>
      <p:sp>
        <p:nvSpPr>
          <p:cNvPr id="25" name="Arrow: Pentagon 24">
            <a:extLst>
              <a:ext uri="{FF2B5EF4-FFF2-40B4-BE49-F238E27FC236}">
                <a16:creationId xmlns:a16="http://schemas.microsoft.com/office/drawing/2014/main" id="{88669A82-1627-6B4B-3958-23635F697EA9}"/>
              </a:ext>
            </a:extLst>
          </p:cNvPr>
          <p:cNvSpPr/>
          <p:nvPr/>
        </p:nvSpPr>
        <p:spPr>
          <a:xfrm>
            <a:off x="9144520" y="976748"/>
            <a:ext cx="2914217" cy="352073"/>
          </a:xfrm>
          <a:prstGeom prst="homePlat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panose="02040602050305030304" pitchFamily="18" charset="0"/>
              </a:rPr>
              <a:t>Moving towards a circular economy</a:t>
            </a:r>
          </a:p>
        </p:txBody>
      </p:sp>
      <p:sp>
        <p:nvSpPr>
          <p:cNvPr id="26" name="Rectangle 25">
            <a:extLst>
              <a:ext uri="{FF2B5EF4-FFF2-40B4-BE49-F238E27FC236}">
                <a16:creationId xmlns:a16="http://schemas.microsoft.com/office/drawing/2014/main" id="{6D8CA1A4-C45B-36F6-E2C2-AF6E607844E7}"/>
              </a:ext>
            </a:extLst>
          </p:cNvPr>
          <p:cNvSpPr/>
          <p:nvPr/>
        </p:nvSpPr>
        <p:spPr>
          <a:xfrm>
            <a:off x="131289" y="4499545"/>
            <a:ext cx="2883400" cy="1383302"/>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BD29C797-DB29-9CEF-0079-98526A926503}"/>
              </a:ext>
            </a:extLst>
          </p:cNvPr>
          <p:cNvSpPr/>
          <p:nvPr/>
        </p:nvSpPr>
        <p:spPr>
          <a:xfrm>
            <a:off x="3161795" y="4502045"/>
            <a:ext cx="2883400" cy="1383302"/>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0C8EF1-2D12-DCEC-8AF0-150B2EDFFF8A}"/>
              </a:ext>
            </a:extLst>
          </p:cNvPr>
          <p:cNvSpPr/>
          <p:nvPr/>
        </p:nvSpPr>
        <p:spPr>
          <a:xfrm>
            <a:off x="6177311" y="4504545"/>
            <a:ext cx="2883400" cy="1383302"/>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740966F-58A4-03C2-A13A-88428F9A9789}"/>
              </a:ext>
            </a:extLst>
          </p:cNvPr>
          <p:cNvSpPr/>
          <p:nvPr/>
        </p:nvSpPr>
        <p:spPr>
          <a:xfrm>
            <a:off x="9192827" y="4477065"/>
            <a:ext cx="2883400" cy="1383302"/>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rrow: Pentagon 29">
            <a:extLst>
              <a:ext uri="{FF2B5EF4-FFF2-40B4-BE49-F238E27FC236}">
                <a16:creationId xmlns:a16="http://schemas.microsoft.com/office/drawing/2014/main" id="{9CDDBC72-4E72-C313-38D9-7173DF6A6320}"/>
              </a:ext>
            </a:extLst>
          </p:cNvPr>
          <p:cNvSpPr/>
          <p:nvPr/>
        </p:nvSpPr>
        <p:spPr>
          <a:xfrm>
            <a:off x="115462" y="4105937"/>
            <a:ext cx="2914217" cy="359573"/>
          </a:xfrm>
          <a:prstGeom prst="homePlat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panose="02040602050305030304" pitchFamily="18" charset="0"/>
              </a:rPr>
              <a:t>Giving back to society</a:t>
            </a:r>
          </a:p>
        </p:txBody>
      </p:sp>
      <p:sp>
        <p:nvSpPr>
          <p:cNvPr id="31" name="Arrow: Pentagon 30">
            <a:extLst>
              <a:ext uri="{FF2B5EF4-FFF2-40B4-BE49-F238E27FC236}">
                <a16:creationId xmlns:a16="http://schemas.microsoft.com/office/drawing/2014/main" id="{6BEFB6AD-77C4-9142-39FF-3EBDDF64D141}"/>
              </a:ext>
            </a:extLst>
          </p:cNvPr>
          <p:cNvSpPr/>
          <p:nvPr/>
        </p:nvSpPr>
        <p:spPr>
          <a:xfrm>
            <a:off x="3145968" y="4107188"/>
            <a:ext cx="2914217" cy="357073"/>
          </a:xfrm>
          <a:prstGeom prst="homePlat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panose="02040602050305030304" pitchFamily="18" charset="0"/>
              </a:rPr>
              <a:t>Paving the way to greener future</a:t>
            </a:r>
          </a:p>
        </p:txBody>
      </p:sp>
      <p:sp>
        <p:nvSpPr>
          <p:cNvPr id="32" name="Arrow: Pentagon 31">
            <a:extLst>
              <a:ext uri="{FF2B5EF4-FFF2-40B4-BE49-F238E27FC236}">
                <a16:creationId xmlns:a16="http://schemas.microsoft.com/office/drawing/2014/main" id="{AF89A3A9-D8AD-F2FD-8EE0-1F5DBD6DB42E}"/>
              </a:ext>
            </a:extLst>
          </p:cNvPr>
          <p:cNvSpPr/>
          <p:nvPr/>
        </p:nvSpPr>
        <p:spPr>
          <a:xfrm>
            <a:off x="6161484" y="4109688"/>
            <a:ext cx="2914217" cy="352073"/>
          </a:xfrm>
          <a:prstGeom prst="homePlat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panose="02040602050305030304" pitchFamily="18" charset="0"/>
              </a:rPr>
              <a:t>Strides towards ecological farming</a:t>
            </a:r>
          </a:p>
        </p:txBody>
      </p:sp>
      <p:sp>
        <p:nvSpPr>
          <p:cNvPr id="33" name="Arrow: Pentagon 32">
            <a:extLst>
              <a:ext uri="{FF2B5EF4-FFF2-40B4-BE49-F238E27FC236}">
                <a16:creationId xmlns:a16="http://schemas.microsoft.com/office/drawing/2014/main" id="{151C5C0A-EF78-F614-9FC0-E24AEE077549}"/>
              </a:ext>
            </a:extLst>
          </p:cNvPr>
          <p:cNvSpPr/>
          <p:nvPr/>
        </p:nvSpPr>
        <p:spPr>
          <a:xfrm>
            <a:off x="9162010" y="4112188"/>
            <a:ext cx="2914217" cy="352073"/>
          </a:xfrm>
          <a:prstGeom prst="homePlat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panose="02040602050305030304" pitchFamily="18" charset="0"/>
              </a:rPr>
              <a:t>Promoting Sustainable Agriculture and Rural Prosperity</a:t>
            </a:r>
          </a:p>
        </p:txBody>
      </p:sp>
      <p:sp>
        <p:nvSpPr>
          <p:cNvPr id="34" name="Rectangle 33">
            <a:extLst>
              <a:ext uri="{FF2B5EF4-FFF2-40B4-BE49-F238E27FC236}">
                <a16:creationId xmlns:a16="http://schemas.microsoft.com/office/drawing/2014/main" id="{6DC490F9-03ED-6F44-AD1A-084245E0FF5E}"/>
              </a:ext>
            </a:extLst>
          </p:cNvPr>
          <p:cNvSpPr/>
          <p:nvPr/>
        </p:nvSpPr>
        <p:spPr>
          <a:xfrm>
            <a:off x="113799" y="1348242"/>
            <a:ext cx="2883400" cy="1383302"/>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descr="Pipette dripping green solution into test tube">
            <a:extLst>
              <a:ext uri="{FF2B5EF4-FFF2-40B4-BE49-F238E27FC236}">
                <a16:creationId xmlns:a16="http://schemas.microsoft.com/office/drawing/2014/main" id="{3E531A62-C92F-C55D-2444-35DA118D4689}"/>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3146804" y="1366605"/>
            <a:ext cx="2865911" cy="1383302"/>
          </a:xfrm>
          <a:custGeom>
            <a:avLst/>
            <a:gdLst>
              <a:gd name="connsiteX0" fmla="*/ 0 w 2865911"/>
              <a:gd name="connsiteY0" fmla="*/ 0 h 1383302"/>
              <a:gd name="connsiteX1" fmla="*/ 2865911 w 2865911"/>
              <a:gd name="connsiteY1" fmla="*/ 0 h 1383302"/>
              <a:gd name="connsiteX2" fmla="*/ 2865911 w 2865911"/>
              <a:gd name="connsiteY2" fmla="*/ 1383302 h 1383302"/>
              <a:gd name="connsiteX3" fmla="*/ 0 w 2865911"/>
              <a:gd name="connsiteY3" fmla="*/ 1383302 h 1383302"/>
            </a:gdLst>
            <a:ahLst/>
            <a:cxnLst>
              <a:cxn ang="0">
                <a:pos x="connsiteX0" y="connsiteY0"/>
              </a:cxn>
              <a:cxn ang="0">
                <a:pos x="connsiteX1" y="connsiteY1"/>
              </a:cxn>
              <a:cxn ang="0">
                <a:pos x="connsiteX2" y="connsiteY2"/>
              </a:cxn>
              <a:cxn ang="0">
                <a:pos x="connsiteX3" y="connsiteY3"/>
              </a:cxn>
            </a:cxnLst>
            <a:rect l="l" t="t" r="r" b="b"/>
            <a:pathLst>
              <a:path w="2865911" h="1383302">
                <a:moveTo>
                  <a:pt x="0" y="0"/>
                </a:moveTo>
                <a:lnTo>
                  <a:pt x="2865911" y="0"/>
                </a:lnTo>
                <a:lnTo>
                  <a:pt x="2865911" y="1383302"/>
                </a:lnTo>
                <a:lnTo>
                  <a:pt x="0" y="1383302"/>
                </a:lnTo>
                <a:close/>
              </a:path>
            </a:pathLst>
          </a:custGeom>
        </p:spPr>
      </p:pic>
      <p:pic>
        <p:nvPicPr>
          <p:cNvPr id="37" name="Picture 36" descr="Globe and two hands">
            <a:extLst>
              <a:ext uri="{FF2B5EF4-FFF2-40B4-BE49-F238E27FC236}">
                <a16:creationId xmlns:a16="http://schemas.microsoft.com/office/drawing/2014/main" id="{EBCDEDEA-7EB1-0E6F-2C45-8C7BA780842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159821" y="1345464"/>
            <a:ext cx="2865911" cy="1416060"/>
          </a:xfrm>
          <a:prstGeom prst="rect">
            <a:avLst/>
          </a:prstGeom>
        </p:spPr>
      </p:pic>
      <p:pic>
        <p:nvPicPr>
          <p:cNvPr id="39" name="Picture 38" descr="Close up of hand writing on chalkboard">
            <a:extLst>
              <a:ext uri="{FF2B5EF4-FFF2-40B4-BE49-F238E27FC236}">
                <a16:creationId xmlns:a16="http://schemas.microsoft.com/office/drawing/2014/main" id="{24519A82-76BF-0DCC-2021-7FBDFABB04C5}"/>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48779" y="4517035"/>
            <a:ext cx="2883400" cy="1383302"/>
          </a:xfrm>
          <a:custGeom>
            <a:avLst/>
            <a:gdLst>
              <a:gd name="connsiteX0" fmla="*/ 0 w 2883400"/>
              <a:gd name="connsiteY0" fmla="*/ 0 h 1383302"/>
              <a:gd name="connsiteX1" fmla="*/ 2883400 w 2883400"/>
              <a:gd name="connsiteY1" fmla="*/ 0 h 1383302"/>
              <a:gd name="connsiteX2" fmla="*/ 2883400 w 2883400"/>
              <a:gd name="connsiteY2" fmla="*/ 1383302 h 1383302"/>
              <a:gd name="connsiteX3" fmla="*/ 0 w 2883400"/>
              <a:gd name="connsiteY3" fmla="*/ 1383302 h 1383302"/>
            </a:gdLst>
            <a:ahLst/>
            <a:cxnLst>
              <a:cxn ang="0">
                <a:pos x="connsiteX0" y="connsiteY0"/>
              </a:cxn>
              <a:cxn ang="0">
                <a:pos x="connsiteX1" y="connsiteY1"/>
              </a:cxn>
              <a:cxn ang="0">
                <a:pos x="connsiteX2" y="connsiteY2"/>
              </a:cxn>
              <a:cxn ang="0">
                <a:pos x="connsiteX3" y="connsiteY3"/>
              </a:cxn>
            </a:cxnLst>
            <a:rect l="l" t="t" r="r" b="b"/>
            <a:pathLst>
              <a:path w="2883400" h="1383302">
                <a:moveTo>
                  <a:pt x="0" y="0"/>
                </a:moveTo>
                <a:lnTo>
                  <a:pt x="2883400" y="0"/>
                </a:lnTo>
                <a:lnTo>
                  <a:pt x="2883400" y="1383302"/>
                </a:lnTo>
                <a:lnTo>
                  <a:pt x="0" y="1383302"/>
                </a:lnTo>
                <a:close/>
              </a:path>
            </a:pathLst>
          </a:custGeom>
        </p:spPr>
      </p:pic>
      <p:grpSp>
        <p:nvGrpSpPr>
          <p:cNvPr id="40" name="Group 39">
            <a:extLst>
              <a:ext uri="{FF2B5EF4-FFF2-40B4-BE49-F238E27FC236}">
                <a16:creationId xmlns:a16="http://schemas.microsoft.com/office/drawing/2014/main" id="{CD82AE55-B1DE-3543-4779-3B9FDA916A25}"/>
              </a:ext>
            </a:extLst>
          </p:cNvPr>
          <p:cNvGrpSpPr/>
          <p:nvPr/>
        </p:nvGrpSpPr>
        <p:grpSpPr>
          <a:xfrm>
            <a:off x="3176785" y="4512598"/>
            <a:ext cx="2850920" cy="1383302"/>
            <a:chOff x="944835" y="1229454"/>
            <a:chExt cx="12094603" cy="3962400"/>
          </a:xfrm>
        </p:grpSpPr>
        <p:pic>
          <p:nvPicPr>
            <p:cNvPr id="41" name="Picture 40" descr="Wind turbines in a field">
              <a:extLst>
                <a:ext uri="{FF2B5EF4-FFF2-40B4-BE49-F238E27FC236}">
                  <a16:creationId xmlns:a16="http://schemas.microsoft.com/office/drawing/2014/main" id="{35A3A866-9B06-5497-2549-386BCE54309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44835" y="1230089"/>
              <a:ext cx="5943600" cy="3961765"/>
            </a:xfrm>
            <a:prstGeom prst="rect">
              <a:avLst/>
            </a:prstGeom>
          </p:spPr>
        </p:pic>
        <p:pic>
          <p:nvPicPr>
            <p:cNvPr id="42" name="Picture 41" descr="Solar panels in field">
              <a:extLst>
                <a:ext uri="{FF2B5EF4-FFF2-40B4-BE49-F238E27FC236}">
                  <a16:creationId xmlns:a16="http://schemas.microsoft.com/office/drawing/2014/main" id="{819E4D84-5AD1-B0BA-3452-084613E3056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095838" y="1229454"/>
              <a:ext cx="5943600" cy="3962400"/>
            </a:xfrm>
            <a:prstGeom prst="rect">
              <a:avLst/>
            </a:prstGeom>
          </p:spPr>
        </p:pic>
      </p:grpSp>
      <p:pic>
        <p:nvPicPr>
          <p:cNvPr id="43" name="Picture 42" descr="Wheat field at dusk">
            <a:extLst>
              <a:ext uri="{FF2B5EF4-FFF2-40B4-BE49-F238E27FC236}">
                <a16:creationId xmlns:a16="http://schemas.microsoft.com/office/drawing/2014/main" id="{56252F0D-E079-9A5B-27CA-F31BAB27EBD8}"/>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a:xfrm>
            <a:off x="6168566" y="4502359"/>
            <a:ext cx="2883400" cy="1383302"/>
          </a:xfrm>
          <a:custGeom>
            <a:avLst/>
            <a:gdLst>
              <a:gd name="connsiteX0" fmla="*/ 0 w 2883400"/>
              <a:gd name="connsiteY0" fmla="*/ 0 h 1383302"/>
              <a:gd name="connsiteX1" fmla="*/ 2883400 w 2883400"/>
              <a:gd name="connsiteY1" fmla="*/ 0 h 1383302"/>
              <a:gd name="connsiteX2" fmla="*/ 2883400 w 2883400"/>
              <a:gd name="connsiteY2" fmla="*/ 1383302 h 1383302"/>
              <a:gd name="connsiteX3" fmla="*/ 0 w 2883400"/>
              <a:gd name="connsiteY3" fmla="*/ 1383302 h 1383302"/>
            </a:gdLst>
            <a:ahLst/>
            <a:cxnLst>
              <a:cxn ang="0">
                <a:pos x="connsiteX0" y="connsiteY0"/>
              </a:cxn>
              <a:cxn ang="0">
                <a:pos x="connsiteX1" y="connsiteY1"/>
              </a:cxn>
              <a:cxn ang="0">
                <a:pos x="connsiteX2" y="connsiteY2"/>
              </a:cxn>
              <a:cxn ang="0">
                <a:pos x="connsiteX3" y="connsiteY3"/>
              </a:cxn>
            </a:cxnLst>
            <a:rect l="l" t="t" r="r" b="b"/>
            <a:pathLst>
              <a:path w="2883400" h="1383302">
                <a:moveTo>
                  <a:pt x="0" y="0"/>
                </a:moveTo>
                <a:lnTo>
                  <a:pt x="2883400" y="0"/>
                </a:lnTo>
                <a:lnTo>
                  <a:pt x="2883400" y="1383302"/>
                </a:lnTo>
                <a:lnTo>
                  <a:pt x="0" y="1383302"/>
                </a:lnTo>
                <a:close/>
              </a:path>
            </a:pathLst>
          </a:custGeom>
        </p:spPr>
      </p:pic>
      <p:pic>
        <p:nvPicPr>
          <p:cNvPr id="44" name="Picture 43">
            <a:extLst>
              <a:ext uri="{FF2B5EF4-FFF2-40B4-BE49-F238E27FC236}">
                <a16:creationId xmlns:a16="http://schemas.microsoft.com/office/drawing/2014/main" id="{1F1F4895-72A1-A327-DF0A-8762A985EE06}"/>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a:xfrm>
            <a:off x="9210317" y="4507045"/>
            <a:ext cx="2865911" cy="1383302"/>
          </a:xfrm>
          <a:custGeom>
            <a:avLst/>
            <a:gdLst>
              <a:gd name="connsiteX0" fmla="*/ 0 w 2865911"/>
              <a:gd name="connsiteY0" fmla="*/ 0 h 1383302"/>
              <a:gd name="connsiteX1" fmla="*/ 2865911 w 2865911"/>
              <a:gd name="connsiteY1" fmla="*/ 0 h 1383302"/>
              <a:gd name="connsiteX2" fmla="*/ 2865911 w 2865911"/>
              <a:gd name="connsiteY2" fmla="*/ 1383302 h 1383302"/>
              <a:gd name="connsiteX3" fmla="*/ 0 w 2865911"/>
              <a:gd name="connsiteY3" fmla="*/ 1383302 h 1383302"/>
            </a:gdLst>
            <a:ahLst/>
            <a:cxnLst>
              <a:cxn ang="0">
                <a:pos x="connsiteX0" y="connsiteY0"/>
              </a:cxn>
              <a:cxn ang="0">
                <a:pos x="connsiteX1" y="connsiteY1"/>
              </a:cxn>
              <a:cxn ang="0">
                <a:pos x="connsiteX2" y="connsiteY2"/>
              </a:cxn>
              <a:cxn ang="0">
                <a:pos x="connsiteX3" y="connsiteY3"/>
              </a:cxn>
            </a:cxnLst>
            <a:rect l="l" t="t" r="r" b="b"/>
            <a:pathLst>
              <a:path w="2865911" h="1383302">
                <a:moveTo>
                  <a:pt x="0" y="0"/>
                </a:moveTo>
                <a:lnTo>
                  <a:pt x="2865911" y="0"/>
                </a:lnTo>
                <a:lnTo>
                  <a:pt x="2865911" y="1383302"/>
                </a:lnTo>
                <a:lnTo>
                  <a:pt x="0" y="1383302"/>
                </a:lnTo>
                <a:close/>
              </a:path>
            </a:pathLst>
          </a:custGeom>
        </p:spPr>
      </p:pic>
      <p:sp>
        <p:nvSpPr>
          <p:cNvPr id="46" name="Slide Number Placeholder 5">
            <a:extLst>
              <a:ext uri="{FF2B5EF4-FFF2-40B4-BE49-F238E27FC236}">
                <a16:creationId xmlns:a16="http://schemas.microsoft.com/office/drawing/2014/main" id="{C334B1AA-4B7A-2425-4C4C-DBC8FEA62BC8}"/>
              </a:ext>
            </a:extLst>
          </p:cNvPr>
          <p:cNvSpPr>
            <a:spLocks noGrp="1"/>
          </p:cNvSpPr>
          <p:nvPr>
            <p:ph type="sldNum" sz="quarter" idx="12"/>
          </p:nvPr>
        </p:nvSpPr>
        <p:spPr>
          <a:xfrm>
            <a:off x="11756571" y="6620794"/>
            <a:ext cx="414317" cy="237206"/>
          </a:xfrm>
        </p:spPr>
        <p:txBody>
          <a:bodyPr/>
          <a:lstStyle/>
          <a:p>
            <a:fld id="{8D4F848A-3D41-4A27-994B-6B24ACA903D0}" type="slidenum">
              <a:rPr lang="en-US" sz="1000" smtClean="0">
                <a:solidFill>
                  <a:schemeClr val="bg1"/>
                </a:solidFill>
                <a:latin typeface="Book Antiqua" panose="02040602050305030304" pitchFamily="18" charset="0"/>
              </a:rPr>
              <a:t>15</a:t>
            </a:fld>
            <a:endParaRPr lang="en-US" sz="1000" dirty="0">
              <a:solidFill>
                <a:schemeClr val="bg1"/>
              </a:solidFill>
              <a:latin typeface="Book Antiqua" panose="02040602050305030304" pitchFamily="18" charset="0"/>
            </a:endParaRPr>
          </a:p>
        </p:txBody>
      </p:sp>
      <p:grpSp>
        <p:nvGrpSpPr>
          <p:cNvPr id="48" name="Group 47">
            <a:extLst>
              <a:ext uri="{FF2B5EF4-FFF2-40B4-BE49-F238E27FC236}">
                <a16:creationId xmlns:a16="http://schemas.microsoft.com/office/drawing/2014/main" id="{0152D8C9-D722-002B-F081-822B44FF9501}"/>
              </a:ext>
            </a:extLst>
          </p:cNvPr>
          <p:cNvGrpSpPr/>
          <p:nvPr/>
        </p:nvGrpSpPr>
        <p:grpSpPr>
          <a:xfrm>
            <a:off x="89645" y="629404"/>
            <a:ext cx="2930872" cy="3096806"/>
            <a:chOff x="9160345" y="3733710"/>
            <a:chExt cx="2930872" cy="3096806"/>
          </a:xfrm>
        </p:grpSpPr>
        <p:sp>
          <p:nvSpPr>
            <p:cNvPr id="49" name="Arrow: Pentagon 48">
              <a:extLst>
                <a:ext uri="{FF2B5EF4-FFF2-40B4-BE49-F238E27FC236}">
                  <a16:creationId xmlns:a16="http://schemas.microsoft.com/office/drawing/2014/main" id="{DEE10812-2D5F-6364-366D-975BEDBE7C24}"/>
                </a:ext>
              </a:extLst>
            </p:cNvPr>
            <p:cNvSpPr/>
            <p:nvPr/>
          </p:nvSpPr>
          <p:spPr>
            <a:xfrm>
              <a:off x="9177000" y="3733710"/>
              <a:ext cx="2914217" cy="386684"/>
            </a:xfrm>
            <a:prstGeom prst="homePlat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9. </a:t>
              </a:r>
              <a:r>
                <a:rPr lang="en-US" sz="1600" dirty="0" err="1">
                  <a:latin typeface="Book Antiqua" panose="02040602050305030304" pitchFamily="18" charset="0"/>
                </a:rPr>
                <a:t>Indofil</a:t>
              </a:r>
              <a:endParaRPr lang="en-US" sz="1600" dirty="0">
                <a:latin typeface="Book Antiqua" panose="02040602050305030304" pitchFamily="18" charset="0"/>
              </a:endParaRPr>
            </a:p>
          </p:txBody>
        </p:sp>
        <p:sp>
          <p:nvSpPr>
            <p:cNvPr id="50" name="Rectangle 49">
              <a:extLst>
                <a:ext uri="{FF2B5EF4-FFF2-40B4-BE49-F238E27FC236}">
                  <a16:creationId xmlns:a16="http://schemas.microsoft.com/office/drawing/2014/main" id="{EBBD387A-A481-016E-8B38-50C96882185F}"/>
                </a:ext>
              </a:extLst>
            </p:cNvPr>
            <p:cNvSpPr/>
            <p:nvPr/>
          </p:nvSpPr>
          <p:spPr>
            <a:xfrm>
              <a:off x="9177837" y="5898455"/>
              <a:ext cx="2898390" cy="932061"/>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0650" indent="-120650">
                <a:buFont typeface="Arial" panose="020B0604020202020204" pitchFamily="34" charset="0"/>
                <a:buChar char="•"/>
              </a:pPr>
              <a:r>
                <a:rPr lang="en-US" sz="1400" i="1" dirty="0">
                  <a:solidFill>
                    <a:schemeClr val="tx1"/>
                  </a:solidFill>
                  <a:latin typeface="Book Antiqua" panose="02040602050305030304" pitchFamily="18" charset="0"/>
                </a:rPr>
                <a:t>“Crop care concept” in select crop districts – needs and problems are identified, and solutions provided</a:t>
              </a:r>
              <a:endParaRPr lang="en-GB" sz="1400" i="1" dirty="0">
                <a:solidFill>
                  <a:schemeClr val="tx1"/>
                </a:solidFill>
                <a:latin typeface="Book Antiqua" panose="02040602050305030304" pitchFamily="18" charset="0"/>
              </a:endParaRPr>
            </a:p>
          </p:txBody>
        </p:sp>
        <p:sp>
          <p:nvSpPr>
            <p:cNvPr id="51" name="Arrow: Pentagon 50">
              <a:extLst>
                <a:ext uri="{FF2B5EF4-FFF2-40B4-BE49-F238E27FC236}">
                  <a16:creationId xmlns:a16="http://schemas.microsoft.com/office/drawing/2014/main" id="{72F4C6E2-DE1E-AB1A-D59D-2B9F2299E153}"/>
                </a:ext>
              </a:extLst>
            </p:cNvPr>
            <p:cNvSpPr/>
            <p:nvPr/>
          </p:nvSpPr>
          <p:spPr>
            <a:xfrm>
              <a:off x="9177000" y="4112188"/>
              <a:ext cx="2914217" cy="352073"/>
            </a:xfrm>
            <a:prstGeom prst="homePlat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Book Antiqua" panose="02040602050305030304" pitchFamily="18" charset="0"/>
                </a:rPr>
                <a:t>Sowing the seed of sustainability</a:t>
              </a:r>
            </a:p>
          </p:txBody>
        </p:sp>
        <p:pic>
          <p:nvPicPr>
            <p:cNvPr id="52" name="Picture 51" descr="Close-up of leafy greens in garden bed">
              <a:extLst>
                <a:ext uri="{FF2B5EF4-FFF2-40B4-BE49-F238E27FC236}">
                  <a16:creationId xmlns:a16="http://schemas.microsoft.com/office/drawing/2014/main" id="{F2039CBC-7540-F8E7-A818-94DF481527E3}"/>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flipH="1">
              <a:off x="9160345" y="4504545"/>
              <a:ext cx="2900365" cy="1365812"/>
            </a:xfrm>
            <a:prstGeom prst="rect">
              <a:avLst/>
            </a:prstGeom>
          </p:spPr>
        </p:pic>
      </p:grpSp>
      <p:pic>
        <p:nvPicPr>
          <p:cNvPr id="3" name="Picture 2" descr="Drone flying over tulip fields">
            <a:extLst>
              <a:ext uri="{FF2B5EF4-FFF2-40B4-BE49-F238E27FC236}">
                <a16:creationId xmlns:a16="http://schemas.microsoft.com/office/drawing/2014/main" id="{C7562AFD-B29E-172F-5BBD-64F0A784318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172837" y="1397398"/>
            <a:ext cx="2883401" cy="1383302"/>
          </a:xfrm>
          <a:prstGeom prst="rect">
            <a:avLst/>
          </a:prstGeom>
        </p:spPr>
      </p:pic>
    </p:spTree>
    <p:extLst>
      <p:ext uri="{BB962C8B-B14F-4D97-AF65-F5344CB8AC3E}">
        <p14:creationId xmlns:p14="http://schemas.microsoft.com/office/powerpoint/2010/main" val="389651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88E8-202B-2532-198E-67D80A4AA586}"/>
              </a:ext>
            </a:extLst>
          </p:cNvPr>
          <p:cNvSpPr>
            <a:spLocks noGrp="1"/>
          </p:cNvSpPr>
          <p:nvPr>
            <p:ph type="title"/>
          </p:nvPr>
        </p:nvSpPr>
        <p:spPr/>
        <p:txBody>
          <a:bodyPr/>
          <a:lstStyle/>
          <a:p>
            <a:r>
              <a:rPr lang="en-US" dirty="0"/>
              <a:t>Government initiatives</a:t>
            </a:r>
            <a:endParaRPr lang="en-GB" dirty="0"/>
          </a:p>
        </p:txBody>
      </p:sp>
      <p:sp>
        <p:nvSpPr>
          <p:cNvPr id="14" name="Rectangle 13">
            <a:extLst>
              <a:ext uri="{FF2B5EF4-FFF2-40B4-BE49-F238E27FC236}">
                <a16:creationId xmlns:a16="http://schemas.microsoft.com/office/drawing/2014/main" id="{C97CCD60-9D13-90B6-760A-D46837B1D1A1}"/>
              </a:ext>
            </a:extLst>
          </p:cNvPr>
          <p:cNvSpPr/>
          <p:nvPr/>
        </p:nvSpPr>
        <p:spPr>
          <a:xfrm>
            <a:off x="9281154" y="2211942"/>
            <a:ext cx="2305637" cy="1068029"/>
          </a:xfrm>
          <a:prstGeom prst="rect">
            <a:avLst/>
          </a:prstGeom>
          <a:solidFill>
            <a:srgbClr val="96B9F6"/>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b="1" dirty="0">
                <a:solidFill>
                  <a:schemeClr val="accent1">
                    <a:lumMod val="50000"/>
                  </a:schemeClr>
                </a:solidFill>
                <a:effectLst/>
                <a:latin typeface="Book Antiqua" panose="02040602050305030304" pitchFamily="18" charset="0"/>
                <a:ea typeface="Times New Roman" panose="02020603050405020304" pitchFamily="18" charset="0"/>
                <a:cs typeface="Times New Roman" panose="02020603050405020304" pitchFamily="18" charset="0"/>
              </a:rPr>
              <a:t>KISAN DRONES</a:t>
            </a:r>
            <a:br>
              <a:rPr lang="en-US" sz="1600" b="1" dirty="0">
                <a:solidFill>
                  <a:schemeClr val="accent1">
                    <a:lumMod val="50000"/>
                  </a:schemeClr>
                </a:solidFill>
                <a:effectLst/>
                <a:latin typeface="Book Antiqua" panose="02040602050305030304" pitchFamily="18" charset="0"/>
                <a:ea typeface="Times New Roman" panose="02020603050405020304" pitchFamily="18" charset="0"/>
                <a:cs typeface="Times New Roman" panose="02020603050405020304" pitchFamily="18" charset="0"/>
              </a:rPr>
            </a:br>
            <a:r>
              <a:rPr lang="en-US" sz="1600" b="1" dirty="0">
                <a:solidFill>
                  <a:schemeClr val="accent1">
                    <a:lumMod val="50000"/>
                  </a:schemeClr>
                </a:solidFill>
                <a:effectLst/>
                <a:latin typeface="Book Antiqua" panose="02040602050305030304" pitchFamily="18" charset="0"/>
                <a:ea typeface="Times New Roman" panose="02020603050405020304" pitchFamily="18" charset="0"/>
                <a:cs typeface="Times New Roman" panose="02020603050405020304" pitchFamily="18" charset="0"/>
              </a:rPr>
              <a:t>PLI / Agriculture Infrastructure Fund (AIF) for Drones </a:t>
            </a:r>
            <a:endParaRPr lang="en-IN" sz="1600" b="1" dirty="0">
              <a:solidFill>
                <a:schemeClr val="accent1">
                  <a:lumMod val="50000"/>
                </a:schemeClr>
              </a:solidFill>
              <a:effectLst/>
              <a:latin typeface="Book Antiqua" panose="02040602050305030304" pitchFamily="18" charset="0"/>
              <a:ea typeface="Times New Roman" panose="02020603050405020304" pitchFamily="18" charset="0"/>
              <a:cs typeface="Times New Roman" panose="02020603050405020304" pitchFamily="18" charset="0"/>
            </a:endParaRPr>
          </a:p>
        </p:txBody>
      </p:sp>
      <p:sp>
        <p:nvSpPr>
          <p:cNvPr id="24" name="Freeform 7">
            <a:extLst>
              <a:ext uri="{FF2B5EF4-FFF2-40B4-BE49-F238E27FC236}">
                <a16:creationId xmlns:a16="http://schemas.microsoft.com/office/drawing/2014/main" id="{8F40D6A1-BCA2-E3A1-3FAB-EDB54632E819}"/>
              </a:ext>
            </a:extLst>
          </p:cNvPr>
          <p:cNvSpPr>
            <a:spLocks/>
          </p:cNvSpPr>
          <p:nvPr/>
        </p:nvSpPr>
        <p:spPr bwMode="auto">
          <a:xfrm>
            <a:off x="1529385" y="2850923"/>
            <a:ext cx="2405674" cy="1230475"/>
          </a:xfrm>
          <a:custGeom>
            <a:avLst/>
            <a:gdLst>
              <a:gd name="T0" fmla="*/ 650 w 743"/>
              <a:gd name="T1" fmla="*/ 0 h 320"/>
              <a:gd name="T2" fmla="*/ 0 w 743"/>
              <a:gd name="T3" fmla="*/ 0 h 320"/>
              <a:gd name="T4" fmla="*/ 0 w 743"/>
              <a:gd name="T5" fmla="*/ 206 h 320"/>
              <a:gd name="T6" fmla="*/ 8 w 743"/>
              <a:gd name="T7" fmla="*/ 206 h 320"/>
              <a:gd name="T8" fmla="*/ 8 w 743"/>
              <a:gd name="T9" fmla="*/ 8 h 320"/>
              <a:gd name="T10" fmla="*/ 644 w 743"/>
              <a:gd name="T11" fmla="*/ 8 h 320"/>
              <a:gd name="T12" fmla="*/ 633 w 743"/>
              <a:gd name="T13" fmla="*/ 84 h 320"/>
              <a:gd name="T14" fmla="*/ 667 w 743"/>
              <a:gd name="T15" fmla="*/ 214 h 320"/>
              <a:gd name="T16" fmla="*/ 736 w 743"/>
              <a:gd name="T17" fmla="*/ 320 h 320"/>
              <a:gd name="T18" fmla="*/ 743 w 743"/>
              <a:gd name="T19" fmla="*/ 318 h 320"/>
              <a:gd name="T20" fmla="*/ 674 w 743"/>
              <a:gd name="T21" fmla="*/ 210 h 320"/>
              <a:gd name="T22" fmla="*/ 641 w 743"/>
              <a:gd name="T23" fmla="*/ 84 h 320"/>
              <a:gd name="T24" fmla="*/ 654 w 743"/>
              <a:gd name="T25" fmla="*/ 5 h 320"/>
              <a:gd name="T26" fmla="*/ 655 w 743"/>
              <a:gd name="T27" fmla="*/ 0 h 320"/>
              <a:gd name="T28" fmla="*/ 650 w 743"/>
              <a:gd name="T29"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3" h="320">
                <a:moveTo>
                  <a:pt x="650" y="0"/>
                </a:moveTo>
                <a:cubicBezTo>
                  <a:pt x="0" y="0"/>
                  <a:pt x="0" y="0"/>
                  <a:pt x="0" y="0"/>
                </a:cubicBezTo>
                <a:cubicBezTo>
                  <a:pt x="0" y="206"/>
                  <a:pt x="0" y="206"/>
                  <a:pt x="0" y="206"/>
                </a:cubicBezTo>
                <a:cubicBezTo>
                  <a:pt x="8" y="206"/>
                  <a:pt x="8" y="206"/>
                  <a:pt x="8" y="206"/>
                </a:cubicBezTo>
                <a:cubicBezTo>
                  <a:pt x="8" y="206"/>
                  <a:pt x="8" y="16"/>
                  <a:pt x="8" y="8"/>
                </a:cubicBezTo>
                <a:cubicBezTo>
                  <a:pt x="15" y="8"/>
                  <a:pt x="634" y="8"/>
                  <a:pt x="644" y="8"/>
                </a:cubicBezTo>
                <a:cubicBezTo>
                  <a:pt x="637" y="33"/>
                  <a:pt x="633" y="58"/>
                  <a:pt x="633" y="84"/>
                </a:cubicBezTo>
                <a:cubicBezTo>
                  <a:pt x="633" y="130"/>
                  <a:pt x="645" y="175"/>
                  <a:pt x="667" y="214"/>
                </a:cubicBezTo>
                <a:cubicBezTo>
                  <a:pt x="694" y="251"/>
                  <a:pt x="733" y="309"/>
                  <a:pt x="736" y="320"/>
                </a:cubicBezTo>
                <a:cubicBezTo>
                  <a:pt x="743" y="318"/>
                  <a:pt x="743" y="318"/>
                  <a:pt x="743" y="318"/>
                </a:cubicBezTo>
                <a:cubicBezTo>
                  <a:pt x="740" y="302"/>
                  <a:pt x="681" y="219"/>
                  <a:pt x="674" y="210"/>
                </a:cubicBezTo>
                <a:cubicBezTo>
                  <a:pt x="653" y="172"/>
                  <a:pt x="641" y="128"/>
                  <a:pt x="641" y="84"/>
                </a:cubicBezTo>
                <a:cubicBezTo>
                  <a:pt x="641" y="57"/>
                  <a:pt x="645" y="31"/>
                  <a:pt x="654" y="5"/>
                </a:cubicBezTo>
                <a:cubicBezTo>
                  <a:pt x="655" y="0"/>
                  <a:pt x="655" y="0"/>
                  <a:pt x="655" y="0"/>
                </a:cubicBezTo>
                <a:lnTo>
                  <a:pt x="65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IN" sz="1400">
              <a:latin typeface="Book Antiqua" panose="02040602050305030304" pitchFamily="18" charset="0"/>
            </a:endParaRPr>
          </a:p>
        </p:txBody>
      </p:sp>
      <p:sp>
        <p:nvSpPr>
          <p:cNvPr id="25" name="Freeform 8">
            <a:extLst>
              <a:ext uri="{FF2B5EF4-FFF2-40B4-BE49-F238E27FC236}">
                <a16:creationId xmlns:a16="http://schemas.microsoft.com/office/drawing/2014/main" id="{5A8025A6-76C0-09FE-231A-C9F5ECED839F}"/>
              </a:ext>
            </a:extLst>
          </p:cNvPr>
          <p:cNvSpPr>
            <a:spLocks/>
          </p:cNvSpPr>
          <p:nvPr/>
        </p:nvSpPr>
        <p:spPr bwMode="auto">
          <a:xfrm>
            <a:off x="4935608" y="2935911"/>
            <a:ext cx="2727780" cy="1402298"/>
          </a:xfrm>
          <a:custGeom>
            <a:avLst/>
            <a:gdLst>
              <a:gd name="T0" fmla="*/ 839 w 843"/>
              <a:gd name="T1" fmla="*/ 0 h 365"/>
              <a:gd name="T2" fmla="*/ 94 w 843"/>
              <a:gd name="T3" fmla="*/ 0 h 365"/>
              <a:gd name="T4" fmla="*/ 95 w 843"/>
              <a:gd name="T5" fmla="*/ 5 h 365"/>
              <a:gd name="T6" fmla="*/ 102 w 843"/>
              <a:gd name="T7" fmla="*/ 62 h 365"/>
              <a:gd name="T8" fmla="*/ 65 w 843"/>
              <a:gd name="T9" fmla="*/ 189 h 365"/>
              <a:gd name="T10" fmla="*/ 0 w 843"/>
              <a:gd name="T11" fmla="*/ 290 h 365"/>
              <a:gd name="T12" fmla="*/ 8 w 843"/>
              <a:gd name="T13" fmla="*/ 293 h 365"/>
              <a:gd name="T14" fmla="*/ 72 w 843"/>
              <a:gd name="T15" fmla="*/ 193 h 365"/>
              <a:gd name="T16" fmla="*/ 110 w 843"/>
              <a:gd name="T17" fmla="*/ 62 h 365"/>
              <a:gd name="T18" fmla="*/ 104 w 843"/>
              <a:gd name="T19" fmla="*/ 8 h 365"/>
              <a:gd name="T20" fmla="*/ 835 w 843"/>
              <a:gd name="T21" fmla="*/ 8 h 365"/>
              <a:gd name="T22" fmla="*/ 835 w 843"/>
              <a:gd name="T23" fmla="*/ 365 h 365"/>
              <a:gd name="T24" fmla="*/ 843 w 843"/>
              <a:gd name="T25" fmla="*/ 365 h 365"/>
              <a:gd name="T26" fmla="*/ 843 w 843"/>
              <a:gd name="T27" fmla="*/ 0 h 365"/>
              <a:gd name="T28" fmla="*/ 839 w 843"/>
              <a:gd name="T29"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3" h="365">
                <a:moveTo>
                  <a:pt x="839" y="0"/>
                </a:moveTo>
                <a:cubicBezTo>
                  <a:pt x="94" y="0"/>
                  <a:pt x="94" y="0"/>
                  <a:pt x="94" y="0"/>
                </a:cubicBezTo>
                <a:cubicBezTo>
                  <a:pt x="95" y="5"/>
                  <a:pt x="95" y="5"/>
                  <a:pt x="95" y="5"/>
                </a:cubicBezTo>
                <a:cubicBezTo>
                  <a:pt x="100" y="24"/>
                  <a:pt x="102" y="43"/>
                  <a:pt x="102" y="62"/>
                </a:cubicBezTo>
                <a:cubicBezTo>
                  <a:pt x="102" y="110"/>
                  <a:pt x="89" y="153"/>
                  <a:pt x="65" y="189"/>
                </a:cubicBezTo>
                <a:cubicBezTo>
                  <a:pt x="63" y="191"/>
                  <a:pt x="10" y="262"/>
                  <a:pt x="0" y="290"/>
                </a:cubicBezTo>
                <a:cubicBezTo>
                  <a:pt x="8" y="293"/>
                  <a:pt x="8" y="293"/>
                  <a:pt x="8" y="293"/>
                </a:cubicBezTo>
                <a:cubicBezTo>
                  <a:pt x="17" y="265"/>
                  <a:pt x="71" y="194"/>
                  <a:pt x="72" y="193"/>
                </a:cubicBezTo>
                <a:cubicBezTo>
                  <a:pt x="97" y="156"/>
                  <a:pt x="110" y="111"/>
                  <a:pt x="110" y="62"/>
                </a:cubicBezTo>
                <a:cubicBezTo>
                  <a:pt x="110" y="44"/>
                  <a:pt x="108" y="26"/>
                  <a:pt x="104" y="8"/>
                </a:cubicBezTo>
                <a:cubicBezTo>
                  <a:pt x="113" y="8"/>
                  <a:pt x="827" y="8"/>
                  <a:pt x="835" y="8"/>
                </a:cubicBezTo>
                <a:cubicBezTo>
                  <a:pt x="835" y="16"/>
                  <a:pt x="835" y="365"/>
                  <a:pt x="835" y="365"/>
                </a:cubicBezTo>
                <a:cubicBezTo>
                  <a:pt x="843" y="365"/>
                  <a:pt x="843" y="365"/>
                  <a:pt x="843" y="365"/>
                </a:cubicBezTo>
                <a:cubicBezTo>
                  <a:pt x="843" y="0"/>
                  <a:pt x="843" y="0"/>
                  <a:pt x="843" y="0"/>
                </a:cubicBezTo>
                <a:lnTo>
                  <a:pt x="839"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IN" sz="1400">
              <a:latin typeface="Book Antiqua" panose="02040602050305030304" pitchFamily="18" charset="0"/>
            </a:endParaRPr>
          </a:p>
        </p:txBody>
      </p:sp>
      <p:sp>
        <p:nvSpPr>
          <p:cNvPr id="26" name="Freeform 9">
            <a:extLst>
              <a:ext uri="{FF2B5EF4-FFF2-40B4-BE49-F238E27FC236}">
                <a16:creationId xmlns:a16="http://schemas.microsoft.com/office/drawing/2014/main" id="{4F2D1362-AC10-38BC-B9C5-6BA88CC7592D}"/>
              </a:ext>
            </a:extLst>
          </p:cNvPr>
          <p:cNvSpPr>
            <a:spLocks/>
          </p:cNvSpPr>
          <p:nvPr/>
        </p:nvSpPr>
        <p:spPr bwMode="auto">
          <a:xfrm>
            <a:off x="4411215" y="1415369"/>
            <a:ext cx="2223615" cy="1442944"/>
          </a:xfrm>
          <a:custGeom>
            <a:avLst/>
            <a:gdLst>
              <a:gd name="T0" fmla="*/ 4 w 687"/>
              <a:gd name="T1" fmla="*/ 0 h 375"/>
              <a:gd name="T2" fmla="*/ 0 w 687"/>
              <a:gd name="T3" fmla="*/ 0 h 375"/>
              <a:gd name="T4" fmla="*/ 0 w 687"/>
              <a:gd name="T5" fmla="*/ 201 h 375"/>
              <a:gd name="T6" fmla="*/ 7 w 687"/>
              <a:gd name="T7" fmla="*/ 201 h 375"/>
              <a:gd name="T8" fmla="*/ 250 w 687"/>
              <a:gd name="T9" fmla="*/ 375 h 375"/>
              <a:gd name="T10" fmla="*/ 258 w 687"/>
              <a:gd name="T11" fmla="*/ 372 h 375"/>
              <a:gd name="T12" fmla="*/ 8 w 687"/>
              <a:gd name="T13" fmla="*/ 193 h 375"/>
              <a:gd name="T14" fmla="*/ 8 w 687"/>
              <a:gd name="T15" fmla="*/ 8 h 375"/>
              <a:gd name="T16" fmla="*/ 687 w 687"/>
              <a:gd name="T17" fmla="*/ 8 h 375"/>
              <a:gd name="T18" fmla="*/ 687 w 687"/>
              <a:gd name="T19" fmla="*/ 0 h 375"/>
              <a:gd name="T20" fmla="*/ 4 w 687"/>
              <a:gd name="T21"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7" h="375">
                <a:moveTo>
                  <a:pt x="4" y="0"/>
                </a:moveTo>
                <a:cubicBezTo>
                  <a:pt x="0" y="0"/>
                  <a:pt x="0" y="0"/>
                  <a:pt x="0" y="0"/>
                </a:cubicBezTo>
                <a:cubicBezTo>
                  <a:pt x="0" y="201"/>
                  <a:pt x="0" y="201"/>
                  <a:pt x="0" y="201"/>
                </a:cubicBezTo>
                <a:cubicBezTo>
                  <a:pt x="7" y="201"/>
                  <a:pt x="7" y="201"/>
                  <a:pt x="7" y="201"/>
                </a:cubicBezTo>
                <a:cubicBezTo>
                  <a:pt x="118" y="201"/>
                  <a:pt x="215" y="271"/>
                  <a:pt x="250" y="375"/>
                </a:cubicBezTo>
                <a:cubicBezTo>
                  <a:pt x="258" y="372"/>
                  <a:pt x="258" y="372"/>
                  <a:pt x="258" y="372"/>
                </a:cubicBezTo>
                <a:cubicBezTo>
                  <a:pt x="222" y="265"/>
                  <a:pt x="121" y="193"/>
                  <a:pt x="8" y="193"/>
                </a:cubicBezTo>
                <a:cubicBezTo>
                  <a:pt x="8" y="185"/>
                  <a:pt x="8" y="15"/>
                  <a:pt x="8" y="8"/>
                </a:cubicBezTo>
                <a:cubicBezTo>
                  <a:pt x="15" y="8"/>
                  <a:pt x="687" y="8"/>
                  <a:pt x="687" y="8"/>
                </a:cubicBezTo>
                <a:cubicBezTo>
                  <a:pt x="687" y="0"/>
                  <a:pt x="687" y="0"/>
                  <a:pt x="687" y="0"/>
                </a:cubicBezTo>
                <a:lnTo>
                  <a:pt x="4"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IN" sz="1400">
              <a:latin typeface="Book Antiqua" panose="02040602050305030304" pitchFamily="18" charset="0"/>
            </a:endParaRPr>
          </a:p>
        </p:txBody>
      </p:sp>
      <p:sp>
        <p:nvSpPr>
          <p:cNvPr id="27" name="Freeform 11">
            <a:extLst>
              <a:ext uri="{FF2B5EF4-FFF2-40B4-BE49-F238E27FC236}">
                <a16:creationId xmlns:a16="http://schemas.microsoft.com/office/drawing/2014/main" id="{635CE9EF-8D3C-D3BA-D220-C845C9A1FC01}"/>
              </a:ext>
            </a:extLst>
          </p:cNvPr>
          <p:cNvSpPr>
            <a:spLocks/>
          </p:cNvSpPr>
          <p:nvPr/>
        </p:nvSpPr>
        <p:spPr bwMode="auto">
          <a:xfrm>
            <a:off x="1533169" y="4266308"/>
            <a:ext cx="3267212" cy="1376432"/>
          </a:xfrm>
          <a:custGeom>
            <a:avLst/>
            <a:gdLst>
              <a:gd name="T0" fmla="*/ 1083 w 1093"/>
              <a:gd name="T1" fmla="*/ 51 h 358"/>
              <a:gd name="T2" fmla="*/ 1038 w 1093"/>
              <a:gd name="T3" fmla="*/ 129 h 358"/>
              <a:gd name="T4" fmla="*/ 862 w 1093"/>
              <a:gd name="T5" fmla="*/ 177 h 358"/>
              <a:gd name="T6" fmla="*/ 0 w 1093"/>
              <a:gd name="T7" fmla="*/ 177 h 358"/>
              <a:gd name="T8" fmla="*/ 0 w 1093"/>
              <a:gd name="T9" fmla="*/ 358 h 358"/>
              <a:gd name="T10" fmla="*/ 8 w 1093"/>
              <a:gd name="T11" fmla="*/ 358 h 358"/>
              <a:gd name="T12" fmla="*/ 8 w 1093"/>
              <a:gd name="T13" fmla="*/ 185 h 358"/>
              <a:gd name="T14" fmla="*/ 862 w 1093"/>
              <a:gd name="T15" fmla="*/ 185 h 358"/>
              <a:gd name="T16" fmla="*/ 1044 w 1093"/>
              <a:gd name="T17" fmla="*/ 135 h 358"/>
              <a:gd name="T18" fmla="*/ 1090 w 1093"/>
              <a:gd name="T19" fmla="*/ 52 h 358"/>
              <a:gd name="T20" fmla="*/ 1093 w 1093"/>
              <a:gd name="T21" fmla="*/ 0 h 358"/>
              <a:gd name="T22" fmla="*/ 1085 w 1093"/>
              <a:gd name="T23" fmla="*/ 0 h 358"/>
              <a:gd name="T24" fmla="*/ 1083 w 1093"/>
              <a:gd name="T25" fmla="*/ 51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3" h="358">
                <a:moveTo>
                  <a:pt x="1083" y="51"/>
                </a:moveTo>
                <a:cubicBezTo>
                  <a:pt x="1080" y="70"/>
                  <a:pt x="1067" y="102"/>
                  <a:pt x="1038" y="129"/>
                </a:cubicBezTo>
                <a:cubicBezTo>
                  <a:pt x="1009" y="158"/>
                  <a:pt x="938" y="177"/>
                  <a:pt x="862" y="177"/>
                </a:cubicBezTo>
                <a:cubicBezTo>
                  <a:pt x="0" y="177"/>
                  <a:pt x="0" y="177"/>
                  <a:pt x="0" y="177"/>
                </a:cubicBezTo>
                <a:cubicBezTo>
                  <a:pt x="0" y="358"/>
                  <a:pt x="0" y="358"/>
                  <a:pt x="0" y="358"/>
                </a:cubicBezTo>
                <a:cubicBezTo>
                  <a:pt x="8" y="358"/>
                  <a:pt x="8" y="358"/>
                  <a:pt x="8" y="358"/>
                </a:cubicBezTo>
                <a:cubicBezTo>
                  <a:pt x="8" y="358"/>
                  <a:pt x="8" y="193"/>
                  <a:pt x="8" y="185"/>
                </a:cubicBezTo>
                <a:cubicBezTo>
                  <a:pt x="16" y="185"/>
                  <a:pt x="862" y="185"/>
                  <a:pt x="862" y="185"/>
                </a:cubicBezTo>
                <a:cubicBezTo>
                  <a:pt x="942" y="185"/>
                  <a:pt x="1013" y="165"/>
                  <a:pt x="1044" y="135"/>
                </a:cubicBezTo>
                <a:cubicBezTo>
                  <a:pt x="1074" y="106"/>
                  <a:pt x="1088" y="72"/>
                  <a:pt x="1090" y="52"/>
                </a:cubicBezTo>
                <a:cubicBezTo>
                  <a:pt x="1093" y="33"/>
                  <a:pt x="1093" y="1"/>
                  <a:pt x="1093" y="0"/>
                </a:cubicBezTo>
                <a:cubicBezTo>
                  <a:pt x="1085" y="0"/>
                  <a:pt x="1085" y="0"/>
                  <a:pt x="1085" y="0"/>
                </a:cubicBezTo>
                <a:cubicBezTo>
                  <a:pt x="1085" y="0"/>
                  <a:pt x="1085" y="32"/>
                  <a:pt x="1083" y="5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IN" sz="1400">
              <a:latin typeface="Book Antiqua" panose="02040602050305030304" pitchFamily="18" charset="0"/>
            </a:endParaRPr>
          </a:p>
        </p:txBody>
      </p:sp>
      <p:sp>
        <p:nvSpPr>
          <p:cNvPr id="28" name="Rectangle 27">
            <a:extLst>
              <a:ext uri="{FF2B5EF4-FFF2-40B4-BE49-F238E27FC236}">
                <a16:creationId xmlns:a16="http://schemas.microsoft.com/office/drawing/2014/main" id="{16B81045-E31A-786C-ED50-9F1458A02018}"/>
              </a:ext>
            </a:extLst>
          </p:cNvPr>
          <p:cNvSpPr/>
          <p:nvPr/>
        </p:nvSpPr>
        <p:spPr>
          <a:xfrm>
            <a:off x="5742786" y="5776863"/>
            <a:ext cx="2813385" cy="843932"/>
          </a:xfrm>
          <a:prstGeom prst="rect">
            <a:avLst/>
          </a:prstGeom>
        </p:spPr>
        <p:txBody>
          <a:bodyPr wrap="square">
            <a:noAutofit/>
          </a:bodyPr>
          <a:lstStyle/>
          <a:p>
            <a:pPr algn="just">
              <a:lnSpc>
                <a:spcPct val="95000"/>
              </a:lnSpc>
              <a:spcBef>
                <a:spcPts val="400"/>
              </a:spcBef>
              <a:spcAft>
                <a:spcPts val="400"/>
              </a:spcAft>
            </a:pPr>
            <a:r>
              <a:rPr lang="en-US" sz="1400" kern="12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Pradhan Mantri </a:t>
            </a:r>
            <a:r>
              <a:rPr lang="en-US" sz="1400" kern="1200" dirty="0" err="1">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Fasal</a:t>
            </a:r>
            <a:r>
              <a:rPr lang="en-US" sz="1400" kern="12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a:t>
            </a:r>
            <a:r>
              <a:rPr lang="en-US" sz="1400" kern="1200" dirty="0" err="1">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Bima</a:t>
            </a:r>
            <a:r>
              <a:rPr lang="en-US" sz="1400" kern="12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Yojana (PMFBY), Weather Based Crop Insurance Scheme (WBCIS)</a:t>
            </a:r>
            <a:endParaRPr lang="en-IN" sz="1400"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798C8650-90FB-098C-3921-A47615A8D1D2}"/>
              </a:ext>
            </a:extLst>
          </p:cNvPr>
          <p:cNvSpPr/>
          <p:nvPr/>
        </p:nvSpPr>
        <p:spPr>
          <a:xfrm>
            <a:off x="5711212" y="5622990"/>
            <a:ext cx="2710323" cy="471034"/>
          </a:xfrm>
          <a:prstGeom prst="rect">
            <a:avLst/>
          </a:prstGeom>
        </p:spPr>
        <p:txBody>
          <a:bodyPr wrap="square">
            <a:noAutofit/>
          </a:bodyPr>
          <a:lstStyle/>
          <a:p>
            <a:pPr>
              <a:lnSpc>
                <a:spcPct val="95000"/>
              </a:lnSpc>
              <a:spcBef>
                <a:spcPts val="400"/>
              </a:spcBef>
              <a:spcAft>
                <a:spcPts val="400"/>
              </a:spcAft>
            </a:pPr>
            <a:r>
              <a:rPr lang="en-US" sz="1400" b="1" kern="1200" dirty="0">
                <a:solidFill>
                  <a:srgbClr val="C00000"/>
                </a:solidFill>
                <a:effectLst/>
                <a:latin typeface="Book Antiqua" panose="02040602050305030304" pitchFamily="18" charset="0"/>
                <a:ea typeface="Calibri" panose="020F0502020204030204" pitchFamily="34" charset="0"/>
                <a:cs typeface="Times New Roman" panose="02020603050405020304" pitchFamily="18" charset="0"/>
              </a:rPr>
              <a:t>Agriculture Insurance</a:t>
            </a:r>
            <a:endParaRPr lang="en-IN" sz="1400" dirty="0">
              <a:effectLst/>
              <a:latin typeface="Book Antiqua" panose="02040602050305030304" pitchFamily="18" charset="0"/>
              <a:ea typeface="Calibri" panose="020F050202020403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4622DA58-6BD9-1429-9AD8-6FB32DEAB94D}"/>
              </a:ext>
            </a:extLst>
          </p:cNvPr>
          <p:cNvGrpSpPr/>
          <p:nvPr/>
        </p:nvGrpSpPr>
        <p:grpSpPr>
          <a:xfrm>
            <a:off x="1596966" y="1607515"/>
            <a:ext cx="2755118" cy="1169506"/>
            <a:chOff x="1667379" y="556740"/>
            <a:chExt cx="3700623" cy="1323018"/>
          </a:xfrm>
        </p:grpSpPr>
        <p:sp>
          <p:nvSpPr>
            <p:cNvPr id="61" name="Freeform 6">
              <a:extLst>
                <a:ext uri="{FF2B5EF4-FFF2-40B4-BE49-F238E27FC236}">
                  <a16:creationId xmlns:a16="http://schemas.microsoft.com/office/drawing/2014/main" id="{1EF322CE-0B41-76B0-FC3B-459F10976C2F}"/>
                </a:ext>
              </a:extLst>
            </p:cNvPr>
            <p:cNvSpPr>
              <a:spLocks/>
            </p:cNvSpPr>
            <p:nvPr/>
          </p:nvSpPr>
          <p:spPr bwMode="auto">
            <a:xfrm>
              <a:off x="3221494" y="556740"/>
              <a:ext cx="2146508" cy="1323018"/>
            </a:xfrm>
            <a:custGeom>
              <a:avLst/>
              <a:gdLst>
                <a:gd name="T0" fmla="*/ 490 w 494"/>
                <a:gd name="T1" fmla="*/ 0 h 304"/>
                <a:gd name="T2" fmla="*/ 0 w 494"/>
                <a:gd name="T3" fmla="*/ 0 h 304"/>
                <a:gd name="T4" fmla="*/ 0 w 494"/>
                <a:gd name="T5" fmla="*/ 8 h 304"/>
                <a:gd name="T6" fmla="*/ 486 w 494"/>
                <a:gd name="T7" fmla="*/ 8 h 304"/>
                <a:gd name="T8" fmla="*/ 486 w 494"/>
                <a:gd name="T9" fmla="*/ 145 h 304"/>
                <a:gd name="T10" fmla="*/ 277 w 494"/>
                <a:gd name="T11" fmla="*/ 301 h 304"/>
                <a:gd name="T12" fmla="*/ 285 w 494"/>
                <a:gd name="T13" fmla="*/ 304 h 304"/>
                <a:gd name="T14" fmla="*/ 490 w 494"/>
                <a:gd name="T15" fmla="*/ 153 h 304"/>
                <a:gd name="T16" fmla="*/ 494 w 494"/>
                <a:gd name="T17" fmla="*/ 152 h 304"/>
                <a:gd name="T18" fmla="*/ 494 w 494"/>
                <a:gd name="T19" fmla="*/ 0 h 304"/>
                <a:gd name="T20" fmla="*/ 490 w 494"/>
                <a:gd name="T2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4" h="304">
                  <a:moveTo>
                    <a:pt x="490" y="0"/>
                  </a:moveTo>
                  <a:cubicBezTo>
                    <a:pt x="0" y="0"/>
                    <a:pt x="0" y="0"/>
                    <a:pt x="0" y="0"/>
                  </a:cubicBezTo>
                  <a:cubicBezTo>
                    <a:pt x="0" y="8"/>
                    <a:pt x="0" y="8"/>
                    <a:pt x="0" y="8"/>
                  </a:cubicBezTo>
                  <a:cubicBezTo>
                    <a:pt x="0" y="8"/>
                    <a:pt x="478" y="8"/>
                    <a:pt x="486" y="8"/>
                  </a:cubicBezTo>
                  <a:cubicBezTo>
                    <a:pt x="486" y="16"/>
                    <a:pt x="486" y="139"/>
                    <a:pt x="486" y="145"/>
                  </a:cubicBezTo>
                  <a:cubicBezTo>
                    <a:pt x="394" y="157"/>
                    <a:pt x="315" y="216"/>
                    <a:pt x="277" y="301"/>
                  </a:cubicBezTo>
                  <a:cubicBezTo>
                    <a:pt x="285" y="304"/>
                    <a:pt x="285" y="304"/>
                    <a:pt x="285" y="304"/>
                  </a:cubicBezTo>
                  <a:cubicBezTo>
                    <a:pt x="321" y="221"/>
                    <a:pt x="400" y="163"/>
                    <a:pt x="490" y="153"/>
                  </a:cubicBezTo>
                  <a:cubicBezTo>
                    <a:pt x="494" y="152"/>
                    <a:pt x="494" y="152"/>
                    <a:pt x="494" y="152"/>
                  </a:cubicBezTo>
                  <a:cubicBezTo>
                    <a:pt x="494" y="0"/>
                    <a:pt x="494" y="0"/>
                    <a:pt x="494" y="0"/>
                  </a:cubicBezTo>
                  <a:lnTo>
                    <a:pt x="49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Book Antiqua" panose="02040602050305030304" pitchFamily="18" charset="0"/>
              </a:endParaRPr>
            </a:p>
          </p:txBody>
        </p:sp>
        <p:sp>
          <p:nvSpPr>
            <p:cNvPr id="62" name="Rectangle 61">
              <a:extLst>
                <a:ext uri="{FF2B5EF4-FFF2-40B4-BE49-F238E27FC236}">
                  <a16:creationId xmlns:a16="http://schemas.microsoft.com/office/drawing/2014/main" id="{335DA99B-579C-05DE-E758-911AFCDE3F79}"/>
                </a:ext>
              </a:extLst>
            </p:cNvPr>
            <p:cNvSpPr/>
            <p:nvPr/>
          </p:nvSpPr>
          <p:spPr>
            <a:xfrm>
              <a:off x="1667379" y="558359"/>
              <a:ext cx="1554480" cy="365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IN" sz="1400">
                <a:latin typeface="Book Antiqua" panose="02040602050305030304" pitchFamily="18" charset="0"/>
              </a:endParaRPr>
            </a:p>
          </p:txBody>
        </p:sp>
      </p:grpSp>
      <p:grpSp>
        <p:nvGrpSpPr>
          <p:cNvPr id="31" name="Group 30">
            <a:extLst>
              <a:ext uri="{FF2B5EF4-FFF2-40B4-BE49-F238E27FC236}">
                <a16:creationId xmlns:a16="http://schemas.microsoft.com/office/drawing/2014/main" id="{79411A1F-233A-16BC-672A-02B8F78D677F}"/>
              </a:ext>
            </a:extLst>
          </p:cNvPr>
          <p:cNvGrpSpPr/>
          <p:nvPr/>
        </p:nvGrpSpPr>
        <p:grpSpPr>
          <a:xfrm>
            <a:off x="370117" y="4155180"/>
            <a:ext cx="3765674" cy="791005"/>
            <a:chOff x="19498" y="3438819"/>
            <a:chExt cx="5057982" cy="894835"/>
          </a:xfrm>
          <a:solidFill>
            <a:schemeClr val="accent3"/>
          </a:solidFill>
        </p:grpSpPr>
        <p:sp>
          <p:nvSpPr>
            <p:cNvPr id="59" name="Freeform 10">
              <a:extLst>
                <a:ext uri="{FF2B5EF4-FFF2-40B4-BE49-F238E27FC236}">
                  <a16:creationId xmlns:a16="http://schemas.microsoft.com/office/drawing/2014/main" id="{1E43D86B-82A1-D0F6-B8B0-C7B0C22AE014}"/>
                </a:ext>
              </a:extLst>
            </p:cNvPr>
            <p:cNvSpPr>
              <a:spLocks/>
            </p:cNvSpPr>
            <p:nvPr/>
          </p:nvSpPr>
          <p:spPr bwMode="auto">
            <a:xfrm>
              <a:off x="19498" y="3438819"/>
              <a:ext cx="5057982" cy="595672"/>
            </a:xfrm>
            <a:custGeom>
              <a:avLst/>
              <a:gdLst>
                <a:gd name="T0" fmla="*/ 1104 w 1163"/>
                <a:gd name="T1" fmla="*/ 0 h 137"/>
                <a:gd name="T2" fmla="*/ 0 w 1163"/>
                <a:gd name="T3" fmla="*/ 0 h 137"/>
                <a:gd name="T4" fmla="*/ 0 w 1163"/>
                <a:gd name="T5" fmla="*/ 103 h 137"/>
                <a:gd name="T6" fmla="*/ 8 w 1163"/>
                <a:gd name="T7" fmla="*/ 103 h 137"/>
                <a:gd name="T8" fmla="*/ 8 w 1163"/>
                <a:gd name="T9" fmla="*/ 8 h 137"/>
                <a:gd name="T10" fmla="*/ 1100 w 1163"/>
                <a:gd name="T11" fmla="*/ 8 h 137"/>
                <a:gd name="T12" fmla="*/ 1100 w 1163"/>
                <a:gd name="T13" fmla="*/ 11 h 137"/>
                <a:gd name="T14" fmla="*/ 1158 w 1163"/>
                <a:gd name="T15" fmla="*/ 137 h 137"/>
                <a:gd name="T16" fmla="*/ 1163 w 1163"/>
                <a:gd name="T17" fmla="*/ 131 h 137"/>
                <a:gd name="T18" fmla="*/ 1108 w 1163"/>
                <a:gd name="T19" fmla="*/ 4 h 137"/>
                <a:gd name="T20" fmla="*/ 1108 w 1163"/>
                <a:gd name="T21" fmla="*/ 0 h 137"/>
                <a:gd name="T22" fmla="*/ 1104 w 1163"/>
                <a:gd name="T23"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3" h="137">
                  <a:moveTo>
                    <a:pt x="1104" y="0"/>
                  </a:moveTo>
                  <a:cubicBezTo>
                    <a:pt x="0" y="0"/>
                    <a:pt x="0" y="0"/>
                    <a:pt x="0" y="0"/>
                  </a:cubicBezTo>
                  <a:cubicBezTo>
                    <a:pt x="0" y="103"/>
                    <a:pt x="0" y="103"/>
                    <a:pt x="0" y="103"/>
                  </a:cubicBezTo>
                  <a:cubicBezTo>
                    <a:pt x="8" y="103"/>
                    <a:pt x="8" y="103"/>
                    <a:pt x="8" y="103"/>
                  </a:cubicBezTo>
                  <a:cubicBezTo>
                    <a:pt x="8" y="103"/>
                    <a:pt x="8" y="16"/>
                    <a:pt x="8" y="8"/>
                  </a:cubicBezTo>
                  <a:cubicBezTo>
                    <a:pt x="16" y="8"/>
                    <a:pt x="1092" y="8"/>
                    <a:pt x="1100" y="8"/>
                  </a:cubicBezTo>
                  <a:cubicBezTo>
                    <a:pt x="1100" y="9"/>
                    <a:pt x="1100" y="10"/>
                    <a:pt x="1100" y="11"/>
                  </a:cubicBezTo>
                  <a:cubicBezTo>
                    <a:pt x="1100" y="87"/>
                    <a:pt x="1156" y="135"/>
                    <a:pt x="1158" y="137"/>
                  </a:cubicBezTo>
                  <a:cubicBezTo>
                    <a:pt x="1163" y="131"/>
                    <a:pt x="1163" y="131"/>
                    <a:pt x="1163" y="131"/>
                  </a:cubicBezTo>
                  <a:cubicBezTo>
                    <a:pt x="1163" y="130"/>
                    <a:pt x="1105" y="80"/>
                    <a:pt x="1108" y="4"/>
                  </a:cubicBezTo>
                  <a:cubicBezTo>
                    <a:pt x="1108" y="0"/>
                    <a:pt x="1108" y="0"/>
                    <a:pt x="1108" y="0"/>
                  </a:cubicBezTo>
                  <a:lnTo>
                    <a:pt x="110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Book Antiqua" panose="02040602050305030304" pitchFamily="18" charset="0"/>
              </a:endParaRPr>
            </a:p>
          </p:txBody>
        </p:sp>
        <p:sp>
          <p:nvSpPr>
            <p:cNvPr id="60" name="Rectangle 59">
              <a:extLst>
                <a:ext uri="{FF2B5EF4-FFF2-40B4-BE49-F238E27FC236}">
                  <a16:creationId xmlns:a16="http://schemas.microsoft.com/office/drawing/2014/main" id="{323A14CF-80EB-3AB5-A7E1-206DC307F851}"/>
                </a:ext>
              </a:extLst>
            </p:cNvPr>
            <p:cNvSpPr/>
            <p:nvPr/>
          </p:nvSpPr>
          <p:spPr>
            <a:xfrm rot="5400000">
              <a:off x="-190814" y="4086766"/>
              <a:ext cx="457200" cy="365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IN" sz="1400">
                <a:latin typeface="Book Antiqua" panose="02040602050305030304" pitchFamily="18" charset="0"/>
              </a:endParaRPr>
            </a:p>
          </p:txBody>
        </p:sp>
      </p:grpSp>
      <p:grpSp>
        <p:nvGrpSpPr>
          <p:cNvPr id="32" name="Group 31">
            <a:extLst>
              <a:ext uri="{FF2B5EF4-FFF2-40B4-BE49-F238E27FC236}">
                <a16:creationId xmlns:a16="http://schemas.microsoft.com/office/drawing/2014/main" id="{BBDFBA42-2ED9-60CE-E900-D4573F15925A}"/>
              </a:ext>
            </a:extLst>
          </p:cNvPr>
          <p:cNvGrpSpPr/>
          <p:nvPr/>
        </p:nvGrpSpPr>
        <p:grpSpPr>
          <a:xfrm>
            <a:off x="4103010" y="4823972"/>
            <a:ext cx="3498910" cy="668693"/>
            <a:chOff x="5033455" y="4195398"/>
            <a:chExt cx="4492613" cy="756468"/>
          </a:xfrm>
          <a:solidFill>
            <a:schemeClr val="accent6"/>
          </a:solidFill>
        </p:grpSpPr>
        <p:sp>
          <p:nvSpPr>
            <p:cNvPr id="57" name="Freeform 12">
              <a:extLst>
                <a:ext uri="{FF2B5EF4-FFF2-40B4-BE49-F238E27FC236}">
                  <a16:creationId xmlns:a16="http://schemas.microsoft.com/office/drawing/2014/main" id="{E66E35A1-1DC3-9066-591C-ADE5D6EED31B}"/>
                </a:ext>
              </a:extLst>
            </p:cNvPr>
            <p:cNvSpPr>
              <a:spLocks/>
            </p:cNvSpPr>
            <p:nvPr/>
          </p:nvSpPr>
          <p:spPr bwMode="auto">
            <a:xfrm>
              <a:off x="5033455" y="4195398"/>
              <a:ext cx="4492357" cy="482808"/>
            </a:xfrm>
            <a:custGeom>
              <a:avLst/>
              <a:gdLst>
                <a:gd name="T0" fmla="*/ 950 w 954"/>
                <a:gd name="T1" fmla="*/ 0 h 111"/>
                <a:gd name="T2" fmla="*/ 194 w 954"/>
                <a:gd name="T3" fmla="*/ 0 h 111"/>
                <a:gd name="T4" fmla="*/ 194 w 954"/>
                <a:gd name="T5" fmla="*/ 3 h 111"/>
                <a:gd name="T6" fmla="*/ 29 w 954"/>
                <a:gd name="T7" fmla="*/ 53 h 111"/>
                <a:gd name="T8" fmla="*/ 9 w 954"/>
                <a:gd name="T9" fmla="*/ 45 h 111"/>
                <a:gd name="T10" fmla="*/ 1 w 954"/>
                <a:gd name="T11" fmla="*/ 45 h 111"/>
                <a:gd name="T12" fmla="*/ 4 w 954"/>
                <a:gd name="T13" fmla="*/ 53 h 111"/>
                <a:gd name="T14" fmla="*/ 29 w 954"/>
                <a:gd name="T15" fmla="*/ 61 h 111"/>
                <a:gd name="T16" fmla="*/ 201 w 954"/>
                <a:gd name="T17" fmla="*/ 8 h 111"/>
                <a:gd name="T18" fmla="*/ 946 w 954"/>
                <a:gd name="T19" fmla="*/ 8 h 111"/>
                <a:gd name="T20" fmla="*/ 946 w 954"/>
                <a:gd name="T21" fmla="*/ 111 h 111"/>
                <a:gd name="T22" fmla="*/ 954 w 954"/>
                <a:gd name="T23" fmla="*/ 111 h 111"/>
                <a:gd name="T24" fmla="*/ 954 w 954"/>
                <a:gd name="T25" fmla="*/ 0 h 111"/>
                <a:gd name="T26" fmla="*/ 950 w 954"/>
                <a:gd name="T2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4" h="111">
                  <a:moveTo>
                    <a:pt x="950" y="0"/>
                  </a:moveTo>
                  <a:cubicBezTo>
                    <a:pt x="194" y="0"/>
                    <a:pt x="194" y="0"/>
                    <a:pt x="194" y="0"/>
                  </a:cubicBezTo>
                  <a:cubicBezTo>
                    <a:pt x="194" y="3"/>
                    <a:pt x="194" y="3"/>
                    <a:pt x="194" y="3"/>
                  </a:cubicBezTo>
                  <a:cubicBezTo>
                    <a:pt x="191" y="34"/>
                    <a:pt x="62" y="54"/>
                    <a:pt x="29" y="53"/>
                  </a:cubicBezTo>
                  <a:cubicBezTo>
                    <a:pt x="9" y="52"/>
                    <a:pt x="9" y="45"/>
                    <a:pt x="9" y="45"/>
                  </a:cubicBezTo>
                  <a:cubicBezTo>
                    <a:pt x="1" y="45"/>
                    <a:pt x="1" y="45"/>
                    <a:pt x="1" y="45"/>
                  </a:cubicBezTo>
                  <a:cubicBezTo>
                    <a:pt x="0" y="45"/>
                    <a:pt x="0" y="49"/>
                    <a:pt x="4" y="53"/>
                  </a:cubicBezTo>
                  <a:cubicBezTo>
                    <a:pt x="9" y="58"/>
                    <a:pt x="17" y="61"/>
                    <a:pt x="29" y="61"/>
                  </a:cubicBezTo>
                  <a:cubicBezTo>
                    <a:pt x="49" y="62"/>
                    <a:pt x="188" y="47"/>
                    <a:pt x="201" y="8"/>
                  </a:cubicBezTo>
                  <a:cubicBezTo>
                    <a:pt x="206" y="8"/>
                    <a:pt x="938" y="8"/>
                    <a:pt x="946" y="8"/>
                  </a:cubicBezTo>
                  <a:cubicBezTo>
                    <a:pt x="946" y="15"/>
                    <a:pt x="946" y="111"/>
                    <a:pt x="946" y="111"/>
                  </a:cubicBezTo>
                  <a:cubicBezTo>
                    <a:pt x="954" y="111"/>
                    <a:pt x="954" y="111"/>
                    <a:pt x="954" y="111"/>
                  </a:cubicBezTo>
                  <a:cubicBezTo>
                    <a:pt x="954" y="0"/>
                    <a:pt x="954" y="0"/>
                    <a:pt x="954" y="0"/>
                  </a:cubicBezTo>
                  <a:lnTo>
                    <a:pt x="950" y="0"/>
                  </a:lnTo>
                  <a:close/>
                </a:path>
              </a:pathLst>
            </a:custGeom>
            <a:grpFill/>
            <a:ln>
              <a:noFill/>
            </a:ln>
          </p:spPr>
          <p:txBody>
            <a:bodyPr vert="horz" wrap="square" lIns="91440" tIns="45720" rIns="91440" bIns="45720" numCol="1" anchor="t" anchorCtr="0" compatLnSpc="1">
              <a:prstTxWarp prst="textNoShape">
                <a:avLst/>
              </a:prstTxWarp>
            </a:bodyPr>
            <a:lstStyle/>
            <a:p>
              <a:endParaRPr lang="en-IN" sz="1400">
                <a:latin typeface="Book Antiqua" panose="02040602050305030304" pitchFamily="18" charset="0"/>
              </a:endParaRPr>
            </a:p>
          </p:txBody>
        </p:sp>
        <p:sp>
          <p:nvSpPr>
            <p:cNvPr id="58" name="Rectangle 57">
              <a:extLst>
                <a:ext uri="{FF2B5EF4-FFF2-40B4-BE49-F238E27FC236}">
                  <a16:creationId xmlns:a16="http://schemas.microsoft.com/office/drawing/2014/main" id="{F9FBEAF2-9E41-1416-AF75-9A0370B5BDA2}"/>
                </a:ext>
              </a:extLst>
            </p:cNvPr>
            <p:cNvSpPr/>
            <p:nvPr/>
          </p:nvSpPr>
          <p:spPr>
            <a:xfrm rot="5400000">
              <a:off x="9279180" y="4704978"/>
              <a:ext cx="457200" cy="365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IN" sz="1400">
                <a:latin typeface="Book Antiqua" panose="02040602050305030304" pitchFamily="18" charset="0"/>
              </a:endParaRPr>
            </a:p>
          </p:txBody>
        </p:sp>
      </p:grpSp>
      <p:sp>
        <p:nvSpPr>
          <p:cNvPr id="33" name="Rectangle 32">
            <a:extLst>
              <a:ext uri="{FF2B5EF4-FFF2-40B4-BE49-F238E27FC236}">
                <a16:creationId xmlns:a16="http://schemas.microsoft.com/office/drawing/2014/main" id="{04473BE8-EF5A-DE01-7E35-BA52566DCAA3}"/>
              </a:ext>
            </a:extLst>
          </p:cNvPr>
          <p:cNvSpPr/>
          <p:nvPr/>
        </p:nvSpPr>
        <p:spPr>
          <a:xfrm>
            <a:off x="2122565" y="1626561"/>
            <a:ext cx="2554263" cy="585381"/>
          </a:xfrm>
          <a:prstGeom prst="rect">
            <a:avLst/>
          </a:prstGeom>
        </p:spPr>
        <p:txBody>
          <a:bodyPr wrap="square">
            <a:noAutofit/>
          </a:bodyPr>
          <a:lstStyle/>
          <a:p>
            <a:pPr algn="just">
              <a:lnSpc>
                <a:spcPct val="95000"/>
              </a:lnSpc>
              <a:spcBef>
                <a:spcPts val="400"/>
              </a:spcBef>
              <a:spcAft>
                <a:spcPts val="400"/>
              </a:spcAft>
            </a:pPr>
            <a:r>
              <a:rPr lang="en-US" sz="1400" kern="1200" dirty="0" err="1">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Lakhpati</a:t>
            </a:r>
            <a:r>
              <a:rPr lang="en-US" sz="1400" kern="12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Didi Scheme</a:t>
            </a:r>
            <a:endParaRPr lang="en-IN" sz="1400" dirty="0">
              <a:effectLst/>
              <a:latin typeface="Book Antiqua" panose="02040602050305030304" pitchFamily="18" charset="0"/>
              <a:ea typeface="Calibri" panose="020F0502020204030204"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id="{375EADF6-86F6-C311-1D0D-2C639A349032}"/>
              </a:ext>
            </a:extLst>
          </p:cNvPr>
          <p:cNvGrpSpPr/>
          <p:nvPr/>
        </p:nvGrpSpPr>
        <p:grpSpPr>
          <a:xfrm>
            <a:off x="4282472" y="5484205"/>
            <a:ext cx="1522632" cy="827704"/>
            <a:chOff x="5274499" y="4942295"/>
            <a:chExt cx="2045170" cy="936351"/>
          </a:xfrm>
        </p:grpSpPr>
        <p:sp>
          <p:nvSpPr>
            <p:cNvPr id="55" name="Freeform 14">
              <a:extLst>
                <a:ext uri="{FF2B5EF4-FFF2-40B4-BE49-F238E27FC236}">
                  <a16:creationId xmlns:a16="http://schemas.microsoft.com/office/drawing/2014/main" id="{579D693D-5DF0-6DD1-E66B-C087FA3CC10E}"/>
                </a:ext>
              </a:extLst>
            </p:cNvPr>
            <p:cNvSpPr>
              <a:spLocks/>
            </p:cNvSpPr>
            <p:nvPr/>
          </p:nvSpPr>
          <p:spPr bwMode="auto">
            <a:xfrm>
              <a:off x="5274499" y="4942295"/>
              <a:ext cx="1929141" cy="936351"/>
            </a:xfrm>
            <a:custGeom>
              <a:avLst/>
              <a:gdLst>
                <a:gd name="T0" fmla="*/ 440 w 444"/>
                <a:gd name="T1" fmla="*/ 0 h 160"/>
                <a:gd name="T2" fmla="*/ 86 w 444"/>
                <a:gd name="T3" fmla="*/ 0 h 160"/>
                <a:gd name="T4" fmla="*/ 86 w 444"/>
                <a:gd name="T5" fmla="*/ 3 h 160"/>
                <a:gd name="T6" fmla="*/ 59 w 444"/>
                <a:gd name="T7" fmla="*/ 33 h 160"/>
                <a:gd name="T8" fmla="*/ 6 w 444"/>
                <a:gd name="T9" fmla="*/ 18 h 160"/>
                <a:gd name="T10" fmla="*/ 0 w 444"/>
                <a:gd name="T11" fmla="*/ 23 h 160"/>
                <a:gd name="T12" fmla="*/ 62 w 444"/>
                <a:gd name="T13" fmla="*/ 40 h 160"/>
                <a:gd name="T14" fmla="*/ 93 w 444"/>
                <a:gd name="T15" fmla="*/ 8 h 160"/>
                <a:gd name="T16" fmla="*/ 436 w 444"/>
                <a:gd name="T17" fmla="*/ 8 h 160"/>
                <a:gd name="T18" fmla="*/ 436 w 444"/>
                <a:gd name="T19" fmla="*/ 160 h 160"/>
                <a:gd name="T20" fmla="*/ 444 w 444"/>
                <a:gd name="T21" fmla="*/ 160 h 160"/>
                <a:gd name="T22" fmla="*/ 444 w 444"/>
                <a:gd name="T23" fmla="*/ 0 h 160"/>
                <a:gd name="T24" fmla="*/ 440 w 444"/>
                <a:gd name="T25"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160">
                  <a:moveTo>
                    <a:pt x="440" y="0"/>
                  </a:moveTo>
                  <a:cubicBezTo>
                    <a:pt x="86" y="0"/>
                    <a:pt x="86" y="0"/>
                    <a:pt x="86" y="0"/>
                  </a:cubicBezTo>
                  <a:cubicBezTo>
                    <a:pt x="86" y="3"/>
                    <a:pt x="86" y="3"/>
                    <a:pt x="86" y="3"/>
                  </a:cubicBezTo>
                  <a:cubicBezTo>
                    <a:pt x="85" y="4"/>
                    <a:pt x="84" y="22"/>
                    <a:pt x="59" y="33"/>
                  </a:cubicBezTo>
                  <a:cubicBezTo>
                    <a:pt x="31" y="45"/>
                    <a:pt x="6" y="18"/>
                    <a:pt x="6" y="18"/>
                  </a:cubicBezTo>
                  <a:cubicBezTo>
                    <a:pt x="0" y="23"/>
                    <a:pt x="0" y="23"/>
                    <a:pt x="0" y="23"/>
                  </a:cubicBezTo>
                  <a:cubicBezTo>
                    <a:pt x="1" y="24"/>
                    <a:pt x="29" y="54"/>
                    <a:pt x="62" y="40"/>
                  </a:cubicBezTo>
                  <a:cubicBezTo>
                    <a:pt x="85" y="30"/>
                    <a:pt x="91" y="15"/>
                    <a:pt x="93" y="8"/>
                  </a:cubicBezTo>
                  <a:cubicBezTo>
                    <a:pt x="99" y="8"/>
                    <a:pt x="428" y="8"/>
                    <a:pt x="436" y="8"/>
                  </a:cubicBezTo>
                  <a:cubicBezTo>
                    <a:pt x="436" y="15"/>
                    <a:pt x="436" y="160"/>
                    <a:pt x="436" y="160"/>
                  </a:cubicBezTo>
                  <a:cubicBezTo>
                    <a:pt x="444" y="160"/>
                    <a:pt x="444" y="160"/>
                    <a:pt x="444" y="160"/>
                  </a:cubicBezTo>
                  <a:cubicBezTo>
                    <a:pt x="444" y="0"/>
                    <a:pt x="444" y="0"/>
                    <a:pt x="444" y="0"/>
                  </a:cubicBezTo>
                  <a:lnTo>
                    <a:pt x="44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IN" sz="1400" dirty="0">
                <a:latin typeface="Book Antiqua" panose="02040602050305030304" pitchFamily="18" charset="0"/>
              </a:endParaRPr>
            </a:p>
          </p:txBody>
        </p:sp>
        <p:sp>
          <p:nvSpPr>
            <p:cNvPr id="56" name="Rectangle 55">
              <a:extLst>
                <a:ext uri="{FF2B5EF4-FFF2-40B4-BE49-F238E27FC236}">
                  <a16:creationId xmlns:a16="http://schemas.microsoft.com/office/drawing/2014/main" id="{A8751819-5744-018C-8C45-1DE5F32B5A1A}"/>
                </a:ext>
              </a:extLst>
            </p:cNvPr>
            <p:cNvSpPr/>
            <p:nvPr/>
          </p:nvSpPr>
          <p:spPr>
            <a:xfrm rot="5400000">
              <a:off x="7232801" y="5677551"/>
              <a:ext cx="137160" cy="3657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IN" sz="1400">
                <a:latin typeface="Book Antiqua" panose="02040602050305030304" pitchFamily="18" charset="0"/>
              </a:endParaRPr>
            </a:p>
          </p:txBody>
        </p:sp>
      </p:grpSp>
      <p:grpSp>
        <p:nvGrpSpPr>
          <p:cNvPr id="35" name="Group 34">
            <a:extLst>
              <a:ext uri="{FF2B5EF4-FFF2-40B4-BE49-F238E27FC236}">
                <a16:creationId xmlns:a16="http://schemas.microsoft.com/office/drawing/2014/main" id="{78D4F680-0CE1-D368-4B87-F2ED1FBD13F7}"/>
              </a:ext>
            </a:extLst>
          </p:cNvPr>
          <p:cNvGrpSpPr/>
          <p:nvPr/>
        </p:nvGrpSpPr>
        <p:grpSpPr>
          <a:xfrm>
            <a:off x="3474960" y="5016263"/>
            <a:ext cx="1278588" cy="1233707"/>
            <a:chOff x="4189865" y="4412930"/>
            <a:chExt cx="1717375" cy="1395647"/>
          </a:xfrm>
          <a:solidFill>
            <a:schemeClr val="tx2">
              <a:lumMod val="60000"/>
              <a:lumOff val="40000"/>
            </a:schemeClr>
          </a:solidFill>
        </p:grpSpPr>
        <p:sp>
          <p:nvSpPr>
            <p:cNvPr id="53" name="Freeform 13">
              <a:extLst>
                <a:ext uri="{FF2B5EF4-FFF2-40B4-BE49-F238E27FC236}">
                  <a16:creationId xmlns:a16="http://schemas.microsoft.com/office/drawing/2014/main" id="{39BF285B-F9B2-86DC-84E6-2EADF8AF5B42}"/>
                </a:ext>
              </a:extLst>
            </p:cNvPr>
            <p:cNvSpPr>
              <a:spLocks/>
            </p:cNvSpPr>
            <p:nvPr/>
          </p:nvSpPr>
          <p:spPr bwMode="auto">
            <a:xfrm>
              <a:off x="4190245" y="4412930"/>
              <a:ext cx="1716995" cy="1304207"/>
            </a:xfrm>
            <a:custGeom>
              <a:avLst/>
              <a:gdLst>
                <a:gd name="T0" fmla="*/ 499 w 510"/>
                <a:gd name="T1" fmla="*/ 12 h 300"/>
                <a:gd name="T2" fmla="*/ 388 w 510"/>
                <a:gd name="T3" fmla="*/ 48 h 300"/>
                <a:gd name="T4" fmla="*/ 321 w 510"/>
                <a:gd name="T5" fmla="*/ 48 h 300"/>
                <a:gd name="T6" fmla="*/ 320 w 510"/>
                <a:gd name="T7" fmla="*/ 45 h 300"/>
                <a:gd name="T8" fmla="*/ 320 w 510"/>
                <a:gd name="T9" fmla="*/ 41 h 300"/>
                <a:gd name="T10" fmla="*/ 0 w 510"/>
                <a:gd name="T11" fmla="*/ 41 h 300"/>
                <a:gd name="T12" fmla="*/ 0 w 510"/>
                <a:gd name="T13" fmla="*/ 300 h 300"/>
                <a:gd name="T14" fmla="*/ 8 w 510"/>
                <a:gd name="T15" fmla="*/ 300 h 300"/>
                <a:gd name="T16" fmla="*/ 8 w 510"/>
                <a:gd name="T17" fmla="*/ 49 h 300"/>
                <a:gd name="T18" fmla="*/ 312 w 510"/>
                <a:gd name="T19" fmla="*/ 49 h 300"/>
                <a:gd name="T20" fmla="*/ 316 w 510"/>
                <a:gd name="T21" fmla="*/ 54 h 300"/>
                <a:gd name="T22" fmla="*/ 389 w 510"/>
                <a:gd name="T23" fmla="*/ 56 h 300"/>
                <a:gd name="T24" fmla="*/ 505 w 510"/>
                <a:gd name="T25" fmla="*/ 18 h 300"/>
                <a:gd name="T26" fmla="*/ 510 w 510"/>
                <a:gd name="T27" fmla="*/ 0 h 300"/>
                <a:gd name="T28" fmla="*/ 502 w 510"/>
                <a:gd name="T29" fmla="*/ 0 h 300"/>
                <a:gd name="T30" fmla="*/ 499 w 510"/>
                <a:gd name="T31"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0" h="300">
                  <a:moveTo>
                    <a:pt x="499" y="12"/>
                  </a:moveTo>
                  <a:cubicBezTo>
                    <a:pt x="495" y="16"/>
                    <a:pt x="448" y="40"/>
                    <a:pt x="388" y="48"/>
                  </a:cubicBezTo>
                  <a:cubicBezTo>
                    <a:pt x="341" y="55"/>
                    <a:pt x="326" y="52"/>
                    <a:pt x="321" y="48"/>
                  </a:cubicBezTo>
                  <a:cubicBezTo>
                    <a:pt x="320" y="47"/>
                    <a:pt x="320" y="46"/>
                    <a:pt x="320" y="45"/>
                  </a:cubicBezTo>
                  <a:cubicBezTo>
                    <a:pt x="320" y="41"/>
                    <a:pt x="320" y="41"/>
                    <a:pt x="320" y="41"/>
                  </a:cubicBezTo>
                  <a:cubicBezTo>
                    <a:pt x="0" y="41"/>
                    <a:pt x="0" y="41"/>
                    <a:pt x="0" y="41"/>
                  </a:cubicBezTo>
                  <a:cubicBezTo>
                    <a:pt x="0" y="300"/>
                    <a:pt x="0" y="300"/>
                    <a:pt x="0" y="300"/>
                  </a:cubicBezTo>
                  <a:cubicBezTo>
                    <a:pt x="8" y="300"/>
                    <a:pt x="8" y="300"/>
                    <a:pt x="8" y="300"/>
                  </a:cubicBezTo>
                  <a:cubicBezTo>
                    <a:pt x="8" y="300"/>
                    <a:pt x="8" y="57"/>
                    <a:pt x="8" y="49"/>
                  </a:cubicBezTo>
                  <a:cubicBezTo>
                    <a:pt x="15" y="49"/>
                    <a:pt x="306" y="49"/>
                    <a:pt x="312" y="49"/>
                  </a:cubicBezTo>
                  <a:cubicBezTo>
                    <a:pt x="313" y="51"/>
                    <a:pt x="314" y="53"/>
                    <a:pt x="316" y="54"/>
                  </a:cubicBezTo>
                  <a:cubicBezTo>
                    <a:pt x="321" y="59"/>
                    <a:pt x="335" y="64"/>
                    <a:pt x="389" y="56"/>
                  </a:cubicBezTo>
                  <a:cubicBezTo>
                    <a:pt x="446" y="48"/>
                    <a:pt x="498" y="25"/>
                    <a:pt x="505" y="18"/>
                  </a:cubicBezTo>
                  <a:cubicBezTo>
                    <a:pt x="510" y="11"/>
                    <a:pt x="510" y="1"/>
                    <a:pt x="510" y="0"/>
                  </a:cubicBezTo>
                  <a:cubicBezTo>
                    <a:pt x="502" y="0"/>
                    <a:pt x="502" y="0"/>
                    <a:pt x="502" y="0"/>
                  </a:cubicBezTo>
                  <a:cubicBezTo>
                    <a:pt x="502" y="2"/>
                    <a:pt x="502" y="9"/>
                    <a:pt x="49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Book Antiqua" panose="02040602050305030304" pitchFamily="18" charset="0"/>
              </a:endParaRPr>
            </a:p>
          </p:txBody>
        </p:sp>
        <p:sp>
          <p:nvSpPr>
            <p:cNvPr id="54" name="Rectangle 53">
              <a:extLst>
                <a:ext uri="{FF2B5EF4-FFF2-40B4-BE49-F238E27FC236}">
                  <a16:creationId xmlns:a16="http://schemas.microsoft.com/office/drawing/2014/main" id="{41BD22AE-065F-48DD-380F-E7906941929A}"/>
                </a:ext>
              </a:extLst>
            </p:cNvPr>
            <p:cNvSpPr/>
            <p:nvPr/>
          </p:nvSpPr>
          <p:spPr>
            <a:xfrm rot="5400000">
              <a:off x="4157861" y="5749141"/>
              <a:ext cx="91440" cy="2743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IN" sz="1400">
                <a:latin typeface="Book Antiqua" panose="02040602050305030304" pitchFamily="18" charset="0"/>
              </a:endParaRPr>
            </a:p>
          </p:txBody>
        </p:sp>
      </p:grpSp>
      <p:sp>
        <p:nvSpPr>
          <p:cNvPr id="36" name="Rectangle 35">
            <a:extLst>
              <a:ext uri="{FF2B5EF4-FFF2-40B4-BE49-F238E27FC236}">
                <a16:creationId xmlns:a16="http://schemas.microsoft.com/office/drawing/2014/main" id="{EB65B755-96D8-7362-A1F0-9FE1FA1291DF}"/>
              </a:ext>
            </a:extLst>
          </p:cNvPr>
          <p:cNvSpPr/>
          <p:nvPr/>
        </p:nvSpPr>
        <p:spPr>
          <a:xfrm>
            <a:off x="3535036" y="5883328"/>
            <a:ext cx="2061227" cy="585438"/>
          </a:xfrm>
          <a:prstGeom prst="rect">
            <a:avLst/>
          </a:prstGeom>
        </p:spPr>
        <p:txBody>
          <a:bodyPr wrap="square">
            <a:noAutofit/>
          </a:bodyPr>
          <a:lstStyle/>
          <a:p>
            <a:pPr algn="just">
              <a:lnSpc>
                <a:spcPct val="95000"/>
              </a:lnSpc>
              <a:spcBef>
                <a:spcPts val="400"/>
              </a:spcBef>
              <a:spcAft>
                <a:spcPts val="400"/>
              </a:spcAft>
            </a:pPr>
            <a:r>
              <a:rPr lang="en-US" sz="1400" kern="12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National Food Security Mission (NFSM)</a:t>
            </a:r>
            <a:endParaRPr lang="en-IN" sz="1400"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37" name="TextBox 133">
            <a:extLst>
              <a:ext uri="{FF2B5EF4-FFF2-40B4-BE49-F238E27FC236}">
                <a16:creationId xmlns:a16="http://schemas.microsoft.com/office/drawing/2014/main" id="{95727CD9-9866-DC3E-0BA5-7812BE46B015}"/>
              </a:ext>
            </a:extLst>
          </p:cNvPr>
          <p:cNvSpPr txBox="1"/>
          <p:nvPr/>
        </p:nvSpPr>
        <p:spPr>
          <a:xfrm>
            <a:off x="3789654" y="3059145"/>
            <a:ext cx="1221607" cy="1377472"/>
          </a:xfrm>
          <a:prstGeom prst="rect">
            <a:avLst/>
          </a:prstGeom>
          <a:noFill/>
        </p:spPr>
        <p:txBody>
          <a:bodyPr wrap="square" rtlCol="0">
            <a:noAutofit/>
          </a:bodyPr>
          <a:lstStyle/>
          <a:p>
            <a:pPr algn="ctr">
              <a:lnSpc>
                <a:spcPct val="107000"/>
              </a:lnSpc>
              <a:spcAft>
                <a:spcPts val="800"/>
              </a:spcAft>
            </a:pPr>
            <a:r>
              <a:rPr lang="en-US" sz="1400" b="1" kern="1200">
                <a:solidFill>
                  <a:srgbClr val="272E3A"/>
                </a:solidFill>
                <a:effectLst/>
                <a:latin typeface="Book Antiqua" panose="02040602050305030304" pitchFamily="18" charset="0"/>
                <a:ea typeface="Calibri" panose="020F0502020204030204" pitchFamily="34" charset="0"/>
                <a:cs typeface="Times New Roman" panose="02020603050405020304" pitchFamily="18" charset="0"/>
              </a:rPr>
              <a:t>Schemes of Government of India in Agriculture Sector</a:t>
            </a:r>
            <a:endParaRPr lang="en-IN" sz="1400">
              <a:effectLst/>
              <a:latin typeface="Book Antiqua" panose="02040602050305030304" pitchFamily="18" charset="0"/>
              <a:ea typeface="Calibri" panose="020F0502020204030204" pitchFamily="34" charset="0"/>
              <a:cs typeface="Times New Roman" panose="02020603050405020304" pitchFamily="18" charset="0"/>
            </a:endParaRPr>
          </a:p>
        </p:txBody>
      </p:sp>
      <p:pic>
        <p:nvPicPr>
          <p:cNvPr id="38" name="Graphic 4" descr="Crops with solid fill">
            <a:extLst>
              <a:ext uri="{FF2B5EF4-FFF2-40B4-BE49-F238E27FC236}">
                <a16:creationId xmlns:a16="http://schemas.microsoft.com/office/drawing/2014/main" id="{C92E5F7D-C0E3-1441-570B-BF1FB7C9070C}"/>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87622" y="2354910"/>
            <a:ext cx="647098" cy="768319"/>
          </a:xfrm>
          <a:prstGeom prst="rect">
            <a:avLst/>
          </a:prstGeom>
        </p:spPr>
      </p:pic>
      <p:sp>
        <p:nvSpPr>
          <p:cNvPr id="39" name="Rectangle 38">
            <a:extLst>
              <a:ext uri="{FF2B5EF4-FFF2-40B4-BE49-F238E27FC236}">
                <a16:creationId xmlns:a16="http://schemas.microsoft.com/office/drawing/2014/main" id="{A549FC2B-9B26-1B06-FEC5-F20E3D825431}"/>
              </a:ext>
            </a:extLst>
          </p:cNvPr>
          <p:cNvSpPr/>
          <p:nvPr/>
        </p:nvSpPr>
        <p:spPr>
          <a:xfrm>
            <a:off x="1480330" y="2628649"/>
            <a:ext cx="2710796" cy="496338"/>
          </a:xfrm>
          <a:prstGeom prst="rect">
            <a:avLst/>
          </a:prstGeom>
        </p:spPr>
        <p:txBody>
          <a:bodyPr wrap="square">
            <a:noAutofit/>
          </a:bodyPr>
          <a:lstStyle/>
          <a:p>
            <a:pPr>
              <a:lnSpc>
                <a:spcPct val="95000"/>
              </a:lnSpc>
              <a:spcBef>
                <a:spcPts val="400"/>
              </a:spcBef>
              <a:spcAft>
                <a:spcPts val="400"/>
              </a:spcAft>
            </a:pPr>
            <a:r>
              <a:rPr lang="en-US" sz="1400" b="1" kern="1200" dirty="0">
                <a:solidFill>
                  <a:srgbClr val="C00000"/>
                </a:solidFill>
                <a:effectLst/>
                <a:latin typeface="Book Antiqua" panose="02040602050305030304" pitchFamily="18" charset="0"/>
                <a:ea typeface="Calibri" panose="020F0502020204030204" pitchFamily="34" charset="0"/>
                <a:cs typeface="Times New Roman" panose="02020603050405020304" pitchFamily="18" charset="0"/>
              </a:rPr>
              <a:t>Soil Management</a:t>
            </a:r>
            <a:endParaRPr lang="en-IN" sz="1400"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40" name="Rectangle 39">
            <a:extLst>
              <a:ext uri="{FF2B5EF4-FFF2-40B4-BE49-F238E27FC236}">
                <a16:creationId xmlns:a16="http://schemas.microsoft.com/office/drawing/2014/main" id="{32F1ACB0-3137-3BFC-262E-E83A3678EFE3}"/>
              </a:ext>
            </a:extLst>
          </p:cNvPr>
          <p:cNvSpPr/>
          <p:nvPr/>
        </p:nvSpPr>
        <p:spPr>
          <a:xfrm>
            <a:off x="1533165" y="2918552"/>
            <a:ext cx="2042316" cy="388606"/>
          </a:xfrm>
          <a:prstGeom prst="rect">
            <a:avLst/>
          </a:prstGeom>
        </p:spPr>
        <p:txBody>
          <a:bodyPr wrap="square">
            <a:noAutofit/>
          </a:bodyPr>
          <a:lstStyle/>
          <a:p>
            <a:pPr algn="just">
              <a:lnSpc>
                <a:spcPct val="95000"/>
              </a:lnSpc>
              <a:spcBef>
                <a:spcPts val="400"/>
              </a:spcBef>
              <a:spcAft>
                <a:spcPts val="400"/>
              </a:spcAft>
            </a:pPr>
            <a:r>
              <a:rPr lang="en-US" sz="1400" kern="120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Soil Health Card</a:t>
            </a:r>
            <a:endParaRPr lang="en-IN" sz="140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41" name="Rectangle 40">
            <a:extLst>
              <a:ext uri="{FF2B5EF4-FFF2-40B4-BE49-F238E27FC236}">
                <a16:creationId xmlns:a16="http://schemas.microsoft.com/office/drawing/2014/main" id="{15FED637-ECC6-E6D2-1C5A-E09CD56A6F68}"/>
              </a:ext>
            </a:extLst>
          </p:cNvPr>
          <p:cNvSpPr/>
          <p:nvPr/>
        </p:nvSpPr>
        <p:spPr>
          <a:xfrm>
            <a:off x="4351384" y="1175830"/>
            <a:ext cx="3108076" cy="741857"/>
          </a:xfrm>
          <a:prstGeom prst="rect">
            <a:avLst/>
          </a:prstGeom>
        </p:spPr>
        <p:txBody>
          <a:bodyPr wrap="square">
            <a:noAutofit/>
          </a:bodyPr>
          <a:lstStyle/>
          <a:p>
            <a:pPr>
              <a:lnSpc>
                <a:spcPct val="95000"/>
              </a:lnSpc>
              <a:spcBef>
                <a:spcPts val="400"/>
              </a:spcBef>
              <a:spcAft>
                <a:spcPts val="400"/>
              </a:spcAft>
            </a:pPr>
            <a:r>
              <a:rPr lang="en-US" sz="1400" b="1" kern="1200" dirty="0">
                <a:solidFill>
                  <a:srgbClr val="C00000"/>
                </a:solidFill>
                <a:effectLst/>
                <a:latin typeface="Book Antiqua" panose="02040602050305030304" pitchFamily="18" charset="0"/>
                <a:ea typeface="Calibri" panose="020F0502020204030204" pitchFamily="34" charset="0"/>
                <a:cs typeface="Times New Roman" panose="02020603050405020304" pitchFamily="18" charset="0"/>
              </a:rPr>
              <a:t>Agriculture Infrastructure Related </a:t>
            </a:r>
            <a:endParaRPr lang="en-IN" sz="1400"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42" name="Rectangle 41">
            <a:extLst>
              <a:ext uri="{FF2B5EF4-FFF2-40B4-BE49-F238E27FC236}">
                <a16:creationId xmlns:a16="http://schemas.microsoft.com/office/drawing/2014/main" id="{BA9A6A57-D0FB-64A3-1D93-B37A62E6129C}"/>
              </a:ext>
            </a:extLst>
          </p:cNvPr>
          <p:cNvSpPr/>
          <p:nvPr/>
        </p:nvSpPr>
        <p:spPr>
          <a:xfrm>
            <a:off x="4420225" y="1448363"/>
            <a:ext cx="2426127" cy="789820"/>
          </a:xfrm>
          <a:prstGeom prst="rect">
            <a:avLst/>
          </a:prstGeom>
        </p:spPr>
        <p:txBody>
          <a:bodyPr wrap="square">
            <a:noAutofit/>
          </a:bodyPr>
          <a:lstStyle/>
          <a:p>
            <a:pPr algn="just">
              <a:lnSpc>
                <a:spcPct val="95000"/>
              </a:lnSpc>
              <a:spcBef>
                <a:spcPts val="400"/>
              </a:spcBef>
              <a:spcAft>
                <a:spcPts val="400"/>
              </a:spcAft>
            </a:pPr>
            <a:r>
              <a:rPr lang="en-US" sz="1400" kern="120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Agriculture Infrastructure Fund (AIF), Rashtriya Krishi Vikas Yojana (RKVY)</a:t>
            </a:r>
            <a:endParaRPr lang="en-IN" sz="140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43" name="Rectangle 42">
            <a:extLst>
              <a:ext uri="{FF2B5EF4-FFF2-40B4-BE49-F238E27FC236}">
                <a16:creationId xmlns:a16="http://schemas.microsoft.com/office/drawing/2014/main" id="{AAC0A95B-F72B-1B7B-84F2-4FCD14E78D94}"/>
              </a:ext>
            </a:extLst>
          </p:cNvPr>
          <p:cNvSpPr/>
          <p:nvPr/>
        </p:nvSpPr>
        <p:spPr>
          <a:xfrm>
            <a:off x="5268386" y="3004014"/>
            <a:ext cx="2333534" cy="757981"/>
          </a:xfrm>
          <a:prstGeom prst="rect">
            <a:avLst/>
          </a:prstGeom>
        </p:spPr>
        <p:txBody>
          <a:bodyPr wrap="square">
            <a:noAutofit/>
          </a:bodyPr>
          <a:lstStyle/>
          <a:p>
            <a:pPr algn="just">
              <a:lnSpc>
                <a:spcPct val="95000"/>
              </a:lnSpc>
              <a:spcBef>
                <a:spcPts val="400"/>
              </a:spcBef>
              <a:spcAft>
                <a:spcPts val="400"/>
              </a:spcAft>
            </a:pPr>
            <a:r>
              <a:rPr lang="en-US" sz="1400" kern="12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Mission for Integrated Development of Horticulture</a:t>
            </a:r>
            <a:endParaRPr lang="en-IN" sz="1400"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44" name="Rectangle 43">
            <a:extLst>
              <a:ext uri="{FF2B5EF4-FFF2-40B4-BE49-F238E27FC236}">
                <a16:creationId xmlns:a16="http://schemas.microsoft.com/office/drawing/2014/main" id="{01DAD25E-C754-0E0B-4CE0-E56F2DCD1BCE}"/>
              </a:ext>
            </a:extLst>
          </p:cNvPr>
          <p:cNvSpPr/>
          <p:nvPr/>
        </p:nvSpPr>
        <p:spPr>
          <a:xfrm>
            <a:off x="1469095" y="4891258"/>
            <a:ext cx="1737738" cy="601404"/>
          </a:xfrm>
          <a:prstGeom prst="rect">
            <a:avLst/>
          </a:prstGeom>
        </p:spPr>
        <p:txBody>
          <a:bodyPr wrap="square">
            <a:noAutofit/>
          </a:bodyPr>
          <a:lstStyle/>
          <a:p>
            <a:pPr algn="just">
              <a:lnSpc>
                <a:spcPct val="95000"/>
              </a:lnSpc>
              <a:spcBef>
                <a:spcPts val="400"/>
              </a:spcBef>
              <a:spcAft>
                <a:spcPts val="400"/>
              </a:spcAft>
            </a:pPr>
            <a:r>
              <a:rPr lang="en-IN" sz="1400" kern="120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Pradhan Mantri Krishi Sinchayee Yojana</a:t>
            </a:r>
            <a:endParaRPr lang="en-IN" sz="140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45" name="Rectangle 44">
            <a:extLst>
              <a:ext uri="{FF2B5EF4-FFF2-40B4-BE49-F238E27FC236}">
                <a16:creationId xmlns:a16="http://schemas.microsoft.com/office/drawing/2014/main" id="{C02A91E0-A4DE-BF63-5599-FAF72B3BFCEF}"/>
              </a:ext>
            </a:extLst>
          </p:cNvPr>
          <p:cNvSpPr/>
          <p:nvPr/>
        </p:nvSpPr>
        <p:spPr>
          <a:xfrm>
            <a:off x="4952591" y="4518392"/>
            <a:ext cx="2710796" cy="447671"/>
          </a:xfrm>
          <a:prstGeom prst="rect">
            <a:avLst/>
          </a:prstGeom>
        </p:spPr>
        <p:txBody>
          <a:bodyPr wrap="square">
            <a:noAutofit/>
          </a:bodyPr>
          <a:lstStyle/>
          <a:p>
            <a:pPr>
              <a:lnSpc>
                <a:spcPct val="95000"/>
              </a:lnSpc>
              <a:spcBef>
                <a:spcPts val="400"/>
              </a:spcBef>
              <a:spcAft>
                <a:spcPts val="400"/>
              </a:spcAft>
            </a:pPr>
            <a:r>
              <a:rPr lang="en-US" sz="1400" b="1" kern="1200" dirty="0">
                <a:solidFill>
                  <a:srgbClr val="C00000"/>
                </a:solidFill>
                <a:effectLst/>
                <a:latin typeface="Book Antiqua" panose="02040602050305030304" pitchFamily="18" charset="0"/>
                <a:ea typeface="Calibri" panose="020F0502020204030204" pitchFamily="34" charset="0"/>
                <a:cs typeface="Times New Roman" panose="02020603050405020304" pitchFamily="18" charset="0"/>
              </a:rPr>
              <a:t>Agriculture Marketing</a:t>
            </a:r>
            <a:endParaRPr lang="en-IN" sz="1400"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46" name="Rectangle 45">
            <a:extLst>
              <a:ext uri="{FF2B5EF4-FFF2-40B4-BE49-F238E27FC236}">
                <a16:creationId xmlns:a16="http://schemas.microsoft.com/office/drawing/2014/main" id="{176F94EE-4980-29D7-A584-53F67024A2AE}"/>
              </a:ext>
            </a:extLst>
          </p:cNvPr>
          <p:cNvSpPr/>
          <p:nvPr/>
        </p:nvSpPr>
        <p:spPr>
          <a:xfrm>
            <a:off x="4830470" y="4774905"/>
            <a:ext cx="2742638" cy="717591"/>
          </a:xfrm>
          <a:prstGeom prst="rect">
            <a:avLst/>
          </a:prstGeom>
        </p:spPr>
        <p:txBody>
          <a:bodyPr wrap="square">
            <a:noAutofit/>
          </a:bodyPr>
          <a:lstStyle/>
          <a:p>
            <a:pPr algn="just">
              <a:lnSpc>
                <a:spcPct val="95000"/>
              </a:lnSpc>
              <a:spcBef>
                <a:spcPts val="400"/>
              </a:spcBef>
              <a:spcAft>
                <a:spcPts val="400"/>
              </a:spcAft>
            </a:pPr>
            <a:r>
              <a:rPr lang="en-US" sz="1400" kern="12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Integrated Scheme for Agriculture Marketing (ISAM), E-NAM</a:t>
            </a:r>
            <a:endParaRPr lang="en-IN" sz="1400"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47" name="Rectangle 46">
            <a:extLst>
              <a:ext uri="{FF2B5EF4-FFF2-40B4-BE49-F238E27FC236}">
                <a16:creationId xmlns:a16="http://schemas.microsoft.com/office/drawing/2014/main" id="{C56603AC-2155-490F-A0E0-4B65ED4EBB89}"/>
              </a:ext>
            </a:extLst>
          </p:cNvPr>
          <p:cNvSpPr/>
          <p:nvPr/>
        </p:nvSpPr>
        <p:spPr>
          <a:xfrm>
            <a:off x="5150760" y="2656150"/>
            <a:ext cx="3658582" cy="455630"/>
          </a:xfrm>
          <a:prstGeom prst="rect">
            <a:avLst/>
          </a:prstGeom>
        </p:spPr>
        <p:txBody>
          <a:bodyPr wrap="square">
            <a:noAutofit/>
          </a:bodyPr>
          <a:lstStyle/>
          <a:p>
            <a:pPr>
              <a:lnSpc>
                <a:spcPct val="95000"/>
              </a:lnSpc>
              <a:spcBef>
                <a:spcPts val="400"/>
              </a:spcBef>
              <a:spcAft>
                <a:spcPts val="400"/>
              </a:spcAft>
            </a:pPr>
            <a:r>
              <a:rPr lang="en-US" sz="1400" b="1" kern="1200" dirty="0">
                <a:solidFill>
                  <a:srgbClr val="C00000"/>
                </a:solidFill>
                <a:effectLst/>
                <a:latin typeface="Book Antiqua" panose="02040602050305030304" pitchFamily="18" charset="0"/>
                <a:ea typeface="Calibri" panose="020F0502020204030204" pitchFamily="34" charset="0"/>
                <a:cs typeface="Times New Roman" panose="02020603050405020304" pitchFamily="18" charset="0"/>
              </a:rPr>
              <a:t>Holistic growth of the Horticulture sector </a:t>
            </a:r>
            <a:endParaRPr lang="en-IN" sz="1400"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48" name="Rectangle 47">
            <a:extLst>
              <a:ext uri="{FF2B5EF4-FFF2-40B4-BE49-F238E27FC236}">
                <a16:creationId xmlns:a16="http://schemas.microsoft.com/office/drawing/2014/main" id="{CB68E514-806D-C890-87EA-3F91FC0269A9}"/>
              </a:ext>
            </a:extLst>
          </p:cNvPr>
          <p:cNvSpPr/>
          <p:nvPr/>
        </p:nvSpPr>
        <p:spPr>
          <a:xfrm>
            <a:off x="1471157" y="4721561"/>
            <a:ext cx="2710796" cy="425334"/>
          </a:xfrm>
          <a:prstGeom prst="rect">
            <a:avLst/>
          </a:prstGeom>
        </p:spPr>
        <p:txBody>
          <a:bodyPr wrap="square">
            <a:noAutofit/>
          </a:bodyPr>
          <a:lstStyle/>
          <a:p>
            <a:pPr>
              <a:lnSpc>
                <a:spcPct val="95000"/>
              </a:lnSpc>
              <a:spcBef>
                <a:spcPts val="400"/>
              </a:spcBef>
              <a:spcAft>
                <a:spcPts val="400"/>
              </a:spcAft>
            </a:pPr>
            <a:r>
              <a:rPr lang="en-US" sz="1400" b="1" kern="1200" dirty="0">
                <a:solidFill>
                  <a:srgbClr val="C00000"/>
                </a:solidFill>
                <a:effectLst/>
                <a:latin typeface="Book Antiqua" panose="02040602050305030304" pitchFamily="18" charset="0"/>
                <a:ea typeface="Calibri" panose="020F0502020204030204" pitchFamily="34" charset="0"/>
                <a:cs typeface="Times New Roman" panose="02020603050405020304" pitchFamily="18" charset="0"/>
              </a:rPr>
              <a:t>Irrigation</a:t>
            </a:r>
            <a:endParaRPr lang="en-IN" sz="1400"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49" name="Rectangle 48">
            <a:extLst>
              <a:ext uri="{FF2B5EF4-FFF2-40B4-BE49-F238E27FC236}">
                <a16:creationId xmlns:a16="http://schemas.microsoft.com/office/drawing/2014/main" id="{BEE41F3F-B358-FE07-2246-A81D935A7033}"/>
              </a:ext>
            </a:extLst>
          </p:cNvPr>
          <p:cNvSpPr/>
          <p:nvPr/>
        </p:nvSpPr>
        <p:spPr>
          <a:xfrm>
            <a:off x="3584058" y="5643743"/>
            <a:ext cx="2060754" cy="439936"/>
          </a:xfrm>
          <a:prstGeom prst="rect">
            <a:avLst/>
          </a:prstGeom>
        </p:spPr>
        <p:txBody>
          <a:bodyPr wrap="square">
            <a:noAutofit/>
          </a:bodyPr>
          <a:lstStyle/>
          <a:p>
            <a:pPr>
              <a:lnSpc>
                <a:spcPct val="95000"/>
              </a:lnSpc>
              <a:spcBef>
                <a:spcPts val="400"/>
              </a:spcBef>
              <a:spcAft>
                <a:spcPts val="400"/>
              </a:spcAft>
            </a:pPr>
            <a:r>
              <a:rPr lang="en-US" sz="1400" b="1" kern="1200" dirty="0">
                <a:solidFill>
                  <a:srgbClr val="C00000"/>
                </a:solidFill>
                <a:effectLst/>
                <a:latin typeface="Book Antiqua" panose="02040602050305030304" pitchFamily="18" charset="0"/>
                <a:ea typeface="Calibri" panose="020F0502020204030204" pitchFamily="34" charset="0"/>
                <a:cs typeface="Times New Roman" panose="02020603050405020304" pitchFamily="18" charset="0"/>
              </a:rPr>
              <a:t>Foodgrains</a:t>
            </a:r>
            <a:endParaRPr lang="en-IN" sz="1400"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50" name="Rectangle 49">
            <a:extLst>
              <a:ext uri="{FF2B5EF4-FFF2-40B4-BE49-F238E27FC236}">
                <a16:creationId xmlns:a16="http://schemas.microsoft.com/office/drawing/2014/main" id="{17297F0C-A2B9-743E-31B2-03CF750BD824}"/>
              </a:ext>
            </a:extLst>
          </p:cNvPr>
          <p:cNvSpPr/>
          <p:nvPr/>
        </p:nvSpPr>
        <p:spPr>
          <a:xfrm>
            <a:off x="462419" y="3879860"/>
            <a:ext cx="2710796" cy="464190"/>
          </a:xfrm>
          <a:prstGeom prst="rect">
            <a:avLst/>
          </a:prstGeom>
        </p:spPr>
        <p:txBody>
          <a:bodyPr wrap="square">
            <a:noAutofit/>
          </a:bodyPr>
          <a:lstStyle/>
          <a:p>
            <a:pPr>
              <a:lnSpc>
                <a:spcPct val="95000"/>
              </a:lnSpc>
              <a:spcBef>
                <a:spcPts val="400"/>
              </a:spcBef>
              <a:spcAft>
                <a:spcPts val="400"/>
              </a:spcAft>
            </a:pPr>
            <a:r>
              <a:rPr lang="en-US" sz="1400" b="1" kern="1200" dirty="0">
                <a:solidFill>
                  <a:srgbClr val="C00000"/>
                </a:solidFill>
                <a:effectLst/>
                <a:latin typeface="Book Antiqua" panose="02040602050305030304" pitchFamily="18" charset="0"/>
                <a:ea typeface="Calibri" panose="020F0502020204030204" pitchFamily="34" charset="0"/>
                <a:cs typeface="Times New Roman" panose="02020603050405020304" pitchFamily="18" charset="0"/>
              </a:rPr>
              <a:t>Mechanization</a:t>
            </a:r>
            <a:endParaRPr lang="en-IN" sz="1400"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51" name="Rectangle 50">
            <a:extLst>
              <a:ext uri="{FF2B5EF4-FFF2-40B4-BE49-F238E27FC236}">
                <a16:creationId xmlns:a16="http://schemas.microsoft.com/office/drawing/2014/main" id="{2FB4CE7D-5DF0-FB75-7559-48CE0EDBD80B}"/>
              </a:ext>
            </a:extLst>
          </p:cNvPr>
          <p:cNvSpPr/>
          <p:nvPr/>
        </p:nvSpPr>
        <p:spPr>
          <a:xfrm>
            <a:off x="437566" y="4226414"/>
            <a:ext cx="3547650" cy="528065"/>
          </a:xfrm>
          <a:prstGeom prst="rect">
            <a:avLst/>
          </a:prstGeom>
        </p:spPr>
        <p:txBody>
          <a:bodyPr wrap="square">
            <a:noAutofit/>
          </a:bodyPr>
          <a:lstStyle/>
          <a:p>
            <a:pPr algn="just">
              <a:lnSpc>
                <a:spcPct val="95000"/>
              </a:lnSpc>
              <a:spcBef>
                <a:spcPts val="400"/>
              </a:spcBef>
              <a:spcAft>
                <a:spcPts val="400"/>
              </a:spcAft>
            </a:pPr>
            <a:r>
              <a:rPr lang="en-US" sz="1400" kern="12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Sub - Mission on Agricultural Mechanization (SMAM)</a:t>
            </a:r>
            <a:endParaRPr lang="en-IN" sz="1400"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52" name="Rectangle 51">
            <a:extLst>
              <a:ext uri="{FF2B5EF4-FFF2-40B4-BE49-F238E27FC236}">
                <a16:creationId xmlns:a16="http://schemas.microsoft.com/office/drawing/2014/main" id="{5DD3A11E-8451-5FC6-F6AA-AC76847410DE}"/>
              </a:ext>
            </a:extLst>
          </p:cNvPr>
          <p:cNvSpPr/>
          <p:nvPr/>
        </p:nvSpPr>
        <p:spPr>
          <a:xfrm>
            <a:off x="1654628" y="1365033"/>
            <a:ext cx="3498709" cy="439740"/>
          </a:xfrm>
          <a:prstGeom prst="rect">
            <a:avLst/>
          </a:prstGeom>
        </p:spPr>
        <p:txBody>
          <a:bodyPr wrap="square">
            <a:noAutofit/>
          </a:bodyPr>
          <a:lstStyle/>
          <a:p>
            <a:pPr>
              <a:lnSpc>
                <a:spcPct val="95000"/>
              </a:lnSpc>
              <a:spcBef>
                <a:spcPts val="400"/>
              </a:spcBef>
              <a:spcAft>
                <a:spcPts val="400"/>
              </a:spcAft>
            </a:pPr>
            <a:r>
              <a:rPr lang="en-US" sz="1400" b="1" kern="1200" dirty="0">
                <a:solidFill>
                  <a:srgbClr val="C00000"/>
                </a:solidFill>
                <a:effectLst/>
                <a:latin typeface="Book Antiqua" panose="02040602050305030304" pitchFamily="18" charset="0"/>
                <a:ea typeface="Calibri" panose="020F0502020204030204" pitchFamily="34" charset="0"/>
                <a:cs typeface="Times New Roman" panose="02020603050405020304" pitchFamily="18" charset="0"/>
              </a:rPr>
              <a:t>Empowering Women</a:t>
            </a:r>
            <a:endParaRPr lang="en-IN" sz="1400"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F15A41E2-107C-36EE-8178-3996B4A0F33C}"/>
              </a:ext>
            </a:extLst>
          </p:cNvPr>
          <p:cNvSpPr>
            <a:spLocks noGrp="1"/>
          </p:cNvSpPr>
          <p:nvPr>
            <p:ph type="sldNum" sz="quarter" idx="12"/>
          </p:nvPr>
        </p:nvSpPr>
        <p:spPr>
          <a:xfrm>
            <a:off x="11756571" y="6620794"/>
            <a:ext cx="414317" cy="237206"/>
          </a:xfrm>
        </p:spPr>
        <p:txBody>
          <a:bodyPr/>
          <a:lstStyle/>
          <a:p>
            <a:fld id="{8D4F848A-3D41-4A27-994B-6B24ACA903D0}" type="slidenum">
              <a:rPr lang="en-US" sz="1000" smtClean="0">
                <a:solidFill>
                  <a:schemeClr val="bg1"/>
                </a:solidFill>
                <a:latin typeface="Book Antiqua" panose="02040602050305030304" pitchFamily="18" charset="0"/>
              </a:rPr>
              <a:t>16</a:t>
            </a:fld>
            <a:endParaRPr lang="en-US" sz="1000" dirty="0">
              <a:solidFill>
                <a:schemeClr val="bg1"/>
              </a:solidFill>
              <a:latin typeface="Book Antiqua" panose="02040602050305030304" pitchFamily="18" charset="0"/>
            </a:endParaRPr>
          </a:p>
        </p:txBody>
      </p:sp>
      <p:sp>
        <p:nvSpPr>
          <p:cNvPr id="4" name="TextBox 3">
            <a:extLst>
              <a:ext uri="{FF2B5EF4-FFF2-40B4-BE49-F238E27FC236}">
                <a16:creationId xmlns:a16="http://schemas.microsoft.com/office/drawing/2014/main" id="{A42CA33B-8EB6-CE80-EF7C-FED7E6385FC2}"/>
              </a:ext>
            </a:extLst>
          </p:cNvPr>
          <p:cNvSpPr txBox="1"/>
          <p:nvPr/>
        </p:nvSpPr>
        <p:spPr>
          <a:xfrm>
            <a:off x="23123" y="6589293"/>
            <a:ext cx="4189113" cy="246221"/>
          </a:xfrm>
          <a:prstGeom prst="rect">
            <a:avLst/>
          </a:prstGeom>
          <a:noFill/>
        </p:spPr>
        <p:txBody>
          <a:bodyPr wrap="square">
            <a:spAutoFit/>
          </a:bodyPr>
          <a:lstStyle/>
          <a:p>
            <a:pPr algn="ctr"/>
            <a:r>
              <a:rPr lang="en-US" sz="1000" dirty="0">
                <a:effectLst/>
                <a:latin typeface="Book Antiqua" panose="02040602050305030304" pitchFamily="18" charset="0"/>
                <a:ea typeface="Calibri" panose="020F0502020204030204" pitchFamily="34" charset="0"/>
                <a:cs typeface="Times New Roman" panose="02020603050405020304" pitchFamily="18" charset="0"/>
              </a:rPr>
              <a:t>Source: Various government websites, YES BANK Analysis</a:t>
            </a:r>
          </a:p>
        </p:txBody>
      </p:sp>
    </p:spTree>
    <p:extLst>
      <p:ext uri="{BB962C8B-B14F-4D97-AF65-F5344CB8AC3E}">
        <p14:creationId xmlns:p14="http://schemas.microsoft.com/office/powerpoint/2010/main" val="3399035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88E8-202B-2532-198E-67D80A4AA586}"/>
              </a:ext>
            </a:extLst>
          </p:cNvPr>
          <p:cNvSpPr>
            <a:spLocks noGrp="1"/>
          </p:cNvSpPr>
          <p:nvPr>
            <p:ph type="title"/>
          </p:nvPr>
        </p:nvSpPr>
        <p:spPr/>
        <p:txBody>
          <a:bodyPr/>
          <a:lstStyle/>
          <a:p>
            <a:r>
              <a:rPr lang="en-US" dirty="0"/>
              <a:t>Challenges</a:t>
            </a:r>
            <a:endParaRPr lang="en-GB" dirty="0"/>
          </a:p>
        </p:txBody>
      </p:sp>
      <p:grpSp>
        <p:nvGrpSpPr>
          <p:cNvPr id="5" name="Group 4">
            <a:extLst>
              <a:ext uri="{FF2B5EF4-FFF2-40B4-BE49-F238E27FC236}">
                <a16:creationId xmlns:a16="http://schemas.microsoft.com/office/drawing/2014/main" id="{1353D95B-F754-0EDD-7480-5546112F6107}"/>
              </a:ext>
            </a:extLst>
          </p:cNvPr>
          <p:cNvGrpSpPr/>
          <p:nvPr/>
        </p:nvGrpSpPr>
        <p:grpSpPr>
          <a:xfrm>
            <a:off x="261256" y="825161"/>
            <a:ext cx="11091372" cy="4625302"/>
            <a:chOff x="261256" y="776174"/>
            <a:chExt cx="11091372" cy="4625302"/>
          </a:xfrm>
        </p:grpSpPr>
        <p:sp>
          <p:nvSpPr>
            <p:cNvPr id="44" name="Rectangle 43">
              <a:extLst>
                <a:ext uri="{FF2B5EF4-FFF2-40B4-BE49-F238E27FC236}">
                  <a16:creationId xmlns:a16="http://schemas.microsoft.com/office/drawing/2014/main" id="{E247B07A-79C4-9E6C-28B3-A0D21AA05204}"/>
                </a:ext>
              </a:extLst>
            </p:cNvPr>
            <p:cNvSpPr/>
            <p:nvPr/>
          </p:nvSpPr>
          <p:spPr>
            <a:xfrm>
              <a:off x="1185146" y="803280"/>
              <a:ext cx="10167482" cy="1083444"/>
            </a:xfrm>
            <a:prstGeom prst="rect">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a:p>
          </p:txBody>
        </p:sp>
        <p:sp>
          <p:nvSpPr>
            <p:cNvPr id="45" name="Rectangle 44">
              <a:extLst>
                <a:ext uri="{FF2B5EF4-FFF2-40B4-BE49-F238E27FC236}">
                  <a16:creationId xmlns:a16="http://schemas.microsoft.com/office/drawing/2014/main" id="{5F2212C1-6C07-FDD8-D802-946A4DC06C7A}"/>
                </a:ext>
              </a:extLst>
            </p:cNvPr>
            <p:cNvSpPr/>
            <p:nvPr/>
          </p:nvSpPr>
          <p:spPr>
            <a:xfrm>
              <a:off x="1185144" y="1970853"/>
              <a:ext cx="10167482" cy="1083444"/>
            </a:xfrm>
            <a:prstGeom prst="rect">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a:solidFill>
                  <a:schemeClr val="dk1"/>
                </a:solidFill>
              </a:endParaRPr>
            </a:p>
          </p:txBody>
        </p:sp>
        <p:sp>
          <p:nvSpPr>
            <p:cNvPr id="46" name="Rectangle 45">
              <a:extLst>
                <a:ext uri="{FF2B5EF4-FFF2-40B4-BE49-F238E27FC236}">
                  <a16:creationId xmlns:a16="http://schemas.microsoft.com/office/drawing/2014/main" id="{661C9289-D8FC-5B7B-0054-2E60E890C8CD}"/>
                </a:ext>
              </a:extLst>
            </p:cNvPr>
            <p:cNvSpPr/>
            <p:nvPr/>
          </p:nvSpPr>
          <p:spPr>
            <a:xfrm>
              <a:off x="1185143" y="4310188"/>
              <a:ext cx="10167482" cy="1083444"/>
            </a:xfrm>
            <a:prstGeom prst="rect">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a:solidFill>
                  <a:schemeClr val="dk1"/>
                </a:solidFill>
              </a:endParaRPr>
            </a:p>
          </p:txBody>
        </p:sp>
        <p:sp>
          <p:nvSpPr>
            <p:cNvPr id="48" name="Rectangle 47">
              <a:extLst>
                <a:ext uri="{FF2B5EF4-FFF2-40B4-BE49-F238E27FC236}">
                  <a16:creationId xmlns:a16="http://schemas.microsoft.com/office/drawing/2014/main" id="{A340D882-A7F7-AFE5-E333-65AB04DC7C0F}"/>
                </a:ext>
              </a:extLst>
            </p:cNvPr>
            <p:cNvSpPr/>
            <p:nvPr/>
          </p:nvSpPr>
          <p:spPr>
            <a:xfrm>
              <a:off x="1185143" y="3123065"/>
              <a:ext cx="10167482" cy="1083444"/>
            </a:xfrm>
            <a:prstGeom prst="rect">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a:solidFill>
                  <a:schemeClr val="dk1"/>
                </a:solidFill>
              </a:endParaRPr>
            </a:p>
          </p:txBody>
        </p:sp>
        <p:sp>
          <p:nvSpPr>
            <p:cNvPr id="52" name="Hexagon 51">
              <a:extLst>
                <a:ext uri="{FF2B5EF4-FFF2-40B4-BE49-F238E27FC236}">
                  <a16:creationId xmlns:a16="http://schemas.microsoft.com/office/drawing/2014/main" id="{A2B4AA49-F445-1827-CE4A-78AE49E8521E}"/>
                </a:ext>
              </a:extLst>
            </p:cNvPr>
            <p:cNvSpPr/>
            <p:nvPr/>
          </p:nvSpPr>
          <p:spPr>
            <a:xfrm>
              <a:off x="261257" y="776174"/>
              <a:ext cx="1465943" cy="1118537"/>
            </a:xfrm>
            <a:prstGeom prst="hexagon">
              <a:avLst/>
            </a:prstGeom>
            <a:solidFill>
              <a:schemeClr val="accent5">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IN" dirty="0"/>
            </a:p>
          </p:txBody>
        </p:sp>
        <p:sp>
          <p:nvSpPr>
            <p:cNvPr id="53" name="Hexagon 52">
              <a:extLst>
                <a:ext uri="{FF2B5EF4-FFF2-40B4-BE49-F238E27FC236}">
                  <a16:creationId xmlns:a16="http://schemas.microsoft.com/office/drawing/2014/main" id="{6410D044-4C03-9CE8-4BF7-BA2432BECF34}"/>
                </a:ext>
              </a:extLst>
            </p:cNvPr>
            <p:cNvSpPr/>
            <p:nvPr/>
          </p:nvSpPr>
          <p:spPr>
            <a:xfrm>
              <a:off x="261256" y="1978157"/>
              <a:ext cx="1465943" cy="1090577"/>
            </a:xfrm>
            <a:prstGeom prst="hexagon">
              <a:avLst/>
            </a:prstGeom>
            <a:solidFill>
              <a:schemeClr val="accent5">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IN" dirty="0"/>
            </a:p>
          </p:txBody>
        </p:sp>
        <p:sp>
          <p:nvSpPr>
            <p:cNvPr id="54" name="Hexagon 53">
              <a:extLst>
                <a:ext uri="{FF2B5EF4-FFF2-40B4-BE49-F238E27FC236}">
                  <a16:creationId xmlns:a16="http://schemas.microsoft.com/office/drawing/2014/main" id="{80CE3FB9-0F33-C93A-CB49-B04F98D0BEF8}"/>
                </a:ext>
              </a:extLst>
            </p:cNvPr>
            <p:cNvSpPr/>
            <p:nvPr/>
          </p:nvSpPr>
          <p:spPr>
            <a:xfrm>
              <a:off x="261256" y="3098359"/>
              <a:ext cx="1465943" cy="1136129"/>
            </a:xfrm>
            <a:prstGeom prst="hexagon">
              <a:avLst/>
            </a:prstGeom>
            <a:solidFill>
              <a:schemeClr val="accent5">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IN" dirty="0"/>
            </a:p>
          </p:txBody>
        </p:sp>
        <p:sp>
          <p:nvSpPr>
            <p:cNvPr id="56" name="Hexagon 55">
              <a:extLst>
                <a:ext uri="{FF2B5EF4-FFF2-40B4-BE49-F238E27FC236}">
                  <a16:creationId xmlns:a16="http://schemas.microsoft.com/office/drawing/2014/main" id="{48F437E2-B185-046B-01BE-649F53810857}"/>
                </a:ext>
              </a:extLst>
            </p:cNvPr>
            <p:cNvSpPr/>
            <p:nvPr/>
          </p:nvSpPr>
          <p:spPr>
            <a:xfrm>
              <a:off x="268511" y="4318032"/>
              <a:ext cx="1465943" cy="1083444"/>
            </a:xfrm>
            <a:prstGeom prst="hexagon">
              <a:avLst/>
            </a:prstGeom>
            <a:solidFill>
              <a:schemeClr val="accent5">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IN" dirty="0"/>
            </a:p>
          </p:txBody>
        </p:sp>
        <p:pic>
          <p:nvPicPr>
            <p:cNvPr id="57" name="Graphic 41" descr="Crops with solid fill">
              <a:extLst>
                <a:ext uri="{FF2B5EF4-FFF2-40B4-BE49-F238E27FC236}">
                  <a16:creationId xmlns:a16="http://schemas.microsoft.com/office/drawing/2014/main" id="{4C8BA2C3-55E4-D00A-C416-1170C7DC2545}"/>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6174" y="853164"/>
              <a:ext cx="790615" cy="790615"/>
            </a:xfrm>
            <a:prstGeom prst="rect">
              <a:avLst/>
            </a:prstGeom>
          </p:spPr>
        </p:pic>
        <p:pic>
          <p:nvPicPr>
            <p:cNvPr id="58" name="Graphic 43" descr="Continuous Improvement outline">
              <a:extLst>
                <a:ext uri="{FF2B5EF4-FFF2-40B4-BE49-F238E27FC236}">
                  <a16:creationId xmlns:a16="http://schemas.microsoft.com/office/drawing/2014/main" id="{8CA07E5A-9821-3760-495B-9004C166ED16}"/>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9630" y="2069570"/>
              <a:ext cx="887159" cy="887159"/>
            </a:xfrm>
            <a:prstGeom prst="rect">
              <a:avLst/>
            </a:prstGeom>
          </p:spPr>
        </p:pic>
        <p:pic>
          <p:nvPicPr>
            <p:cNvPr id="59" name="Graphic 64" descr="Link with solid fill">
              <a:extLst>
                <a:ext uri="{FF2B5EF4-FFF2-40B4-BE49-F238E27FC236}">
                  <a16:creationId xmlns:a16="http://schemas.microsoft.com/office/drawing/2014/main" id="{FE544CEB-7641-B40C-A5DD-3293A51B4992}"/>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7901" y="3262937"/>
              <a:ext cx="790615" cy="790615"/>
            </a:xfrm>
            <a:prstGeom prst="rect">
              <a:avLst/>
            </a:prstGeom>
          </p:spPr>
        </p:pic>
        <p:pic>
          <p:nvPicPr>
            <p:cNvPr id="61" name="Graphic 66" descr="Judge female with solid fill">
              <a:extLst>
                <a:ext uri="{FF2B5EF4-FFF2-40B4-BE49-F238E27FC236}">
                  <a16:creationId xmlns:a16="http://schemas.microsoft.com/office/drawing/2014/main" id="{CBCC50E2-582A-03A5-F47B-CAFED0B0B470}"/>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8066" y="4443685"/>
              <a:ext cx="720450" cy="720450"/>
            </a:xfrm>
            <a:prstGeom prst="rect">
              <a:avLst/>
            </a:prstGeom>
          </p:spPr>
        </p:pic>
        <p:sp>
          <p:nvSpPr>
            <p:cNvPr id="63" name="TextBox 62">
              <a:extLst>
                <a:ext uri="{FF2B5EF4-FFF2-40B4-BE49-F238E27FC236}">
                  <a16:creationId xmlns:a16="http://schemas.microsoft.com/office/drawing/2014/main" id="{A150050B-1818-8EDF-B024-8F842D538330}"/>
                </a:ext>
              </a:extLst>
            </p:cNvPr>
            <p:cNvSpPr txBox="1"/>
            <p:nvPr/>
          </p:nvSpPr>
          <p:spPr>
            <a:xfrm>
              <a:off x="1741706" y="1167509"/>
              <a:ext cx="2409095" cy="338554"/>
            </a:xfrm>
            <a:prstGeom prst="rect">
              <a:avLst/>
            </a:prstGeom>
            <a:noFill/>
          </p:spPr>
          <p:txBody>
            <a:bodyPr wrap="square">
              <a:spAutoFit/>
            </a:bodyPr>
            <a:lstStyle/>
            <a:p>
              <a:r>
                <a:rPr lang="en-US" sz="1600" b="1" dirty="0">
                  <a:effectLst/>
                  <a:latin typeface="Book Antiqua" panose="02040602050305030304" pitchFamily="18" charset="0"/>
                  <a:ea typeface="Calibri" panose="020F0502020204030204" pitchFamily="34" charset="0"/>
                  <a:cs typeface="Times New Roman" panose="02020603050405020304" pitchFamily="18" charset="0"/>
                </a:rPr>
                <a:t>Farm level</a:t>
              </a:r>
              <a:endParaRPr lang="en-IN" sz="1600" dirty="0"/>
            </a:p>
          </p:txBody>
        </p:sp>
        <p:sp>
          <p:nvSpPr>
            <p:cNvPr id="64" name="TextBox 63">
              <a:extLst>
                <a:ext uri="{FF2B5EF4-FFF2-40B4-BE49-F238E27FC236}">
                  <a16:creationId xmlns:a16="http://schemas.microsoft.com/office/drawing/2014/main" id="{6808855C-1632-91C3-08F0-BC6F0A49769C}"/>
                </a:ext>
              </a:extLst>
            </p:cNvPr>
            <p:cNvSpPr txBox="1"/>
            <p:nvPr/>
          </p:nvSpPr>
          <p:spPr>
            <a:xfrm>
              <a:off x="1723020" y="2343872"/>
              <a:ext cx="2409095" cy="338554"/>
            </a:xfrm>
            <a:prstGeom prst="rect">
              <a:avLst/>
            </a:prstGeom>
            <a:noFill/>
          </p:spPr>
          <p:txBody>
            <a:bodyPr wrap="square">
              <a:spAutoFit/>
            </a:bodyPr>
            <a:lstStyle/>
            <a:p>
              <a:r>
                <a:rPr lang="en-US" sz="1600" b="1" dirty="0">
                  <a:effectLst/>
                  <a:latin typeface="Book Antiqua" panose="02040602050305030304" pitchFamily="18" charset="0"/>
                  <a:ea typeface="Calibri" panose="020F0502020204030204" pitchFamily="34" charset="0"/>
                  <a:cs typeface="Times New Roman" panose="02020603050405020304" pitchFamily="18" charset="0"/>
                </a:rPr>
                <a:t>Product level</a:t>
              </a:r>
              <a:endParaRPr lang="en-IN" sz="1600" dirty="0"/>
            </a:p>
          </p:txBody>
        </p:sp>
        <p:sp>
          <p:nvSpPr>
            <p:cNvPr id="66" name="TextBox 65">
              <a:extLst>
                <a:ext uri="{FF2B5EF4-FFF2-40B4-BE49-F238E27FC236}">
                  <a16:creationId xmlns:a16="http://schemas.microsoft.com/office/drawing/2014/main" id="{890748C9-08AA-ED75-BBAF-AB9C0D836E82}"/>
                </a:ext>
              </a:extLst>
            </p:cNvPr>
            <p:cNvSpPr txBox="1"/>
            <p:nvPr/>
          </p:nvSpPr>
          <p:spPr>
            <a:xfrm>
              <a:off x="1741706" y="3460216"/>
              <a:ext cx="2409095" cy="338554"/>
            </a:xfrm>
            <a:prstGeom prst="rect">
              <a:avLst/>
            </a:prstGeom>
            <a:noFill/>
          </p:spPr>
          <p:txBody>
            <a:bodyPr wrap="square">
              <a:spAutoFit/>
            </a:bodyPr>
            <a:lstStyle/>
            <a:p>
              <a:r>
                <a:rPr lang="en-US" sz="1600" b="1" dirty="0">
                  <a:effectLst/>
                  <a:latin typeface="Book Antiqua" panose="02040602050305030304" pitchFamily="18" charset="0"/>
                  <a:ea typeface="Calibri" panose="020F0502020204030204" pitchFamily="34" charset="0"/>
                  <a:cs typeface="Times New Roman" panose="02020603050405020304" pitchFamily="18" charset="0"/>
                </a:rPr>
                <a:t>Supply chain</a:t>
              </a:r>
              <a:endParaRPr lang="en-IN" sz="1600" dirty="0"/>
            </a:p>
          </p:txBody>
        </p:sp>
        <p:sp>
          <p:nvSpPr>
            <p:cNvPr id="67" name="TextBox 66">
              <a:extLst>
                <a:ext uri="{FF2B5EF4-FFF2-40B4-BE49-F238E27FC236}">
                  <a16:creationId xmlns:a16="http://schemas.microsoft.com/office/drawing/2014/main" id="{1C4D8310-E1AE-786D-A485-3E4143DAA1B5}"/>
                </a:ext>
              </a:extLst>
            </p:cNvPr>
            <p:cNvSpPr txBox="1"/>
            <p:nvPr/>
          </p:nvSpPr>
          <p:spPr>
            <a:xfrm>
              <a:off x="1705426" y="4657819"/>
              <a:ext cx="2409095" cy="338554"/>
            </a:xfrm>
            <a:prstGeom prst="rect">
              <a:avLst/>
            </a:prstGeom>
            <a:noFill/>
          </p:spPr>
          <p:txBody>
            <a:bodyPr wrap="square">
              <a:spAutoFit/>
            </a:bodyPr>
            <a:lstStyle/>
            <a:p>
              <a:r>
                <a:rPr lang="en-US" sz="1600" b="1" dirty="0">
                  <a:effectLst/>
                  <a:latin typeface="Book Antiqua" panose="02040602050305030304" pitchFamily="18" charset="0"/>
                  <a:ea typeface="Calibri" panose="020F0502020204030204" pitchFamily="34" charset="0"/>
                  <a:cs typeface="Times New Roman" panose="02020603050405020304" pitchFamily="18" charset="0"/>
                </a:rPr>
                <a:t>Regulatory</a:t>
              </a:r>
              <a:endParaRPr lang="en-IN" sz="1600" dirty="0"/>
            </a:p>
          </p:txBody>
        </p:sp>
        <p:cxnSp>
          <p:nvCxnSpPr>
            <p:cNvPr id="69" name="Straight Connector 68">
              <a:extLst>
                <a:ext uri="{FF2B5EF4-FFF2-40B4-BE49-F238E27FC236}">
                  <a16:creationId xmlns:a16="http://schemas.microsoft.com/office/drawing/2014/main" id="{735636FE-4EAA-B2E9-2083-B5A8843E5ECB}"/>
                </a:ext>
              </a:extLst>
            </p:cNvPr>
            <p:cNvCxnSpPr>
              <a:cxnSpLocks/>
            </p:cNvCxnSpPr>
            <p:nvPr/>
          </p:nvCxnSpPr>
          <p:spPr>
            <a:xfrm>
              <a:off x="3646265" y="804925"/>
              <a:ext cx="0" cy="1069208"/>
            </a:xfrm>
            <a:prstGeom prst="line">
              <a:avLst/>
            </a:prstGeom>
            <a:noFill/>
          </p:spPr>
          <p:style>
            <a:lnRef idx="3">
              <a:schemeClr val="dk1"/>
            </a:lnRef>
            <a:fillRef idx="0">
              <a:schemeClr val="dk1"/>
            </a:fillRef>
            <a:effectRef idx="2">
              <a:schemeClr val="dk1"/>
            </a:effectRef>
            <a:fontRef idx="minor">
              <a:schemeClr val="tx1"/>
            </a:fontRef>
          </p:style>
        </p:cxnSp>
        <p:cxnSp>
          <p:nvCxnSpPr>
            <p:cNvPr id="73" name="Straight Connector 72">
              <a:extLst>
                <a:ext uri="{FF2B5EF4-FFF2-40B4-BE49-F238E27FC236}">
                  <a16:creationId xmlns:a16="http://schemas.microsoft.com/office/drawing/2014/main" id="{0E313D75-2840-0064-9226-2D92289E027F}"/>
                </a:ext>
              </a:extLst>
            </p:cNvPr>
            <p:cNvCxnSpPr>
              <a:cxnSpLocks/>
            </p:cNvCxnSpPr>
            <p:nvPr/>
          </p:nvCxnSpPr>
          <p:spPr>
            <a:xfrm>
              <a:off x="3642183" y="1978545"/>
              <a:ext cx="0" cy="1069208"/>
            </a:xfrm>
            <a:prstGeom prst="line">
              <a:avLst/>
            </a:prstGeom>
            <a:noFill/>
          </p:spPr>
          <p:style>
            <a:lnRef idx="3">
              <a:schemeClr val="dk1"/>
            </a:lnRef>
            <a:fillRef idx="0">
              <a:schemeClr val="dk1"/>
            </a:fillRef>
            <a:effectRef idx="2">
              <a:schemeClr val="dk1"/>
            </a:effectRef>
            <a:fontRef idx="minor">
              <a:schemeClr val="tx1"/>
            </a:fontRef>
          </p:style>
        </p:cxnSp>
        <p:cxnSp>
          <p:nvCxnSpPr>
            <p:cNvPr id="74" name="Straight Connector 73">
              <a:extLst>
                <a:ext uri="{FF2B5EF4-FFF2-40B4-BE49-F238E27FC236}">
                  <a16:creationId xmlns:a16="http://schemas.microsoft.com/office/drawing/2014/main" id="{085F65F1-594A-5176-78C2-A38375998E49}"/>
                </a:ext>
              </a:extLst>
            </p:cNvPr>
            <p:cNvCxnSpPr>
              <a:cxnSpLocks/>
            </p:cNvCxnSpPr>
            <p:nvPr/>
          </p:nvCxnSpPr>
          <p:spPr>
            <a:xfrm>
              <a:off x="3646265" y="3124432"/>
              <a:ext cx="0" cy="1069208"/>
            </a:xfrm>
            <a:prstGeom prst="line">
              <a:avLst/>
            </a:prstGeom>
            <a:noFill/>
          </p:spPr>
          <p:style>
            <a:lnRef idx="3">
              <a:schemeClr val="dk1"/>
            </a:lnRef>
            <a:fillRef idx="0">
              <a:schemeClr val="dk1"/>
            </a:fillRef>
            <a:effectRef idx="2">
              <a:schemeClr val="dk1"/>
            </a:effectRef>
            <a:fontRef idx="minor">
              <a:schemeClr val="tx1"/>
            </a:fontRef>
          </p:style>
        </p:cxnSp>
        <p:cxnSp>
          <p:nvCxnSpPr>
            <p:cNvPr id="76" name="Straight Connector 75">
              <a:extLst>
                <a:ext uri="{FF2B5EF4-FFF2-40B4-BE49-F238E27FC236}">
                  <a16:creationId xmlns:a16="http://schemas.microsoft.com/office/drawing/2014/main" id="{7085672E-8D8B-959A-C28F-33A144F8A538}"/>
                </a:ext>
              </a:extLst>
            </p:cNvPr>
            <p:cNvCxnSpPr>
              <a:cxnSpLocks/>
            </p:cNvCxnSpPr>
            <p:nvPr/>
          </p:nvCxnSpPr>
          <p:spPr>
            <a:xfrm>
              <a:off x="3635923" y="4283793"/>
              <a:ext cx="0" cy="1069208"/>
            </a:xfrm>
            <a:prstGeom prst="line">
              <a:avLst/>
            </a:prstGeom>
            <a:noFill/>
          </p:spPr>
          <p:style>
            <a:lnRef idx="3">
              <a:schemeClr val="dk1"/>
            </a:lnRef>
            <a:fillRef idx="0">
              <a:schemeClr val="dk1"/>
            </a:fillRef>
            <a:effectRef idx="2">
              <a:schemeClr val="dk1"/>
            </a:effectRef>
            <a:fontRef idx="minor">
              <a:schemeClr val="tx1"/>
            </a:fontRef>
          </p:style>
        </p:cxnSp>
        <p:sp>
          <p:nvSpPr>
            <p:cNvPr id="78" name="TextBox 77">
              <a:extLst>
                <a:ext uri="{FF2B5EF4-FFF2-40B4-BE49-F238E27FC236}">
                  <a16:creationId xmlns:a16="http://schemas.microsoft.com/office/drawing/2014/main" id="{692515AB-D91B-28F6-D55B-3CF933C2B5C9}"/>
                </a:ext>
              </a:extLst>
            </p:cNvPr>
            <p:cNvSpPr txBox="1"/>
            <p:nvPr/>
          </p:nvSpPr>
          <p:spPr>
            <a:xfrm>
              <a:off x="3621331" y="804607"/>
              <a:ext cx="7720865" cy="1077218"/>
            </a:xfrm>
            <a:prstGeom prst="rect">
              <a:avLst/>
            </a:prstGeom>
            <a:noFill/>
          </p:spPr>
          <p:txBody>
            <a:bodyPr wrap="square">
              <a:spAutoFit/>
            </a:bodyPr>
            <a:lstStyle/>
            <a:p>
              <a:pPr marL="285750" indent="-111125">
                <a:buFont typeface="Arial" panose="020B0604020202020204" pitchFamily="34" charset="0"/>
                <a:buChar char="•"/>
              </a:pPr>
              <a:endParaRPr lang="en-US" sz="1600" i="1" dirty="0">
                <a:solidFill>
                  <a:srgbClr val="211D1E"/>
                </a:solidFill>
                <a:effectLst/>
                <a:latin typeface="Book Antiqua" panose="02040602050305030304" pitchFamily="18" charset="0"/>
                <a:ea typeface="Calibri" panose="020F0502020204030204" pitchFamily="34" charset="0"/>
                <a:cs typeface="FreeSans"/>
              </a:endParaRPr>
            </a:p>
            <a:p>
              <a:pPr marL="285750" indent="-111125">
                <a:buFont typeface="Arial" panose="020B0604020202020204" pitchFamily="34" charset="0"/>
                <a:buChar char="•"/>
              </a:pPr>
              <a:r>
                <a:rPr lang="en-US" sz="1600" i="1" dirty="0">
                  <a:solidFill>
                    <a:srgbClr val="211D1E"/>
                  </a:solidFill>
                  <a:effectLst/>
                  <a:latin typeface="Book Antiqua" panose="02040602050305030304" pitchFamily="18" charset="0"/>
                  <a:ea typeface="Calibri" panose="020F0502020204030204" pitchFamily="34" charset="0"/>
                  <a:cs typeface="FreeSans"/>
                </a:rPr>
                <a:t>Low number of registered molecules leading to limited choices for diverse pests</a:t>
              </a:r>
            </a:p>
            <a:p>
              <a:pPr marL="285750" indent="-111125">
                <a:buFont typeface="Arial" panose="020B0604020202020204" pitchFamily="34" charset="0"/>
                <a:buChar char="•"/>
              </a:pPr>
              <a:r>
                <a:rPr lang="en-US" sz="1600" i="1" dirty="0">
                  <a:solidFill>
                    <a:srgbClr val="211D1E"/>
                  </a:solidFill>
                  <a:latin typeface="Book Antiqua" panose="02040602050305030304" pitchFamily="18" charset="0"/>
                </a:rPr>
                <a:t>Varying levels of awareness amongst the farmers on appropriate use</a:t>
              </a:r>
            </a:p>
            <a:p>
              <a:pPr marL="285750" indent="-111125">
                <a:buFont typeface="Arial" panose="020B0604020202020204" pitchFamily="34" charset="0"/>
                <a:buChar char="•"/>
              </a:pPr>
              <a:r>
                <a:rPr lang="en-US" sz="1600" i="1" dirty="0">
                  <a:solidFill>
                    <a:srgbClr val="211D1E"/>
                  </a:solidFill>
                  <a:latin typeface="Book Antiqua" panose="02040602050305030304" pitchFamily="18" charset="0"/>
                </a:rPr>
                <a:t>Labor shortage hinders timely application of crop protection solutions </a:t>
              </a:r>
            </a:p>
          </p:txBody>
        </p:sp>
        <p:sp>
          <p:nvSpPr>
            <p:cNvPr id="80" name="TextBox 79">
              <a:extLst>
                <a:ext uri="{FF2B5EF4-FFF2-40B4-BE49-F238E27FC236}">
                  <a16:creationId xmlns:a16="http://schemas.microsoft.com/office/drawing/2014/main" id="{F1886F74-D175-7C62-D70C-69A123C2B035}"/>
                </a:ext>
              </a:extLst>
            </p:cNvPr>
            <p:cNvSpPr txBox="1"/>
            <p:nvPr/>
          </p:nvSpPr>
          <p:spPr>
            <a:xfrm>
              <a:off x="3646265" y="2071723"/>
              <a:ext cx="7706359" cy="584775"/>
            </a:xfrm>
            <a:prstGeom prst="rect">
              <a:avLst/>
            </a:prstGeom>
            <a:noFill/>
          </p:spPr>
          <p:txBody>
            <a:bodyPr wrap="square">
              <a:spAutoFit/>
            </a:bodyPr>
            <a:lstStyle/>
            <a:p>
              <a:pPr marL="285750" indent="-111125">
                <a:buFont typeface="Arial" panose="020B0604020202020204" pitchFamily="34" charset="0"/>
                <a:buChar char="•"/>
              </a:pPr>
              <a:r>
                <a:rPr lang="en-US" sz="1600" i="1" dirty="0">
                  <a:solidFill>
                    <a:srgbClr val="211D1E"/>
                  </a:solidFill>
                  <a:effectLst/>
                  <a:latin typeface="Book Antiqua" panose="02040602050305030304" pitchFamily="18" charset="0"/>
                  <a:ea typeface="Calibri" panose="020F0502020204030204" pitchFamily="34" charset="0"/>
                  <a:cs typeface="FreeSans"/>
                </a:rPr>
                <a:t>Cost and time involved in developing new molecules is </a:t>
              </a:r>
              <a:r>
                <a:rPr lang="en-US" sz="1600" i="1" dirty="0" err="1">
                  <a:solidFill>
                    <a:srgbClr val="211D1E"/>
                  </a:solidFill>
                  <a:effectLst/>
                  <a:latin typeface="Book Antiqua" panose="02040602050305030304" pitchFamily="18" charset="0"/>
                  <a:ea typeface="Calibri" panose="020F0502020204030204" pitchFamily="34" charset="0"/>
                  <a:cs typeface="FreeSans"/>
                </a:rPr>
                <a:t>highp</a:t>
              </a:r>
              <a:r>
                <a:rPr lang="en-US" sz="1600" i="1" dirty="0">
                  <a:solidFill>
                    <a:srgbClr val="211D1E"/>
                  </a:solidFill>
                  <a:effectLst/>
                  <a:latin typeface="Book Antiqua" panose="02040602050305030304" pitchFamily="18" charset="0"/>
                  <a:ea typeface="Calibri" panose="020F0502020204030204" pitchFamily="34" charset="0"/>
                  <a:cs typeface="FreeSans"/>
                </a:rPr>
                <a:t>.</a:t>
              </a:r>
            </a:p>
            <a:p>
              <a:pPr marL="285750" indent="-111125">
                <a:buFont typeface="Arial" panose="020B0604020202020204" pitchFamily="34" charset="0"/>
                <a:buChar char="•"/>
              </a:pPr>
              <a:r>
                <a:rPr lang="en-US" sz="1600" i="1" dirty="0">
                  <a:solidFill>
                    <a:srgbClr val="211D1E"/>
                  </a:solidFill>
                  <a:effectLst/>
                  <a:latin typeface="Book Antiqua" panose="02040602050305030304" pitchFamily="18" charset="0"/>
                  <a:ea typeface="Calibri" panose="020F0502020204030204" pitchFamily="34" charset="0"/>
                  <a:cs typeface="FreeSans"/>
                </a:rPr>
                <a:t>INR 2,000 crore of investment in R&amp;D &amp; over 10-12 years for commercialization</a:t>
              </a:r>
              <a:endParaRPr lang="en-US" sz="1600" i="1" dirty="0">
                <a:solidFill>
                  <a:srgbClr val="211D1E"/>
                </a:solidFill>
                <a:latin typeface="Book Antiqua" panose="02040602050305030304" pitchFamily="18" charset="0"/>
              </a:endParaRPr>
            </a:p>
          </p:txBody>
        </p:sp>
        <p:sp>
          <p:nvSpPr>
            <p:cNvPr id="81" name="TextBox 80">
              <a:extLst>
                <a:ext uri="{FF2B5EF4-FFF2-40B4-BE49-F238E27FC236}">
                  <a16:creationId xmlns:a16="http://schemas.microsoft.com/office/drawing/2014/main" id="{68E3726F-CC2A-8280-FA4D-E2317764E23A}"/>
                </a:ext>
              </a:extLst>
            </p:cNvPr>
            <p:cNvSpPr txBox="1"/>
            <p:nvPr/>
          </p:nvSpPr>
          <p:spPr>
            <a:xfrm>
              <a:off x="3631759" y="3236829"/>
              <a:ext cx="7710437" cy="830997"/>
            </a:xfrm>
            <a:prstGeom prst="rect">
              <a:avLst/>
            </a:prstGeom>
            <a:noFill/>
          </p:spPr>
          <p:txBody>
            <a:bodyPr wrap="square">
              <a:spAutoFit/>
            </a:bodyPr>
            <a:lstStyle/>
            <a:p>
              <a:pPr marL="285750" indent="-111125">
                <a:buFont typeface="Arial" panose="020B0604020202020204" pitchFamily="34" charset="0"/>
                <a:buChar char="•"/>
              </a:pPr>
              <a:r>
                <a:rPr lang="en-US" sz="1600" i="1" dirty="0">
                  <a:solidFill>
                    <a:srgbClr val="211D1E"/>
                  </a:solidFill>
                  <a:latin typeface="Book Antiqua" panose="02040602050305030304" pitchFamily="18" charset="0"/>
                  <a:ea typeface="Calibri" panose="020F0502020204030204" pitchFamily="34" charset="0"/>
                  <a:cs typeface="FreeSans"/>
                </a:rPr>
                <a:t>Lack of accurate ground level information on crop area, potential pest attack etc.</a:t>
              </a:r>
            </a:p>
            <a:p>
              <a:pPr marL="285750" indent="-111125">
                <a:buFont typeface="Arial" panose="020B0604020202020204" pitchFamily="34" charset="0"/>
                <a:buChar char="•"/>
              </a:pPr>
              <a:r>
                <a:rPr lang="en-US" sz="1600" i="1" dirty="0">
                  <a:solidFill>
                    <a:srgbClr val="211D1E"/>
                  </a:solidFill>
                  <a:latin typeface="Book Antiqua" panose="02040602050305030304" pitchFamily="18" charset="0"/>
                  <a:ea typeface="Calibri" panose="020F0502020204030204" pitchFamily="34" charset="0"/>
                  <a:cs typeface="FreeSans"/>
                </a:rPr>
                <a:t>Balancing supply during short windows of demand.</a:t>
              </a:r>
            </a:p>
            <a:p>
              <a:pPr marL="285750" indent="-111125">
                <a:buFont typeface="Arial" panose="020B0604020202020204" pitchFamily="34" charset="0"/>
                <a:buChar char="•"/>
              </a:pPr>
              <a:r>
                <a:rPr lang="en-US" sz="1600" i="1" dirty="0">
                  <a:solidFill>
                    <a:srgbClr val="211D1E"/>
                  </a:solidFill>
                  <a:latin typeface="Book Antiqua" panose="02040602050305030304" pitchFamily="18" charset="0"/>
                  <a:ea typeface="Calibri" panose="020F0502020204030204" pitchFamily="34" charset="0"/>
                  <a:cs typeface="FreeSans"/>
                </a:rPr>
                <a:t>Risk of improper</a:t>
              </a:r>
              <a:r>
                <a:rPr lang="en-US" sz="1600" i="1" dirty="0">
                  <a:solidFill>
                    <a:srgbClr val="211D1E"/>
                  </a:solidFill>
                  <a:effectLst/>
                  <a:latin typeface="Book Antiqua" panose="02040602050305030304" pitchFamily="18" charset="0"/>
                  <a:ea typeface="Calibri" panose="020F0502020204030204" pitchFamily="34" charset="0"/>
                  <a:cs typeface="FreeSans"/>
                </a:rPr>
                <a:t> storage &amp; handling practices in the remote locations</a:t>
              </a:r>
            </a:p>
          </p:txBody>
        </p:sp>
        <p:sp>
          <p:nvSpPr>
            <p:cNvPr id="83" name="TextBox 82">
              <a:extLst>
                <a:ext uri="{FF2B5EF4-FFF2-40B4-BE49-F238E27FC236}">
                  <a16:creationId xmlns:a16="http://schemas.microsoft.com/office/drawing/2014/main" id="{94BEEDDF-79CE-EF7E-EFB2-BBD80E082BDA}"/>
                </a:ext>
              </a:extLst>
            </p:cNvPr>
            <p:cNvSpPr txBox="1"/>
            <p:nvPr/>
          </p:nvSpPr>
          <p:spPr>
            <a:xfrm>
              <a:off x="3642182" y="4271360"/>
              <a:ext cx="7710444" cy="1077218"/>
            </a:xfrm>
            <a:prstGeom prst="rect">
              <a:avLst/>
            </a:prstGeom>
            <a:noFill/>
          </p:spPr>
          <p:txBody>
            <a:bodyPr wrap="square">
              <a:spAutoFit/>
            </a:bodyPr>
            <a:lstStyle/>
            <a:p>
              <a:pPr marL="285750" indent="-111125">
                <a:buFont typeface="Arial" panose="020B0604020202020204" pitchFamily="34" charset="0"/>
                <a:buChar char="•"/>
              </a:pPr>
              <a:r>
                <a:rPr lang="en-US" sz="1600" i="1" dirty="0">
                  <a:solidFill>
                    <a:srgbClr val="211D1E"/>
                  </a:solidFill>
                  <a:latin typeface="Book Antiqua" panose="02040602050305030304" pitchFamily="18" charset="0"/>
                  <a:ea typeface="Calibri" panose="020F0502020204030204" pitchFamily="34" charset="0"/>
                  <a:cs typeface="FreeSans"/>
                </a:rPr>
                <a:t>Registration process for new products is complex and time consuming.</a:t>
              </a:r>
            </a:p>
            <a:p>
              <a:pPr marL="285750" indent="-111125">
                <a:buFont typeface="Arial" panose="020B0604020202020204" pitchFamily="34" charset="0"/>
                <a:buChar char="•"/>
              </a:pPr>
              <a:r>
                <a:rPr lang="en-US" sz="1600" i="1" dirty="0">
                  <a:solidFill>
                    <a:srgbClr val="211D1E"/>
                  </a:solidFill>
                  <a:latin typeface="Book Antiqua" panose="02040602050305030304" pitchFamily="18" charset="0"/>
                </a:rPr>
                <a:t>Central license is not valid for the state. State specific licensing.</a:t>
              </a:r>
            </a:p>
            <a:p>
              <a:pPr marL="285750" indent="-111125">
                <a:buFont typeface="Arial" panose="020B0604020202020204" pitchFamily="34" charset="0"/>
                <a:buChar char="•"/>
              </a:pPr>
              <a:r>
                <a:rPr lang="en-US" sz="1600" i="1" dirty="0">
                  <a:solidFill>
                    <a:srgbClr val="211D1E"/>
                  </a:solidFill>
                  <a:latin typeface="Book Antiqua" panose="02040602050305030304" pitchFamily="18" charset="0"/>
                </a:rPr>
                <a:t>Lack of Data Protection Rights (DPR) impact introduction of new molecules</a:t>
              </a:r>
            </a:p>
            <a:p>
              <a:pPr marL="285750" indent="-111125">
                <a:buFont typeface="Arial" panose="020B0604020202020204" pitchFamily="34" charset="0"/>
                <a:buChar char="•"/>
              </a:pPr>
              <a:r>
                <a:rPr lang="en-US" sz="1600" i="1" dirty="0" err="1">
                  <a:solidFill>
                    <a:srgbClr val="211D1E"/>
                  </a:solidFill>
                  <a:latin typeface="Book Antiqua" panose="02040602050305030304" pitchFamily="18" charset="0"/>
                </a:rPr>
                <a:t>Adhoc</a:t>
              </a:r>
              <a:r>
                <a:rPr lang="en-US" sz="1600" i="1" dirty="0">
                  <a:solidFill>
                    <a:srgbClr val="211D1E"/>
                  </a:solidFill>
                  <a:latin typeface="Book Antiqua" panose="02040602050305030304" pitchFamily="18" charset="0"/>
                </a:rPr>
                <a:t> Bans on crop protection solutions</a:t>
              </a:r>
            </a:p>
          </p:txBody>
        </p:sp>
      </p:grpSp>
      <p:sp>
        <p:nvSpPr>
          <p:cNvPr id="3" name="Slide Number Placeholder 5">
            <a:extLst>
              <a:ext uri="{FF2B5EF4-FFF2-40B4-BE49-F238E27FC236}">
                <a16:creationId xmlns:a16="http://schemas.microsoft.com/office/drawing/2014/main" id="{F351E62C-8AE3-3621-2DDE-4FE0D9D45B06}"/>
              </a:ext>
            </a:extLst>
          </p:cNvPr>
          <p:cNvSpPr>
            <a:spLocks noGrp="1"/>
          </p:cNvSpPr>
          <p:nvPr>
            <p:ph type="sldNum" sz="quarter" idx="12"/>
          </p:nvPr>
        </p:nvSpPr>
        <p:spPr>
          <a:xfrm>
            <a:off x="11756571" y="6620794"/>
            <a:ext cx="414317" cy="237206"/>
          </a:xfrm>
        </p:spPr>
        <p:txBody>
          <a:bodyPr/>
          <a:lstStyle/>
          <a:p>
            <a:fld id="{8D4F848A-3D41-4A27-994B-6B24ACA903D0}" type="slidenum">
              <a:rPr lang="en-US" sz="1000" smtClean="0">
                <a:solidFill>
                  <a:schemeClr val="bg1"/>
                </a:solidFill>
                <a:latin typeface="Book Antiqua" panose="02040602050305030304" pitchFamily="18" charset="0"/>
              </a:rPr>
              <a:t>17</a:t>
            </a:fld>
            <a:endParaRPr lang="en-US" sz="1000" dirty="0">
              <a:solidFill>
                <a:schemeClr val="bg1"/>
              </a:solidFill>
              <a:latin typeface="Book Antiqua" panose="02040602050305030304" pitchFamily="18" charset="0"/>
            </a:endParaRPr>
          </a:p>
        </p:txBody>
      </p:sp>
      <p:sp>
        <p:nvSpPr>
          <p:cNvPr id="4" name="TextBox 3">
            <a:extLst>
              <a:ext uri="{FF2B5EF4-FFF2-40B4-BE49-F238E27FC236}">
                <a16:creationId xmlns:a16="http://schemas.microsoft.com/office/drawing/2014/main" id="{F725AB93-439E-A647-6221-DE2ECC432E99}"/>
              </a:ext>
            </a:extLst>
          </p:cNvPr>
          <p:cNvSpPr txBox="1"/>
          <p:nvPr/>
        </p:nvSpPr>
        <p:spPr>
          <a:xfrm>
            <a:off x="21112" y="6591235"/>
            <a:ext cx="4189113" cy="246221"/>
          </a:xfrm>
          <a:prstGeom prst="rect">
            <a:avLst/>
          </a:prstGeom>
          <a:noFill/>
        </p:spPr>
        <p:txBody>
          <a:bodyPr wrap="square">
            <a:spAutoFit/>
          </a:bodyPr>
          <a:lstStyle/>
          <a:p>
            <a:pPr algn="ctr"/>
            <a:r>
              <a:rPr lang="en-US" sz="1000" dirty="0">
                <a:effectLst/>
                <a:latin typeface="Book Antiqua" panose="02040602050305030304" pitchFamily="18" charset="0"/>
                <a:ea typeface="Calibri" panose="020F0502020204030204" pitchFamily="34" charset="0"/>
                <a:cs typeface="Times New Roman" panose="02020603050405020304" pitchFamily="18" charset="0"/>
              </a:rPr>
              <a:t>Source: Stakeholder Discussions, CropLife, YES BANK Analysis</a:t>
            </a:r>
          </a:p>
        </p:txBody>
      </p:sp>
    </p:spTree>
    <p:extLst>
      <p:ext uri="{BB962C8B-B14F-4D97-AF65-F5344CB8AC3E}">
        <p14:creationId xmlns:p14="http://schemas.microsoft.com/office/powerpoint/2010/main" val="1886423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88E8-202B-2532-198E-67D80A4AA586}"/>
              </a:ext>
            </a:extLst>
          </p:cNvPr>
          <p:cNvSpPr>
            <a:spLocks noGrp="1"/>
          </p:cNvSpPr>
          <p:nvPr>
            <p:ph type="title"/>
          </p:nvPr>
        </p:nvSpPr>
        <p:spPr>
          <a:xfrm>
            <a:off x="48114" y="59962"/>
            <a:ext cx="10477777" cy="506266"/>
          </a:xfrm>
        </p:spPr>
        <p:txBody>
          <a:bodyPr/>
          <a:lstStyle/>
          <a:p>
            <a:r>
              <a:rPr lang="en-US" dirty="0"/>
              <a:t>Myths vs actuality</a:t>
            </a:r>
            <a:endParaRPr lang="en-GB" dirty="0"/>
          </a:p>
        </p:txBody>
      </p:sp>
      <p:grpSp>
        <p:nvGrpSpPr>
          <p:cNvPr id="3" name="Group 2">
            <a:extLst>
              <a:ext uri="{FF2B5EF4-FFF2-40B4-BE49-F238E27FC236}">
                <a16:creationId xmlns:a16="http://schemas.microsoft.com/office/drawing/2014/main" id="{4A6BA806-4F1B-B774-5A71-FFECDBD2A82E}"/>
              </a:ext>
            </a:extLst>
          </p:cNvPr>
          <p:cNvGrpSpPr/>
          <p:nvPr/>
        </p:nvGrpSpPr>
        <p:grpSpPr>
          <a:xfrm>
            <a:off x="-20622" y="749144"/>
            <a:ext cx="12212622" cy="6042444"/>
            <a:chOff x="-20622" y="716486"/>
            <a:chExt cx="12212622" cy="6042444"/>
          </a:xfrm>
        </p:grpSpPr>
        <p:cxnSp>
          <p:nvCxnSpPr>
            <p:cNvPr id="5" name="Straight Connector 4">
              <a:extLst>
                <a:ext uri="{FF2B5EF4-FFF2-40B4-BE49-F238E27FC236}">
                  <a16:creationId xmlns:a16="http://schemas.microsoft.com/office/drawing/2014/main" id="{76C5F69A-A766-CBDE-9AB3-C33359822096}"/>
                </a:ext>
              </a:extLst>
            </p:cNvPr>
            <p:cNvCxnSpPr>
              <a:cxnSpLocks/>
            </p:cNvCxnSpPr>
            <p:nvPr/>
          </p:nvCxnSpPr>
          <p:spPr>
            <a:xfrm>
              <a:off x="5878973" y="716486"/>
              <a:ext cx="6143139" cy="18032"/>
            </a:xfrm>
            <a:prstGeom prst="line">
              <a:avLst/>
            </a:prstGeom>
          </p:spPr>
          <p:style>
            <a:lnRef idx="2">
              <a:schemeClr val="accent6"/>
            </a:lnRef>
            <a:fillRef idx="0">
              <a:schemeClr val="accent6"/>
            </a:fillRef>
            <a:effectRef idx="1">
              <a:schemeClr val="accent6"/>
            </a:effectRef>
            <a:fontRef idx="minor">
              <a:schemeClr val="tx1"/>
            </a:fontRef>
          </p:style>
        </p:cxnSp>
        <p:sp>
          <p:nvSpPr>
            <p:cNvPr id="6" name="Rectangle 5">
              <a:extLst>
                <a:ext uri="{FF2B5EF4-FFF2-40B4-BE49-F238E27FC236}">
                  <a16:creationId xmlns:a16="http://schemas.microsoft.com/office/drawing/2014/main" id="{6E99D32D-47E4-E9AD-08D0-88B02C75410E}"/>
                </a:ext>
              </a:extLst>
            </p:cNvPr>
            <p:cNvSpPr/>
            <p:nvPr/>
          </p:nvSpPr>
          <p:spPr>
            <a:xfrm>
              <a:off x="9158990" y="746466"/>
              <a:ext cx="3011892" cy="44256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accent1">
                      <a:lumMod val="50000"/>
                    </a:schemeClr>
                  </a:solidFill>
                  <a:latin typeface="Book Antiqua" panose="02040602050305030304" pitchFamily="18" charset="0"/>
                </a:rPr>
                <a:t>Usage:  0.37 kg/Ha vs global average of 2.7 kg / Ha</a:t>
              </a:r>
              <a:endParaRPr lang="en-GB" sz="1400" dirty="0">
                <a:solidFill>
                  <a:schemeClr val="accent1">
                    <a:lumMod val="50000"/>
                  </a:schemeClr>
                </a:solidFill>
                <a:latin typeface="Book Antiqua" panose="02040602050305030304" pitchFamily="18" charset="0"/>
              </a:endParaRPr>
            </a:p>
          </p:txBody>
        </p:sp>
        <p:cxnSp>
          <p:nvCxnSpPr>
            <p:cNvPr id="7" name="Straight Connector 6">
              <a:extLst>
                <a:ext uri="{FF2B5EF4-FFF2-40B4-BE49-F238E27FC236}">
                  <a16:creationId xmlns:a16="http://schemas.microsoft.com/office/drawing/2014/main" id="{B11321B7-3B9C-964B-13E2-60E714EB20A5}"/>
                </a:ext>
              </a:extLst>
            </p:cNvPr>
            <p:cNvCxnSpPr>
              <a:cxnSpLocks/>
            </p:cNvCxnSpPr>
            <p:nvPr/>
          </p:nvCxnSpPr>
          <p:spPr>
            <a:xfrm>
              <a:off x="7815873" y="1833106"/>
              <a:ext cx="4376127" cy="11948"/>
            </a:xfrm>
            <a:prstGeom prst="line">
              <a:avLst/>
            </a:prstGeom>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42BE5233-8918-A4F7-E1CE-413D3F496CF9}"/>
                </a:ext>
              </a:extLst>
            </p:cNvPr>
            <p:cNvSpPr/>
            <p:nvPr/>
          </p:nvSpPr>
          <p:spPr>
            <a:xfrm>
              <a:off x="9158990" y="1860044"/>
              <a:ext cx="3033010" cy="111357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accent1">
                      <a:lumMod val="50000"/>
                    </a:schemeClr>
                  </a:solidFill>
                  <a:latin typeface="Book Antiqua" panose="02040602050305030304" pitchFamily="18" charset="0"/>
                </a:rPr>
                <a:t>98% of India’s </a:t>
              </a:r>
              <a:r>
                <a:rPr lang="en-US" sz="1400" dirty="0" err="1">
                  <a:solidFill>
                    <a:schemeClr val="accent1">
                      <a:lumMod val="50000"/>
                    </a:schemeClr>
                  </a:solidFill>
                  <a:latin typeface="Book Antiqua" panose="02040602050305030304" pitchFamily="18" charset="0"/>
                </a:rPr>
                <a:t>agri</a:t>
              </a:r>
              <a:r>
                <a:rPr lang="en-US" sz="1400" dirty="0">
                  <a:solidFill>
                    <a:schemeClr val="accent1">
                      <a:lumMod val="50000"/>
                    </a:schemeClr>
                  </a:solidFill>
                  <a:latin typeface="Book Antiqua" panose="02040602050305030304" pitchFamily="18" charset="0"/>
                </a:rPr>
                <a:t> commodities have MRL values within the prescribed levels</a:t>
              </a:r>
            </a:p>
            <a:p>
              <a:pPr algn="r"/>
              <a:r>
                <a:rPr lang="en-US" sz="1200" i="1" dirty="0">
                  <a:solidFill>
                    <a:schemeClr val="accent1">
                      <a:lumMod val="50000"/>
                    </a:schemeClr>
                  </a:solidFill>
                  <a:latin typeface="Book Antiqua" panose="02040602050305030304" pitchFamily="18" charset="0"/>
                </a:rPr>
                <a:t>All India Network Project on Pesticide Residues study</a:t>
              </a:r>
              <a:endParaRPr lang="en-IN" sz="1200" i="1" dirty="0">
                <a:solidFill>
                  <a:schemeClr val="accent1">
                    <a:lumMod val="50000"/>
                  </a:schemeClr>
                </a:solidFill>
                <a:latin typeface="Book Antiqua" panose="02040602050305030304" pitchFamily="18" charset="0"/>
              </a:endParaRPr>
            </a:p>
          </p:txBody>
        </p:sp>
        <p:cxnSp>
          <p:nvCxnSpPr>
            <p:cNvPr id="9" name="Straight Connector 8">
              <a:extLst>
                <a:ext uri="{FF2B5EF4-FFF2-40B4-BE49-F238E27FC236}">
                  <a16:creationId xmlns:a16="http://schemas.microsoft.com/office/drawing/2014/main" id="{CB657242-D9D4-08CF-F9CA-A8B1BA5694FF}"/>
                </a:ext>
              </a:extLst>
            </p:cNvPr>
            <p:cNvCxnSpPr>
              <a:cxnSpLocks/>
            </p:cNvCxnSpPr>
            <p:nvPr/>
          </p:nvCxnSpPr>
          <p:spPr>
            <a:xfrm>
              <a:off x="8795445" y="3249728"/>
              <a:ext cx="3369075" cy="21887"/>
            </a:xfrm>
            <a:prstGeom prst="line">
              <a:avLst/>
            </a:prstGeom>
          </p:spPr>
          <p:style>
            <a:lnRef idx="2">
              <a:schemeClr val="accent6"/>
            </a:lnRef>
            <a:fillRef idx="0">
              <a:schemeClr val="accent6"/>
            </a:fillRef>
            <a:effectRef idx="1">
              <a:schemeClr val="accent6"/>
            </a:effectRef>
            <a:fontRef idx="minor">
              <a:schemeClr val="tx1"/>
            </a:fontRef>
          </p:style>
        </p:cxnSp>
        <p:sp>
          <p:nvSpPr>
            <p:cNvPr id="10" name="Rectangle 9">
              <a:extLst>
                <a:ext uri="{FF2B5EF4-FFF2-40B4-BE49-F238E27FC236}">
                  <a16:creationId xmlns:a16="http://schemas.microsoft.com/office/drawing/2014/main" id="{C73EB471-764E-9B0D-9521-C52893A76940}"/>
                </a:ext>
              </a:extLst>
            </p:cNvPr>
            <p:cNvSpPr/>
            <p:nvPr/>
          </p:nvSpPr>
          <p:spPr>
            <a:xfrm>
              <a:off x="9131510" y="3286605"/>
              <a:ext cx="3033010" cy="92777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accent1">
                      <a:lumMod val="50000"/>
                    </a:schemeClr>
                  </a:solidFill>
                  <a:latin typeface="Book Antiqua" panose="02040602050305030304" pitchFamily="18" charset="0"/>
                </a:rPr>
                <a:t>Top food &amp; </a:t>
              </a:r>
              <a:r>
                <a:rPr lang="en-US" sz="1400" dirty="0" err="1">
                  <a:solidFill>
                    <a:schemeClr val="accent1">
                      <a:lumMod val="50000"/>
                    </a:schemeClr>
                  </a:solidFill>
                  <a:latin typeface="Book Antiqua" panose="02040602050305030304" pitchFamily="18" charset="0"/>
                </a:rPr>
                <a:t>agri</a:t>
              </a:r>
              <a:r>
                <a:rPr lang="en-US" sz="1400" dirty="0">
                  <a:solidFill>
                    <a:schemeClr val="accent1">
                      <a:lumMod val="50000"/>
                    </a:schemeClr>
                  </a:solidFill>
                  <a:latin typeface="Book Antiqua" panose="02040602050305030304" pitchFamily="18" charset="0"/>
                </a:rPr>
                <a:t> exporting nations are also the largest consumers of agrochemicals.</a:t>
              </a:r>
            </a:p>
            <a:p>
              <a:pPr algn="just"/>
              <a:endParaRPr lang="en-IN" sz="1400" dirty="0">
                <a:solidFill>
                  <a:schemeClr val="accent1">
                    <a:lumMod val="50000"/>
                  </a:schemeClr>
                </a:solidFill>
                <a:latin typeface="Book Antiqua" panose="02040602050305030304" pitchFamily="18" charset="0"/>
              </a:endParaRPr>
            </a:p>
          </p:txBody>
        </p:sp>
        <p:cxnSp>
          <p:nvCxnSpPr>
            <p:cNvPr id="11" name="Straight Connector 10">
              <a:extLst>
                <a:ext uri="{FF2B5EF4-FFF2-40B4-BE49-F238E27FC236}">
                  <a16:creationId xmlns:a16="http://schemas.microsoft.com/office/drawing/2014/main" id="{05C87A7B-A9BA-CD0D-CFE0-6994107769D1}"/>
                </a:ext>
              </a:extLst>
            </p:cNvPr>
            <p:cNvCxnSpPr>
              <a:cxnSpLocks/>
            </p:cNvCxnSpPr>
            <p:nvPr/>
          </p:nvCxnSpPr>
          <p:spPr>
            <a:xfrm>
              <a:off x="8767965" y="5096011"/>
              <a:ext cx="3369075" cy="21887"/>
            </a:xfrm>
            <a:prstGeom prst="line">
              <a:avLst/>
            </a:prstGeom>
          </p:spPr>
          <p:style>
            <a:lnRef idx="2">
              <a:schemeClr val="accent6"/>
            </a:lnRef>
            <a:fillRef idx="0">
              <a:schemeClr val="accent6"/>
            </a:fillRef>
            <a:effectRef idx="1">
              <a:schemeClr val="accent6"/>
            </a:effectRef>
            <a:fontRef idx="minor">
              <a:schemeClr val="tx1"/>
            </a:fontRef>
          </p:style>
        </p:cxnSp>
        <p:sp>
          <p:nvSpPr>
            <p:cNvPr id="12" name="Rectangle 11">
              <a:extLst>
                <a:ext uri="{FF2B5EF4-FFF2-40B4-BE49-F238E27FC236}">
                  <a16:creationId xmlns:a16="http://schemas.microsoft.com/office/drawing/2014/main" id="{BA7F7E89-5753-9404-E21D-B60F7BE1DF8E}"/>
                </a:ext>
              </a:extLst>
            </p:cNvPr>
            <p:cNvSpPr/>
            <p:nvPr/>
          </p:nvSpPr>
          <p:spPr>
            <a:xfrm>
              <a:off x="9149000" y="4505548"/>
              <a:ext cx="3033010" cy="189162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accent1">
                      <a:lumMod val="50000"/>
                    </a:schemeClr>
                  </a:solidFill>
                  <a:latin typeface="Book Antiqua" panose="02040602050305030304" pitchFamily="18" charset="0"/>
                </a:rPr>
                <a:t>India has ~330  registered pesticides as against 681 in China, 583 in Japan, 561 in Australia, 481 in USA and 477 in Brazil</a:t>
              </a:r>
            </a:p>
            <a:p>
              <a:pPr algn="just"/>
              <a:endParaRPr lang="en-US" sz="900" dirty="0">
                <a:solidFill>
                  <a:schemeClr val="accent1">
                    <a:lumMod val="50000"/>
                  </a:schemeClr>
                </a:solidFill>
                <a:latin typeface="Book Antiqua" panose="02040602050305030304" pitchFamily="18" charset="0"/>
              </a:endParaRPr>
            </a:p>
            <a:p>
              <a:pPr algn="just"/>
              <a:r>
                <a:rPr lang="en-US" sz="1400" dirty="0">
                  <a:solidFill>
                    <a:schemeClr val="accent1">
                      <a:lumMod val="50000"/>
                    </a:schemeClr>
                  </a:solidFill>
                  <a:latin typeface="Book Antiqua" panose="02040602050305030304" pitchFamily="18" charset="0"/>
                </a:rPr>
                <a:t>Need for new pesticides is triggered by the ever-evolving nature of pests and crop diseases.</a:t>
              </a:r>
            </a:p>
          </p:txBody>
        </p:sp>
        <p:cxnSp>
          <p:nvCxnSpPr>
            <p:cNvPr id="14" name="Straight Connector 13">
              <a:extLst>
                <a:ext uri="{FF2B5EF4-FFF2-40B4-BE49-F238E27FC236}">
                  <a16:creationId xmlns:a16="http://schemas.microsoft.com/office/drawing/2014/main" id="{CB112238-0F22-1EC9-0E45-7A84F5E3474D}"/>
                </a:ext>
              </a:extLst>
            </p:cNvPr>
            <p:cNvCxnSpPr>
              <a:cxnSpLocks/>
            </p:cNvCxnSpPr>
            <p:nvPr/>
          </p:nvCxnSpPr>
          <p:spPr>
            <a:xfrm>
              <a:off x="0" y="5878646"/>
              <a:ext cx="5186597" cy="15754"/>
            </a:xfrm>
            <a:prstGeom prst="line">
              <a:avLst/>
            </a:prstGeom>
          </p:spPr>
          <p:style>
            <a:lnRef idx="2">
              <a:schemeClr val="accent6"/>
            </a:lnRef>
            <a:fillRef idx="0">
              <a:schemeClr val="accent6"/>
            </a:fillRef>
            <a:effectRef idx="1">
              <a:schemeClr val="accent6"/>
            </a:effectRef>
            <a:fontRef idx="minor">
              <a:schemeClr val="tx1"/>
            </a:fontRef>
          </p:style>
        </p:cxnSp>
        <p:sp>
          <p:nvSpPr>
            <p:cNvPr id="15" name="Rectangle 14">
              <a:extLst>
                <a:ext uri="{FF2B5EF4-FFF2-40B4-BE49-F238E27FC236}">
                  <a16:creationId xmlns:a16="http://schemas.microsoft.com/office/drawing/2014/main" id="{8A55113E-67FA-F80C-429F-B46FE79343D2}"/>
                </a:ext>
              </a:extLst>
            </p:cNvPr>
            <p:cNvSpPr/>
            <p:nvPr/>
          </p:nvSpPr>
          <p:spPr>
            <a:xfrm>
              <a:off x="21112" y="5878646"/>
              <a:ext cx="2553353" cy="8802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i="1" dirty="0">
                  <a:solidFill>
                    <a:schemeClr val="accent1">
                      <a:lumMod val="50000"/>
                    </a:schemeClr>
                  </a:solidFill>
                  <a:latin typeface="Book Antiqua" panose="02040602050305030304" pitchFamily="18" charset="0"/>
                </a:rPr>
                <a:t>Development of a new molecule </a:t>
              </a:r>
            </a:p>
            <a:p>
              <a:pPr algn="just"/>
              <a:r>
                <a:rPr lang="en-US" sz="1400" dirty="0">
                  <a:solidFill>
                    <a:schemeClr val="accent1">
                      <a:lumMod val="50000"/>
                    </a:schemeClr>
                  </a:solidFill>
                  <a:latin typeface="Book Antiqua" panose="02040602050305030304" pitchFamily="18" charset="0"/>
                </a:rPr>
                <a:t>INR 2,000 crore investment in R&amp;D; 10-12 years for commercialization</a:t>
              </a:r>
              <a:endParaRPr lang="en-IN" sz="1400" dirty="0">
                <a:solidFill>
                  <a:schemeClr val="accent1">
                    <a:lumMod val="50000"/>
                  </a:schemeClr>
                </a:solidFill>
                <a:latin typeface="Book Antiqua" panose="02040602050305030304" pitchFamily="18" charset="0"/>
              </a:endParaRPr>
            </a:p>
          </p:txBody>
        </p:sp>
        <p:cxnSp>
          <p:nvCxnSpPr>
            <p:cNvPr id="16" name="Straight Connector 15">
              <a:extLst>
                <a:ext uri="{FF2B5EF4-FFF2-40B4-BE49-F238E27FC236}">
                  <a16:creationId xmlns:a16="http://schemas.microsoft.com/office/drawing/2014/main" id="{8A4B09EF-8E56-26DD-4BB1-BAC41350A6A6}"/>
                </a:ext>
              </a:extLst>
            </p:cNvPr>
            <p:cNvCxnSpPr>
              <a:cxnSpLocks/>
            </p:cNvCxnSpPr>
            <p:nvPr/>
          </p:nvCxnSpPr>
          <p:spPr>
            <a:xfrm flipV="1">
              <a:off x="271023" y="4916131"/>
              <a:ext cx="2927854" cy="2500"/>
            </a:xfrm>
            <a:prstGeom prst="line">
              <a:avLst/>
            </a:prstGeom>
          </p:spPr>
          <p:style>
            <a:lnRef idx="2">
              <a:schemeClr val="accent6"/>
            </a:lnRef>
            <a:fillRef idx="0">
              <a:schemeClr val="accent6"/>
            </a:fillRef>
            <a:effectRef idx="1">
              <a:schemeClr val="accent6"/>
            </a:effectRef>
            <a:fontRef idx="minor">
              <a:schemeClr val="tx1"/>
            </a:fontRef>
          </p:style>
        </p:cxnSp>
        <p:sp>
          <p:nvSpPr>
            <p:cNvPr id="17" name="Rectangle 16">
              <a:extLst>
                <a:ext uri="{FF2B5EF4-FFF2-40B4-BE49-F238E27FC236}">
                  <a16:creationId xmlns:a16="http://schemas.microsoft.com/office/drawing/2014/main" id="{38AE6540-194F-1787-F83D-7F222DDB369A}"/>
                </a:ext>
              </a:extLst>
            </p:cNvPr>
            <p:cNvSpPr/>
            <p:nvPr/>
          </p:nvSpPr>
          <p:spPr>
            <a:xfrm>
              <a:off x="4862" y="4937847"/>
              <a:ext cx="2569604" cy="69827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a:solidFill>
                    <a:schemeClr val="accent1">
                      <a:lumMod val="50000"/>
                    </a:schemeClr>
                  </a:solidFill>
                  <a:latin typeface="Book Antiqua" panose="02040602050305030304" pitchFamily="18" charset="0"/>
                </a:rPr>
                <a:t>The industry offers a variety of products including organic, bio and synthetic</a:t>
              </a:r>
              <a:endParaRPr lang="en-IN" sz="1400" dirty="0">
                <a:solidFill>
                  <a:schemeClr val="accent1">
                    <a:lumMod val="50000"/>
                  </a:schemeClr>
                </a:solidFill>
                <a:latin typeface="Book Antiqua" panose="02040602050305030304" pitchFamily="18" charset="0"/>
              </a:endParaRPr>
            </a:p>
          </p:txBody>
        </p:sp>
        <p:cxnSp>
          <p:nvCxnSpPr>
            <p:cNvPr id="18" name="Straight Connector 17">
              <a:extLst>
                <a:ext uri="{FF2B5EF4-FFF2-40B4-BE49-F238E27FC236}">
                  <a16:creationId xmlns:a16="http://schemas.microsoft.com/office/drawing/2014/main" id="{F176D699-C895-F43E-AF23-160F298C601A}"/>
                </a:ext>
              </a:extLst>
            </p:cNvPr>
            <p:cNvCxnSpPr>
              <a:cxnSpLocks/>
            </p:cNvCxnSpPr>
            <p:nvPr/>
          </p:nvCxnSpPr>
          <p:spPr>
            <a:xfrm flipV="1">
              <a:off x="20689" y="3237547"/>
              <a:ext cx="2927854" cy="2500"/>
            </a:xfrm>
            <a:prstGeom prst="line">
              <a:avLst/>
            </a:prstGeom>
          </p:spPr>
          <p:style>
            <a:lnRef idx="2">
              <a:schemeClr val="accent6"/>
            </a:lnRef>
            <a:fillRef idx="0">
              <a:schemeClr val="accent6"/>
            </a:fillRef>
            <a:effectRef idx="1">
              <a:schemeClr val="accent6"/>
            </a:effectRef>
            <a:fontRef idx="minor">
              <a:schemeClr val="tx1"/>
            </a:fontRef>
          </p:style>
        </p:cxnSp>
        <p:sp>
          <p:nvSpPr>
            <p:cNvPr id="19" name="Rectangle 18">
              <a:extLst>
                <a:ext uri="{FF2B5EF4-FFF2-40B4-BE49-F238E27FC236}">
                  <a16:creationId xmlns:a16="http://schemas.microsoft.com/office/drawing/2014/main" id="{1B690279-4201-1970-5B96-3AE4F98A1CCF}"/>
                </a:ext>
              </a:extLst>
            </p:cNvPr>
            <p:cNvSpPr/>
            <p:nvPr/>
          </p:nvSpPr>
          <p:spPr>
            <a:xfrm>
              <a:off x="-20622" y="3274253"/>
              <a:ext cx="2595088" cy="10050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accent1">
                      <a:lumMod val="50000"/>
                    </a:schemeClr>
                  </a:solidFill>
                  <a:latin typeface="Book Antiqua" panose="02040602050305030304" pitchFamily="18" charset="0"/>
                </a:rPr>
                <a:t>Modern crop protection products are rigorously &amp; regularly tested for safety &amp; environmental impact</a:t>
              </a:r>
              <a:endParaRPr lang="en-IN" sz="1400" dirty="0">
                <a:solidFill>
                  <a:schemeClr val="accent1">
                    <a:lumMod val="50000"/>
                  </a:schemeClr>
                </a:solidFill>
                <a:latin typeface="Book Antiqua" panose="02040602050305030304" pitchFamily="18" charset="0"/>
              </a:endParaRPr>
            </a:p>
          </p:txBody>
        </p:sp>
        <p:cxnSp>
          <p:nvCxnSpPr>
            <p:cNvPr id="20" name="Straight Connector 19">
              <a:extLst>
                <a:ext uri="{FF2B5EF4-FFF2-40B4-BE49-F238E27FC236}">
                  <a16:creationId xmlns:a16="http://schemas.microsoft.com/office/drawing/2014/main" id="{05D13287-D20E-EFFC-7F4E-4E5056BD6E74}"/>
                </a:ext>
              </a:extLst>
            </p:cNvPr>
            <p:cNvCxnSpPr>
              <a:cxnSpLocks/>
            </p:cNvCxnSpPr>
            <p:nvPr/>
          </p:nvCxnSpPr>
          <p:spPr>
            <a:xfrm flipV="1">
              <a:off x="20689" y="1157632"/>
              <a:ext cx="3876490" cy="3452"/>
            </a:xfrm>
            <a:prstGeom prst="line">
              <a:avLst/>
            </a:prstGeom>
          </p:spPr>
          <p:style>
            <a:lnRef idx="2">
              <a:schemeClr val="accent6"/>
            </a:lnRef>
            <a:fillRef idx="0">
              <a:schemeClr val="accent6"/>
            </a:fillRef>
            <a:effectRef idx="1">
              <a:schemeClr val="accent6"/>
            </a:effectRef>
            <a:fontRef idx="minor">
              <a:schemeClr val="tx1"/>
            </a:fontRef>
          </p:style>
        </p:cxnSp>
        <p:sp>
          <p:nvSpPr>
            <p:cNvPr id="21" name="Rectangle 20">
              <a:extLst>
                <a:ext uri="{FF2B5EF4-FFF2-40B4-BE49-F238E27FC236}">
                  <a16:creationId xmlns:a16="http://schemas.microsoft.com/office/drawing/2014/main" id="{9FA26334-7E8D-7830-2A83-B2CA814B5CA5}"/>
                </a:ext>
              </a:extLst>
            </p:cNvPr>
            <p:cNvSpPr/>
            <p:nvPr/>
          </p:nvSpPr>
          <p:spPr>
            <a:xfrm>
              <a:off x="-5312" y="1170896"/>
              <a:ext cx="2579777" cy="193595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accent1">
                      <a:lumMod val="50000"/>
                    </a:schemeClr>
                  </a:solidFill>
                  <a:latin typeface="Book Antiqua" panose="02040602050305030304" pitchFamily="18" charset="0"/>
                </a:rPr>
                <a:t>Organic farming often warrants use of natural pesticides, which are also chemicals. </a:t>
              </a:r>
            </a:p>
            <a:p>
              <a:pPr algn="just"/>
              <a:endParaRPr lang="en-US" sz="1400" dirty="0">
                <a:solidFill>
                  <a:schemeClr val="accent1">
                    <a:lumMod val="50000"/>
                  </a:schemeClr>
                </a:solidFill>
                <a:latin typeface="Book Antiqua" panose="02040602050305030304" pitchFamily="18" charset="0"/>
              </a:endParaRPr>
            </a:p>
            <a:p>
              <a:pPr algn="just"/>
              <a:r>
                <a:rPr lang="en-US" sz="1400" dirty="0">
                  <a:solidFill>
                    <a:schemeClr val="accent1">
                      <a:lumMod val="50000"/>
                    </a:schemeClr>
                  </a:solidFill>
                  <a:latin typeface="Book Antiqua" panose="02040602050305030304" pitchFamily="18" charset="0"/>
                </a:rPr>
                <a:t>All pesticides (organic, bio or synthetic) undergo toxicity, safety &amp; efficacy assessments before commercial use</a:t>
              </a:r>
              <a:endParaRPr lang="en-IN" sz="1400" dirty="0">
                <a:solidFill>
                  <a:schemeClr val="accent1">
                    <a:lumMod val="50000"/>
                  </a:schemeClr>
                </a:solidFill>
                <a:latin typeface="Book Antiqua" panose="02040602050305030304" pitchFamily="18" charset="0"/>
              </a:endParaRPr>
            </a:p>
          </p:txBody>
        </p:sp>
        <p:grpSp>
          <p:nvGrpSpPr>
            <p:cNvPr id="22" name="Group 21">
              <a:extLst>
                <a:ext uri="{FF2B5EF4-FFF2-40B4-BE49-F238E27FC236}">
                  <a16:creationId xmlns:a16="http://schemas.microsoft.com/office/drawing/2014/main" id="{80ED69F0-F9C4-85CF-09A2-F076194B2AFE}"/>
                </a:ext>
              </a:extLst>
            </p:cNvPr>
            <p:cNvGrpSpPr/>
            <p:nvPr/>
          </p:nvGrpSpPr>
          <p:grpSpPr>
            <a:xfrm>
              <a:off x="2619170" y="726672"/>
              <a:ext cx="6467636" cy="5198171"/>
              <a:chOff x="2559210" y="726672"/>
              <a:chExt cx="6467636" cy="5198171"/>
            </a:xfrm>
          </p:grpSpPr>
          <p:cxnSp>
            <p:nvCxnSpPr>
              <p:cNvPr id="24" name="Straight Connector 23">
                <a:extLst>
                  <a:ext uri="{FF2B5EF4-FFF2-40B4-BE49-F238E27FC236}">
                    <a16:creationId xmlns:a16="http://schemas.microsoft.com/office/drawing/2014/main" id="{51D915F3-7448-D011-3822-FB81D73BADBD}"/>
                  </a:ext>
                </a:extLst>
              </p:cNvPr>
              <p:cNvCxnSpPr/>
              <p:nvPr/>
            </p:nvCxnSpPr>
            <p:spPr>
              <a:xfrm flipV="1">
                <a:off x="5798155" y="726672"/>
                <a:ext cx="0" cy="652422"/>
              </a:xfrm>
              <a:prstGeom prst="line">
                <a:avLst/>
              </a:prstGeom>
            </p:spPr>
            <p:style>
              <a:lnRef idx="2">
                <a:schemeClr val="accent6"/>
              </a:lnRef>
              <a:fillRef idx="0">
                <a:schemeClr val="accent6"/>
              </a:fillRef>
              <a:effectRef idx="1">
                <a:schemeClr val="accent6"/>
              </a:effectRef>
              <a:fontRef idx="minor">
                <a:schemeClr val="tx1"/>
              </a:fontRef>
            </p:style>
          </p:cxnSp>
          <p:grpSp>
            <p:nvGrpSpPr>
              <p:cNvPr id="25" name="Group 24">
                <a:extLst>
                  <a:ext uri="{FF2B5EF4-FFF2-40B4-BE49-F238E27FC236}">
                    <a16:creationId xmlns:a16="http://schemas.microsoft.com/office/drawing/2014/main" id="{782C378B-F4FE-9EDB-62CB-DAFABB0AD95D}"/>
                  </a:ext>
                </a:extLst>
              </p:cNvPr>
              <p:cNvGrpSpPr/>
              <p:nvPr/>
            </p:nvGrpSpPr>
            <p:grpSpPr>
              <a:xfrm>
                <a:off x="2634160" y="1437022"/>
                <a:ext cx="6392686" cy="4472368"/>
                <a:chOff x="2634160" y="1437022"/>
                <a:chExt cx="6392686" cy="4472368"/>
              </a:xfrm>
            </p:grpSpPr>
            <p:pic>
              <p:nvPicPr>
                <p:cNvPr id="30" name="Picture 29" descr="Tractor in farmland">
                  <a:extLst>
                    <a:ext uri="{FF2B5EF4-FFF2-40B4-BE49-F238E27FC236}">
                      <a16:creationId xmlns:a16="http://schemas.microsoft.com/office/drawing/2014/main" id="{9CC8F3E6-C6C6-35F4-133D-EA1734840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4898" y="2458387"/>
                  <a:ext cx="4021465" cy="2671447"/>
                </a:xfrm>
                <a:prstGeom prst="rect">
                  <a:avLst/>
                </a:prstGeom>
              </p:spPr>
            </p:pic>
            <p:sp>
              <p:nvSpPr>
                <p:cNvPr id="31" name="Google Shape;871;p40">
                  <a:extLst>
                    <a:ext uri="{FF2B5EF4-FFF2-40B4-BE49-F238E27FC236}">
                      <a16:creationId xmlns:a16="http://schemas.microsoft.com/office/drawing/2014/main" id="{1C515F5A-7422-0471-EE4F-19490F617074}"/>
                    </a:ext>
                  </a:extLst>
                </p:cNvPr>
                <p:cNvSpPr/>
                <p:nvPr/>
              </p:nvSpPr>
              <p:spPr>
                <a:xfrm>
                  <a:off x="6665882" y="2470177"/>
                  <a:ext cx="1180483" cy="779555"/>
                </a:xfrm>
                <a:custGeom>
                  <a:avLst/>
                  <a:gdLst/>
                  <a:ahLst/>
                  <a:cxnLst/>
                  <a:rect l="l" t="t" r="r" b="b"/>
                  <a:pathLst>
                    <a:path w="506" h="510" extrusionOk="0">
                      <a:moveTo>
                        <a:pt x="0" y="0"/>
                      </a:moveTo>
                      <a:lnTo>
                        <a:pt x="110" y="396"/>
                      </a:lnTo>
                      <a:lnTo>
                        <a:pt x="506" y="510"/>
                      </a:lnTo>
                      <a:lnTo>
                        <a:pt x="0" y="0"/>
                      </a:lnTo>
                      <a:close/>
                    </a:path>
                  </a:pathLst>
                </a:custGeom>
                <a:solidFill>
                  <a:srgbClr val="92D050"/>
                </a:solidFill>
                <a:ln>
                  <a:noFill/>
                </a:ln>
              </p:spPr>
              <p:txBody>
                <a:bodyPr spcFirstLastPara="1" wrap="square" lIns="182850" tIns="91400" rIns="182850" bIns="91400" anchor="t" anchorCtr="0">
                  <a:noAutofit/>
                </a:bodyPr>
                <a:lstStyle/>
                <a:p>
                  <a:pPr defTabSz="1828800">
                    <a:buClr>
                      <a:srgbClr val="000000"/>
                    </a:buClr>
                  </a:pPr>
                  <a:endParaRPr sz="1400" kern="0">
                    <a:solidFill>
                      <a:srgbClr val="000000"/>
                    </a:solidFill>
                    <a:latin typeface="Calibri"/>
                    <a:ea typeface="Calibri"/>
                    <a:cs typeface="Calibri"/>
                    <a:sym typeface="Calibri"/>
                  </a:endParaRPr>
                </a:p>
              </p:txBody>
            </p:sp>
            <p:sp>
              <p:nvSpPr>
                <p:cNvPr id="32" name="Google Shape;872;p40">
                  <a:extLst>
                    <a:ext uri="{FF2B5EF4-FFF2-40B4-BE49-F238E27FC236}">
                      <a16:creationId xmlns:a16="http://schemas.microsoft.com/office/drawing/2014/main" id="{6839D55A-DF99-6516-8D8A-753922643B52}"/>
                    </a:ext>
                  </a:extLst>
                </p:cNvPr>
                <p:cNvSpPr/>
                <p:nvPr/>
              </p:nvSpPr>
              <p:spPr>
                <a:xfrm>
                  <a:off x="6665882" y="1831071"/>
                  <a:ext cx="2144551" cy="1418659"/>
                </a:xfrm>
                <a:custGeom>
                  <a:avLst/>
                  <a:gdLst/>
                  <a:ahLst/>
                  <a:cxnLst/>
                  <a:rect l="l" t="t" r="r" b="b"/>
                  <a:pathLst>
                    <a:path w="298" h="298" extrusionOk="0">
                      <a:moveTo>
                        <a:pt x="179" y="14"/>
                      </a:moveTo>
                      <a:cubicBezTo>
                        <a:pt x="164" y="0"/>
                        <a:pt x="141" y="0"/>
                        <a:pt x="126" y="14"/>
                      </a:cubicBezTo>
                      <a:cubicBezTo>
                        <a:pt x="0" y="141"/>
                        <a:pt x="0" y="141"/>
                        <a:pt x="0" y="141"/>
                      </a:cubicBezTo>
                      <a:cubicBezTo>
                        <a:pt x="0" y="141"/>
                        <a:pt x="0" y="141"/>
                        <a:pt x="0" y="141"/>
                      </a:cubicBezTo>
                      <a:cubicBezTo>
                        <a:pt x="0" y="141"/>
                        <a:pt x="0" y="141"/>
                        <a:pt x="0" y="141"/>
                      </a:cubicBezTo>
                      <a:cubicBezTo>
                        <a:pt x="156" y="298"/>
                        <a:pt x="156" y="298"/>
                        <a:pt x="156" y="298"/>
                      </a:cubicBezTo>
                      <a:cubicBezTo>
                        <a:pt x="283" y="171"/>
                        <a:pt x="283" y="171"/>
                        <a:pt x="283" y="171"/>
                      </a:cubicBezTo>
                      <a:cubicBezTo>
                        <a:pt x="298" y="156"/>
                        <a:pt x="298" y="133"/>
                        <a:pt x="283" y="118"/>
                      </a:cubicBezTo>
                      <a:lnTo>
                        <a:pt x="179" y="14"/>
                      </a:lnTo>
                      <a:close/>
                    </a:path>
                  </a:pathLst>
                </a:custGeom>
                <a:solidFill>
                  <a:srgbClr val="92D050"/>
                </a:solidFill>
                <a:ln>
                  <a:noFill/>
                </a:ln>
              </p:spPr>
              <p:txBody>
                <a:bodyPr spcFirstLastPara="1" wrap="square" lIns="182850" tIns="91400" rIns="182850" bIns="91400" anchor="t" anchorCtr="0">
                  <a:noAutofit/>
                </a:bodyPr>
                <a:lstStyle/>
                <a:p>
                  <a:pPr defTabSz="1828800">
                    <a:buClr>
                      <a:srgbClr val="000000"/>
                    </a:buClr>
                  </a:pPr>
                  <a:endParaRPr sz="1400" kern="0" dirty="0">
                    <a:solidFill>
                      <a:srgbClr val="000000"/>
                    </a:solidFill>
                    <a:latin typeface="Calibri"/>
                    <a:ea typeface="Calibri"/>
                    <a:cs typeface="Calibri"/>
                    <a:sym typeface="Calibri"/>
                  </a:endParaRPr>
                </a:p>
              </p:txBody>
            </p:sp>
            <p:sp>
              <p:nvSpPr>
                <p:cNvPr id="33" name="Google Shape;873;p40">
                  <a:extLst>
                    <a:ext uri="{FF2B5EF4-FFF2-40B4-BE49-F238E27FC236}">
                      <a16:creationId xmlns:a16="http://schemas.microsoft.com/office/drawing/2014/main" id="{CC9C88C3-58E5-7535-EB7A-A6D32BF82368}"/>
                    </a:ext>
                  </a:extLst>
                </p:cNvPr>
                <p:cNvSpPr/>
                <p:nvPr/>
              </p:nvSpPr>
              <p:spPr>
                <a:xfrm>
                  <a:off x="7384437" y="3249731"/>
                  <a:ext cx="461928" cy="1100549"/>
                </a:xfrm>
                <a:custGeom>
                  <a:avLst/>
                  <a:gdLst/>
                  <a:ahLst/>
                  <a:cxnLst/>
                  <a:rect l="l" t="t" r="r" b="b"/>
                  <a:pathLst>
                    <a:path w="198" h="720" extrusionOk="0">
                      <a:moveTo>
                        <a:pt x="198" y="0"/>
                      </a:moveTo>
                      <a:lnTo>
                        <a:pt x="0" y="360"/>
                      </a:lnTo>
                      <a:lnTo>
                        <a:pt x="198" y="720"/>
                      </a:lnTo>
                      <a:lnTo>
                        <a:pt x="198" y="0"/>
                      </a:lnTo>
                      <a:close/>
                    </a:path>
                  </a:pathLst>
                </a:custGeom>
                <a:solidFill>
                  <a:srgbClr val="92D050"/>
                </a:solidFill>
                <a:ln>
                  <a:noFill/>
                </a:ln>
              </p:spPr>
              <p:txBody>
                <a:bodyPr spcFirstLastPara="1" wrap="square" lIns="182850" tIns="91400" rIns="182850" bIns="91400" anchor="t" anchorCtr="0">
                  <a:noAutofit/>
                </a:bodyPr>
                <a:lstStyle/>
                <a:p>
                  <a:pPr defTabSz="1828800">
                    <a:buClr>
                      <a:srgbClr val="000000"/>
                    </a:buClr>
                  </a:pPr>
                  <a:endParaRPr sz="1400" kern="0">
                    <a:solidFill>
                      <a:srgbClr val="000000"/>
                    </a:solidFill>
                    <a:latin typeface="Calibri"/>
                    <a:ea typeface="Calibri"/>
                    <a:cs typeface="Calibri"/>
                    <a:sym typeface="Calibri"/>
                  </a:endParaRPr>
                </a:p>
              </p:txBody>
            </p:sp>
            <p:sp>
              <p:nvSpPr>
                <p:cNvPr id="34" name="Google Shape;874;p40">
                  <a:extLst>
                    <a:ext uri="{FF2B5EF4-FFF2-40B4-BE49-F238E27FC236}">
                      <a16:creationId xmlns:a16="http://schemas.microsoft.com/office/drawing/2014/main" id="{BDBEE475-C79F-45E3-C1B6-242F9B1C645A}"/>
                    </a:ext>
                  </a:extLst>
                </p:cNvPr>
                <p:cNvSpPr/>
                <p:nvPr/>
              </p:nvSpPr>
              <p:spPr>
                <a:xfrm>
                  <a:off x="7846363" y="3249731"/>
                  <a:ext cx="1180483" cy="1100549"/>
                </a:xfrm>
                <a:custGeom>
                  <a:avLst/>
                  <a:gdLst/>
                  <a:ahLst/>
                  <a:cxnLst/>
                  <a:rect l="l" t="t" r="r" b="b"/>
                  <a:pathLst>
                    <a:path w="217" h="222" extrusionOk="0">
                      <a:moveTo>
                        <a:pt x="217" y="37"/>
                      </a:moveTo>
                      <a:cubicBezTo>
                        <a:pt x="217" y="17"/>
                        <a:pt x="200" y="0"/>
                        <a:pt x="180" y="0"/>
                      </a:cubicBezTo>
                      <a:cubicBezTo>
                        <a:pt x="0" y="0"/>
                        <a:pt x="0" y="0"/>
                        <a:pt x="0" y="0"/>
                      </a:cubicBezTo>
                      <a:cubicBezTo>
                        <a:pt x="0" y="0"/>
                        <a:pt x="0" y="0"/>
                        <a:pt x="0" y="0"/>
                      </a:cubicBezTo>
                      <a:cubicBezTo>
                        <a:pt x="0" y="0"/>
                        <a:pt x="0" y="0"/>
                        <a:pt x="0" y="0"/>
                      </a:cubicBezTo>
                      <a:cubicBezTo>
                        <a:pt x="0" y="222"/>
                        <a:pt x="0" y="222"/>
                        <a:pt x="0" y="222"/>
                      </a:cubicBezTo>
                      <a:cubicBezTo>
                        <a:pt x="180" y="222"/>
                        <a:pt x="180" y="222"/>
                        <a:pt x="180" y="222"/>
                      </a:cubicBezTo>
                      <a:cubicBezTo>
                        <a:pt x="200" y="222"/>
                        <a:pt x="217" y="205"/>
                        <a:pt x="217" y="185"/>
                      </a:cubicBezTo>
                      <a:lnTo>
                        <a:pt x="217" y="37"/>
                      </a:lnTo>
                      <a:close/>
                    </a:path>
                  </a:pathLst>
                </a:custGeom>
                <a:solidFill>
                  <a:srgbClr val="92D050"/>
                </a:solidFill>
                <a:ln>
                  <a:noFill/>
                </a:ln>
              </p:spPr>
              <p:txBody>
                <a:bodyPr spcFirstLastPara="1" wrap="square" lIns="182850" tIns="91400" rIns="182850" bIns="91400" anchor="t" anchorCtr="0">
                  <a:noAutofit/>
                </a:bodyPr>
                <a:lstStyle/>
                <a:p>
                  <a:pPr defTabSz="1828800">
                    <a:buClr>
                      <a:srgbClr val="000000"/>
                    </a:buClr>
                  </a:pPr>
                  <a:endParaRPr sz="1400" kern="0">
                    <a:solidFill>
                      <a:srgbClr val="000000"/>
                    </a:solidFill>
                    <a:latin typeface="Calibri"/>
                    <a:ea typeface="Calibri"/>
                    <a:cs typeface="Calibri"/>
                    <a:sym typeface="Calibri"/>
                  </a:endParaRPr>
                </a:p>
              </p:txBody>
            </p:sp>
            <p:sp>
              <p:nvSpPr>
                <p:cNvPr id="35" name="Google Shape;875;p40">
                  <a:extLst>
                    <a:ext uri="{FF2B5EF4-FFF2-40B4-BE49-F238E27FC236}">
                      <a16:creationId xmlns:a16="http://schemas.microsoft.com/office/drawing/2014/main" id="{2F5BFF8C-56AE-E4CB-A830-BE36D9C2E895}"/>
                    </a:ext>
                  </a:extLst>
                </p:cNvPr>
                <p:cNvSpPr/>
                <p:nvPr/>
              </p:nvSpPr>
              <p:spPr>
                <a:xfrm>
                  <a:off x="6665882" y="4350280"/>
                  <a:ext cx="2144551" cy="1418659"/>
                </a:xfrm>
                <a:custGeom>
                  <a:avLst/>
                  <a:gdLst/>
                  <a:ahLst/>
                  <a:cxnLst/>
                  <a:rect l="l" t="t" r="r" b="b"/>
                  <a:pathLst>
                    <a:path w="298" h="298" extrusionOk="0">
                      <a:moveTo>
                        <a:pt x="156" y="0"/>
                      </a:moveTo>
                      <a:cubicBezTo>
                        <a:pt x="0" y="157"/>
                        <a:pt x="0" y="157"/>
                        <a:pt x="0" y="157"/>
                      </a:cubicBezTo>
                      <a:cubicBezTo>
                        <a:pt x="0" y="157"/>
                        <a:pt x="0" y="157"/>
                        <a:pt x="0" y="157"/>
                      </a:cubicBezTo>
                      <a:cubicBezTo>
                        <a:pt x="0" y="157"/>
                        <a:pt x="0" y="157"/>
                        <a:pt x="0" y="157"/>
                      </a:cubicBezTo>
                      <a:cubicBezTo>
                        <a:pt x="126" y="284"/>
                        <a:pt x="126" y="284"/>
                        <a:pt x="126" y="284"/>
                      </a:cubicBezTo>
                      <a:cubicBezTo>
                        <a:pt x="141" y="298"/>
                        <a:pt x="164" y="298"/>
                        <a:pt x="179" y="284"/>
                      </a:cubicBezTo>
                      <a:cubicBezTo>
                        <a:pt x="283" y="180"/>
                        <a:pt x="283" y="180"/>
                        <a:pt x="283" y="180"/>
                      </a:cubicBezTo>
                      <a:cubicBezTo>
                        <a:pt x="298" y="165"/>
                        <a:pt x="298" y="142"/>
                        <a:pt x="283" y="127"/>
                      </a:cubicBezTo>
                      <a:lnTo>
                        <a:pt x="156" y="0"/>
                      </a:lnTo>
                      <a:close/>
                    </a:path>
                  </a:pathLst>
                </a:custGeom>
                <a:solidFill>
                  <a:srgbClr val="92D050"/>
                </a:solidFill>
                <a:ln>
                  <a:noFill/>
                </a:ln>
              </p:spPr>
              <p:txBody>
                <a:bodyPr spcFirstLastPara="1" wrap="square" lIns="182850" tIns="91400" rIns="182850" bIns="91400" anchor="t" anchorCtr="0">
                  <a:noAutofit/>
                </a:bodyPr>
                <a:lstStyle/>
                <a:p>
                  <a:pPr defTabSz="1828800">
                    <a:buClr>
                      <a:srgbClr val="000000"/>
                    </a:buClr>
                  </a:pPr>
                  <a:endParaRPr sz="1400" kern="0">
                    <a:solidFill>
                      <a:srgbClr val="000000"/>
                    </a:solidFill>
                    <a:latin typeface="Calibri"/>
                    <a:ea typeface="Calibri"/>
                    <a:cs typeface="Calibri"/>
                    <a:sym typeface="Calibri"/>
                  </a:endParaRPr>
                </a:p>
              </p:txBody>
            </p:sp>
            <p:sp>
              <p:nvSpPr>
                <p:cNvPr id="36" name="Google Shape;876;p40">
                  <a:extLst>
                    <a:ext uri="{FF2B5EF4-FFF2-40B4-BE49-F238E27FC236}">
                      <a16:creationId xmlns:a16="http://schemas.microsoft.com/office/drawing/2014/main" id="{E4C626AE-FF6F-C0D2-C4EA-04657B2C50F2}"/>
                    </a:ext>
                  </a:extLst>
                </p:cNvPr>
                <p:cNvSpPr/>
                <p:nvPr/>
              </p:nvSpPr>
              <p:spPr>
                <a:xfrm>
                  <a:off x="6665882" y="4350281"/>
                  <a:ext cx="1180483" cy="779555"/>
                </a:xfrm>
                <a:custGeom>
                  <a:avLst/>
                  <a:gdLst/>
                  <a:ahLst/>
                  <a:cxnLst/>
                  <a:rect l="l" t="t" r="r" b="b"/>
                  <a:pathLst>
                    <a:path w="506" h="510" extrusionOk="0">
                      <a:moveTo>
                        <a:pt x="506" y="0"/>
                      </a:moveTo>
                      <a:lnTo>
                        <a:pt x="506" y="0"/>
                      </a:lnTo>
                      <a:lnTo>
                        <a:pt x="110" y="114"/>
                      </a:lnTo>
                      <a:lnTo>
                        <a:pt x="0" y="510"/>
                      </a:lnTo>
                      <a:lnTo>
                        <a:pt x="506" y="0"/>
                      </a:lnTo>
                      <a:close/>
                    </a:path>
                  </a:pathLst>
                </a:custGeom>
                <a:solidFill>
                  <a:srgbClr val="92D050"/>
                </a:solidFill>
                <a:ln>
                  <a:noFill/>
                </a:ln>
              </p:spPr>
              <p:txBody>
                <a:bodyPr spcFirstLastPara="1" wrap="square" lIns="182850" tIns="91400" rIns="182850" bIns="91400" anchor="t" anchorCtr="0">
                  <a:noAutofit/>
                </a:bodyPr>
                <a:lstStyle/>
                <a:p>
                  <a:pPr defTabSz="1828800">
                    <a:buClr>
                      <a:srgbClr val="000000"/>
                    </a:buClr>
                  </a:pPr>
                  <a:endParaRPr sz="1400" kern="0">
                    <a:solidFill>
                      <a:srgbClr val="000000"/>
                    </a:solidFill>
                    <a:latin typeface="Calibri"/>
                    <a:ea typeface="Calibri"/>
                    <a:cs typeface="Calibri"/>
                    <a:sym typeface="Calibri"/>
                  </a:endParaRPr>
                </a:p>
              </p:txBody>
            </p:sp>
            <p:sp>
              <p:nvSpPr>
                <p:cNvPr id="37" name="Google Shape;877;p40">
                  <a:extLst>
                    <a:ext uri="{FF2B5EF4-FFF2-40B4-BE49-F238E27FC236}">
                      <a16:creationId xmlns:a16="http://schemas.microsoft.com/office/drawing/2014/main" id="{26EB2938-F248-F99A-8798-2B9609F8B48D}"/>
                    </a:ext>
                  </a:extLst>
                </p:cNvPr>
                <p:cNvSpPr/>
                <p:nvPr/>
              </p:nvSpPr>
              <p:spPr>
                <a:xfrm>
                  <a:off x="4979144" y="5129835"/>
                  <a:ext cx="1679738" cy="779555"/>
                </a:xfrm>
                <a:custGeom>
                  <a:avLst/>
                  <a:gdLst/>
                  <a:ahLst/>
                  <a:cxnLst/>
                  <a:rect l="l" t="t" r="r" b="b"/>
                  <a:pathLst>
                    <a:path w="222" h="217" extrusionOk="0">
                      <a:moveTo>
                        <a:pt x="0" y="0"/>
                      </a:moveTo>
                      <a:cubicBezTo>
                        <a:pt x="0" y="0"/>
                        <a:pt x="0" y="0"/>
                        <a:pt x="0" y="0"/>
                      </a:cubicBezTo>
                      <a:cubicBezTo>
                        <a:pt x="0" y="0"/>
                        <a:pt x="0" y="0"/>
                        <a:pt x="0" y="0"/>
                      </a:cubicBezTo>
                      <a:cubicBezTo>
                        <a:pt x="0" y="180"/>
                        <a:pt x="0" y="180"/>
                        <a:pt x="0" y="180"/>
                      </a:cubicBezTo>
                      <a:cubicBezTo>
                        <a:pt x="0" y="200"/>
                        <a:pt x="17" y="217"/>
                        <a:pt x="37" y="217"/>
                      </a:cubicBezTo>
                      <a:cubicBezTo>
                        <a:pt x="185" y="217"/>
                        <a:pt x="185" y="217"/>
                        <a:pt x="185" y="217"/>
                      </a:cubicBezTo>
                      <a:cubicBezTo>
                        <a:pt x="205" y="217"/>
                        <a:pt x="222" y="200"/>
                        <a:pt x="222" y="180"/>
                      </a:cubicBezTo>
                      <a:cubicBezTo>
                        <a:pt x="222" y="0"/>
                        <a:pt x="222" y="0"/>
                        <a:pt x="222" y="0"/>
                      </a:cubicBezTo>
                      <a:lnTo>
                        <a:pt x="0" y="0"/>
                      </a:lnTo>
                      <a:close/>
                    </a:path>
                  </a:pathLst>
                </a:custGeom>
                <a:solidFill>
                  <a:srgbClr val="92D050"/>
                </a:solidFill>
                <a:ln>
                  <a:noFill/>
                </a:ln>
              </p:spPr>
              <p:txBody>
                <a:bodyPr spcFirstLastPara="1" wrap="square" lIns="182850" tIns="91400" rIns="182850" bIns="91400" anchor="t" anchorCtr="0">
                  <a:noAutofit/>
                </a:bodyPr>
                <a:lstStyle/>
                <a:p>
                  <a:pPr defTabSz="1828800">
                    <a:buClr>
                      <a:srgbClr val="000000"/>
                    </a:buClr>
                  </a:pPr>
                  <a:endParaRPr sz="1400" kern="0">
                    <a:solidFill>
                      <a:srgbClr val="000000"/>
                    </a:solidFill>
                    <a:latin typeface="Calibri"/>
                    <a:ea typeface="Calibri"/>
                    <a:cs typeface="Calibri"/>
                    <a:sym typeface="Calibri"/>
                  </a:endParaRPr>
                </a:p>
              </p:txBody>
            </p:sp>
            <p:sp>
              <p:nvSpPr>
                <p:cNvPr id="38" name="Google Shape;878;p40">
                  <a:extLst>
                    <a:ext uri="{FF2B5EF4-FFF2-40B4-BE49-F238E27FC236}">
                      <a16:creationId xmlns:a16="http://schemas.microsoft.com/office/drawing/2014/main" id="{7AC9B2C1-A345-401F-E306-1871AF023B56}"/>
                    </a:ext>
                  </a:extLst>
                </p:cNvPr>
                <p:cNvSpPr/>
                <p:nvPr/>
              </p:nvSpPr>
              <p:spPr>
                <a:xfrm>
                  <a:off x="4979144" y="4827186"/>
                  <a:ext cx="1679738" cy="302651"/>
                </a:xfrm>
                <a:custGeom>
                  <a:avLst/>
                  <a:gdLst/>
                  <a:ahLst/>
                  <a:cxnLst/>
                  <a:rect l="l" t="t" r="r" b="b"/>
                  <a:pathLst>
                    <a:path w="720" h="198" extrusionOk="0">
                      <a:moveTo>
                        <a:pt x="720" y="198"/>
                      </a:moveTo>
                      <a:lnTo>
                        <a:pt x="720" y="198"/>
                      </a:lnTo>
                      <a:lnTo>
                        <a:pt x="360" y="0"/>
                      </a:lnTo>
                      <a:lnTo>
                        <a:pt x="0" y="198"/>
                      </a:lnTo>
                      <a:lnTo>
                        <a:pt x="720" y="198"/>
                      </a:lnTo>
                      <a:close/>
                    </a:path>
                  </a:pathLst>
                </a:custGeom>
                <a:solidFill>
                  <a:srgbClr val="92D050"/>
                </a:solidFill>
                <a:ln>
                  <a:noFill/>
                </a:ln>
              </p:spPr>
              <p:txBody>
                <a:bodyPr spcFirstLastPara="1" wrap="square" lIns="182850" tIns="91400" rIns="182850" bIns="91400" anchor="t" anchorCtr="0">
                  <a:noAutofit/>
                </a:bodyPr>
                <a:lstStyle/>
                <a:p>
                  <a:pPr defTabSz="1828800">
                    <a:buClr>
                      <a:srgbClr val="000000"/>
                    </a:buClr>
                  </a:pPr>
                  <a:endParaRPr sz="1400" kern="0">
                    <a:solidFill>
                      <a:srgbClr val="000000"/>
                    </a:solidFill>
                    <a:latin typeface="Calibri"/>
                    <a:ea typeface="Calibri"/>
                    <a:cs typeface="Calibri"/>
                    <a:sym typeface="Calibri"/>
                  </a:endParaRPr>
                </a:p>
              </p:txBody>
            </p:sp>
            <p:sp>
              <p:nvSpPr>
                <p:cNvPr id="39" name="Google Shape;879;p40">
                  <a:extLst>
                    <a:ext uri="{FF2B5EF4-FFF2-40B4-BE49-F238E27FC236}">
                      <a16:creationId xmlns:a16="http://schemas.microsoft.com/office/drawing/2014/main" id="{8CC64147-6AD0-DE2A-35BD-560662E1CE4D}"/>
                    </a:ext>
                  </a:extLst>
                </p:cNvPr>
                <p:cNvSpPr/>
                <p:nvPr/>
              </p:nvSpPr>
              <p:spPr>
                <a:xfrm>
                  <a:off x="2947299" y="4350280"/>
                  <a:ext cx="2031846" cy="1418659"/>
                </a:xfrm>
                <a:custGeom>
                  <a:avLst/>
                  <a:gdLst/>
                  <a:ahLst/>
                  <a:cxnLst/>
                  <a:rect l="l" t="t" r="r" b="b"/>
                  <a:pathLst>
                    <a:path w="298" h="298" extrusionOk="0">
                      <a:moveTo>
                        <a:pt x="141" y="0"/>
                      </a:moveTo>
                      <a:cubicBezTo>
                        <a:pt x="141" y="0"/>
                        <a:pt x="141" y="0"/>
                        <a:pt x="141" y="0"/>
                      </a:cubicBezTo>
                      <a:cubicBezTo>
                        <a:pt x="14" y="127"/>
                        <a:pt x="14" y="127"/>
                        <a:pt x="14" y="127"/>
                      </a:cubicBezTo>
                      <a:cubicBezTo>
                        <a:pt x="0" y="142"/>
                        <a:pt x="0" y="165"/>
                        <a:pt x="14" y="180"/>
                      </a:cubicBezTo>
                      <a:cubicBezTo>
                        <a:pt x="119" y="284"/>
                        <a:pt x="119" y="284"/>
                        <a:pt x="119" y="284"/>
                      </a:cubicBezTo>
                      <a:cubicBezTo>
                        <a:pt x="133" y="298"/>
                        <a:pt x="157" y="298"/>
                        <a:pt x="171" y="284"/>
                      </a:cubicBezTo>
                      <a:cubicBezTo>
                        <a:pt x="298" y="157"/>
                        <a:pt x="298" y="157"/>
                        <a:pt x="298" y="157"/>
                      </a:cubicBezTo>
                      <a:cubicBezTo>
                        <a:pt x="298" y="157"/>
                        <a:pt x="298" y="157"/>
                        <a:pt x="298" y="157"/>
                      </a:cubicBezTo>
                      <a:cubicBezTo>
                        <a:pt x="141" y="0"/>
                        <a:pt x="141" y="0"/>
                        <a:pt x="141" y="0"/>
                      </a:cubicBezTo>
                      <a:close/>
                    </a:path>
                  </a:pathLst>
                </a:custGeom>
                <a:solidFill>
                  <a:srgbClr val="92D050"/>
                </a:solidFill>
                <a:ln>
                  <a:noFill/>
                </a:ln>
              </p:spPr>
              <p:txBody>
                <a:bodyPr spcFirstLastPara="1" wrap="square" lIns="182850" tIns="91400" rIns="182850" bIns="91400" anchor="t" anchorCtr="0">
                  <a:noAutofit/>
                </a:bodyPr>
                <a:lstStyle/>
                <a:p>
                  <a:pPr defTabSz="1828800">
                    <a:buClr>
                      <a:srgbClr val="000000"/>
                    </a:buClr>
                  </a:pPr>
                  <a:endParaRPr sz="1400" kern="0" dirty="0">
                    <a:solidFill>
                      <a:srgbClr val="000000"/>
                    </a:solidFill>
                    <a:latin typeface="Calibri"/>
                    <a:ea typeface="Calibri"/>
                    <a:cs typeface="Calibri"/>
                    <a:sym typeface="Calibri"/>
                  </a:endParaRPr>
                </a:p>
              </p:txBody>
            </p:sp>
            <p:sp>
              <p:nvSpPr>
                <p:cNvPr id="40" name="Google Shape;880;p40">
                  <a:extLst>
                    <a:ext uri="{FF2B5EF4-FFF2-40B4-BE49-F238E27FC236}">
                      <a16:creationId xmlns:a16="http://schemas.microsoft.com/office/drawing/2014/main" id="{C8CCB10C-07A6-6B06-3528-D75D75239AC4}"/>
                    </a:ext>
                  </a:extLst>
                </p:cNvPr>
                <p:cNvSpPr/>
                <p:nvPr/>
              </p:nvSpPr>
              <p:spPr>
                <a:xfrm>
                  <a:off x="3791664" y="4350281"/>
                  <a:ext cx="1187481" cy="779555"/>
                </a:xfrm>
                <a:custGeom>
                  <a:avLst/>
                  <a:gdLst/>
                  <a:ahLst/>
                  <a:cxnLst/>
                  <a:rect l="l" t="t" r="r" b="b"/>
                  <a:pathLst>
                    <a:path w="509" h="510" extrusionOk="0">
                      <a:moveTo>
                        <a:pt x="0" y="0"/>
                      </a:moveTo>
                      <a:lnTo>
                        <a:pt x="0" y="0"/>
                      </a:lnTo>
                      <a:lnTo>
                        <a:pt x="509" y="510"/>
                      </a:lnTo>
                      <a:lnTo>
                        <a:pt x="395" y="114"/>
                      </a:lnTo>
                      <a:lnTo>
                        <a:pt x="0" y="0"/>
                      </a:lnTo>
                      <a:close/>
                    </a:path>
                  </a:pathLst>
                </a:custGeom>
                <a:solidFill>
                  <a:srgbClr val="92D050"/>
                </a:solidFill>
                <a:ln>
                  <a:noFill/>
                </a:ln>
              </p:spPr>
              <p:txBody>
                <a:bodyPr spcFirstLastPara="1" wrap="square" lIns="182850" tIns="91400" rIns="182850" bIns="91400" anchor="t" anchorCtr="0">
                  <a:noAutofit/>
                </a:bodyPr>
                <a:lstStyle/>
                <a:p>
                  <a:pPr defTabSz="1828800">
                    <a:buClr>
                      <a:srgbClr val="000000"/>
                    </a:buClr>
                  </a:pPr>
                  <a:endParaRPr sz="1400" kern="0">
                    <a:solidFill>
                      <a:srgbClr val="000000"/>
                    </a:solidFill>
                    <a:latin typeface="Calibri"/>
                    <a:ea typeface="Calibri"/>
                    <a:cs typeface="Calibri"/>
                    <a:sym typeface="Calibri"/>
                  </a:endParaRPr>
                </a:p>
              </p:txBody>
            </p:sp>
            <p:sp>
              <p:nvSpPr>
                <p:cNvPr id="41" name="Google Shape;881;p40">
                  <a:extLst>
                    <a:ext uri="{FF2B5EF4-FFF2-40B4-BE49-F238E27FC236}">
                      <a16:creationId xmlns:a16="http://schemas.microsoft.com/office/drawing/2014/main" id="{375F29BF-1B3F-8028-EF8C-DD4E14AE4FC2}"/>
                    </a:ext>
                  </a:extLst>
                </p:cNvPr>
                <p:cNvSpPr/>
                <p:nvPr/>
              </p:nvSpPr>
              <p:spPr>
                <a:xfrm>
                  <a:off x="2634160" y="3234741"/>
                  <a:ext cx="1187482" cy="1100550"/>
                </a:xfrm>
                <a:custGeom>
                  <a:avLst/>
                  <a:gdLst/>
                  <a:ahLst/>
                  <a:cxnLst/>
                  <a:rect l="l" t="t" r="r" b="b"/>
                  <a:pathLst>
                    <a:path w="216" h="222" extrusionOk="0">
                      <a:moveTo>
                        <a:pt x="216" y="0"/>
                      </a:moveTo>
                      <a:cubicBezTo>
                        <a:pt x="37" y="0"/>
                        <a:pt x="37" y="0"/>
                        <a:pt x="37" y="0"/>
                      </a:cubicBezTo>
                      <a:cubicBezTo>
                        <a:pt x="16" y="0"/>
                        <a:pt x="0" y="17"/>
                        <a:pt x="0" y="37"/>
                      </a:cubicBezTo>
                      <a:cubicBezTo>
                        <a:pt x="0" y="185"/>
                        <a:pt x="0" y="185"/>
                        <a:pt x="0" y="185"/>
                      </a:cubicBezTo>
                      <a:cubicBezTo>
                        <a:pt x="0" y="205"/>
                        <a:pt x="16" y="222"/>
                        <a:pt x="37" y="222"/>
                      </a:cubicBezTo>
                      <a:cubicBezTo>
                        <a:pt x="216" y="222"/>
                        <a:pt x="216" y="222"/>
                        <a:pt x="216" y="222"/>
                      </a:cubicBezTo>
                      <a:cubicBezTo>
                        <a:pt x="216" y="222"/>
                        <a:pt x="216" y="222"/>
                        <a:pt x="216" y="222"/>
                      </a:cubicBezTo>
                      <a:cubicBezTo>
                        <a:pt x="216" y="0"/>
                        <a:pt x="216" y="0"/>
                        <a:pt x="216" y="0"/>
                      </a:cubicBezTo>
                      <a:close/>
                    </a:path>
                  </a:pathLst>
                </a:custGeom>
                <a:solidFill>
                  <a:srgbClr val="92D050"/>
                </a:solidFill>
                <a:ln>
                  <a:noFill/>
                </a:ln>
              </p:spPr>
              <p:txBody>
                <a:bodyPr spcFirstLastPara="1" wrap="square" lIns="182850" tIns="91400" rIns="182850" bIns="91400" anchor="t" anchorCtr="0">
                  <a:noAutofit/>
                </a:bodyPr>
                <a:lstStyle/>
                <a:p>
                  <a:pPr defTabSz="1828800">
                    <a:buClr>
                      <a:srgbClr val="000000"/>
                    </a:buClr>
                  </a:pPr>
                  <a:endParaRPr sz="1400" kern="0">
                    <a:solidFill>
                      <a:srgbClr val="000000"/>
                    </a:solidFill>
                    <a:latin typeface="Calibri"/>
                    <a:ea typeface="Calibri"/>
                    <a:cs typeface="Calibri"/>
                    <a:sym typeface="Calibri"/>
                  </a:endParaRPr>
                </a:p>
              </p:txBody>
            </p:sp>
            <p:sp>
              <p:nvSpPr>
                <p:cNvPr id="42" name="Google Shape;882;p40">
                  <a:extLst>
                    <a:ext uri="{FF2B5EF4-FFF2-40B4-BE49-F238E27FC236}">
                      <a16:creationId xmlns:a16="http://schemas.microsoft.com/office/drawing/2014/main" id="{FBF13645-A238-685E-6644-22F8098F6694}"/>
                    </a:ext>
                  </a:extLst>
                </p:cNvPr>
                <p:cNvSpPr/>
                <p:nvPr/>
              </p:nvSpPr>
              <p:spPr>
                <a:xfrm>
                  <a:off x="3791664" y="3249731"/>
                  <a:ext cx="468926" cy="1100549"/>
                </a:xfrm>
                <a:custGeom>
                  <a:avLst/>
                  <a:gdLst/>
                  <a:ahLst/>
                  <a:cxnLst/>
                  <a:rect l="l" t="t" r="r" b="b"/>
                  <a:pathLst>
                    <a:path w="201" h="720" extrusionOk="0">
                      <a:moveTo>
                        <a:pt x="0" y="0"/>
                      </a:moveTo>
                      <a:lnTo>
                        <a:pt x="0" y="720"/>
                      </a:lnTo>
                      <a:lnTo>
                        <a:pt x="201" y="360"/>
                      </a:lnTo>
                      <a:lnTo>
                        <a:pt x="0" y="0"/>
                      </a:lnTo>
                      <a:close/>
                    </a:path>
                  </a:pathLst>
                </a:custGeom>
                <a:solidFill>
                  <a:srgbClr val="92D050"/>
                </a:solidFill>
                <a:ln>
                  <a:noFill/>
                </a:ln>
              </p:spPr>
              <p:txBody>
                <a:bodyPr spcFirstLastPara="1" wrap="square" lIns="182850" tIns="91400" rIns="182850" bIns="91400" anchor="t" anchorCtr="0">
                  <a:noAutofit/>
                </a:bodyPr>
                <a:lstStyle/>
                <a:p>
                  <a:pPr defTabSz="1828800">
                    <a:buClr>
                      <a:srgbClr val="000000"/>
                    </a:buClr>
                  </a:pPr>
                  <a:endParaRPr sz="1400" kern="0">
                    <a:solidFill>
                      <a:srgbClr val="000000"/>
                    </a:solidFill>
                    <a:latin typeface="Calibri"/>
                    <a:ea typeface="Calibri"/>
                    <a:cs typeface="Calibri"/>
                    <a:sym typeface="Calibri"/>
                  </a:endParaRPr>
                </a:p>
              </p:txBody>
            </p:sp>
            <p:sp>
              <p:nvSpPr>
                <p:cNvPr id="43" name="Google Shape;883;p40">
                  <a:extLst>
                    <a:ext uri="{FF2B5EF4-FFF2-40B4-BE49-F238E27FC236}">
                      <a16:creationId xmlns:a16="http://schemas.microsoft.com/office/drawing/2014/main" id="{60506639-0638-7E08-F5F1-0F01872D4E17}"/>
                    </a:ext>
                  </a:extLst>
                </p:cNvPr>
                <p:cNvSpPr/>
                <p:nvPr/>
              </p:nvSpPr>
              <p:spPr>
                <a:xfrm>
                  <a:off x="3791664" y="2470177"/>
                  <a:ext cx="1187481" cy="779555"/>
                </a:xfrm>
                <a:custGeom>
                  <a:avLst/>
                  <a:gdLst/>
                  <a:ahLst/>
                  <a:cxnLst/>
                  <a:rect l="l" t="t" r="r" b="b"/>
                  <a:pathLst>
                    <a:path w="509" h="510" extrusionOk="0">
                      <a:moveTo>
                        <a:pt x="395" y="396"/>
                      </a:moveTo>
                      <a:lnTo>
                        <a:pt x="509" y="0"/>
                      </a:lnTo>
                      <a:lnTo>
                        <a:pt x="0" y="510"/>
                      </a:lnTo>
                      <a:lnTo>
                        <a:pt x="395" y="396"/>
                      </a:lnTo>
                      <a:close/>
                    </a:path>
                  </a:pathLst>
                </a:custGeom>
                <a:solidFill>
                  <a:srgbClr val="92D050"/>
                </a:solidFill>
                <a:ln>
                  <a:noFill/>
                </a:ln>
              </p:spPr>
              <p:txBody>
                <a:bodyPr spcFirstLastPara="1" wrap="square" lIns="182850" tIns="91400" rIns="182850" bIns="91400" anchor="t" anchorCtr="0">
                  <a:noAutofit/>
                </a:bodyPr>
                <a:lstStyle/>
                <a:p>
                  <a:pPr defTabSz="1828800">
                    <a:buClr>
                      <a:srgbClr val="000000"/>
                    </a:buClr>
                  </a:pPr>
                  <a:endParaRPr sz="1400" kern="0" dirty="0">
                    <a:solidFill>
                      <a:srgbClr val="000000"/>
                    </a:solidFill>
                    <a:latin typeface="Calibri"/>
                    <a:ea typeface="Calibri"/>
                    <a:cs typeface="Calibri"/>
                    <a:sym typeface="Calibri"/>
                  </a:endParaRPr>
                </a:p>
              </p:txBody>
            </p:sp>
            <p:sp>
              <p:nvSpPr>
                <p:cNvPr id="44" name="Google Shape;884;p40">
                  <a:extLst>
                    <a:ext uri="{FF2B5EF4-FFF2-40B4-BE49-F238E27FC236}">
                      <a16:creationId xmlns:a16="http://schemas.microsoft.com/office/drawing/2014/main" id="{E0D3F006-A9FF-5161-4F4B-71B662C98F27}"/>
                    </a:ext>
                  </a:extLst>
                </p:cNvPr>
                <p:cNvSpPr/>
                <p:nvPr/>
              </p:nvSpPr>
              <p:spPr>
                <a:xfrm>
                  <a:off x="2875816" y="1831071"/>
                  <a:ext cx="2103329" cy="1418660"/>
                </a:xfrm>
                <a:custGeom>
                  <a:avLst/>
                  <a:gdLst/>
                  <a:ahLst/>
                  <a:cxnLst/>
                  <a:rect l="l" t="t" r="r" b="b"/>
                  <a:pathLst>
                    <a:path w="298" h="298" extrusionOk="0">
                      <a:moveTo>
                        <a:pt x="119" y="14"/>
                      </a:moveTo>
                      <a:cubicBezTo>
                        <a:pt x="14" y="118"/>
                        <a:pt x="14" y="118"/>
                        <a:pt x="14" y="118"/>
                      </a:cubicBezTo>
                      <a:cubicBezTo>
                        <a:pt x="0" y="133"/>
                        <a:pt x="0" y="156"/>
                        <a:pt x="14" y="171"/>
                      </a:cubicBezTo>
                      <a:cubicBezTo>
                        <a:pt x="141" y="298"/>
                        <a:pt x="141" y="298"/>
                        <a:pt x="141" y="298"/>
                      </a:cubicBezTo>
                      <a:cubicBezTo>
                        <a:pt x="141" y="298"/>
                        <a:pt x="141" y="298"/>
                        <a:pt x="141" y="298"/>
                      </a:cubicBezTo>
                      <a:cubicBezTo>
                        <a:pt x="298" y="141"/>
                        <a:pt x="298" y="141"/>
                        <a:pt x="298" y="141"/>
                      </a:cubicBezTo>
                      <a:cubicBezTo>
                        <a:pt x="298" y="141"/>
                        <a:pt x="298" y="141"/>
                        <a:pt x="298" y="141"/>
                      </a:cubicBezTo>
                      <a:cubicBezTo>
                        <a:pt x="171" y="14"/>
                        <a:pt x="171" y="14"/>
                        <a:pt x="171" y="14"/>
                      </a:cubicBezTo>
                      <a:cubicBezTo>
                        <a:pt x="157" y="0"/>
                        <a:pt x="133" y="0"/>
                        <a:pt x="119" y="14"/>
                      </a:cubicBezTo>
                      <a:close/>
                    </a:path>
                  </a:pathLst>
                </a:custGeom>
                <a:solidFill>
                  <a:srgbClr val="92D050"/>
                </a:solidFill>
                <a:ln>
                  <a:noFill/>
                </a:ln>
              </p:spPr>
              <p:txBody>
                <a:bodyPr spcFirstLastPara="1" wrap="square" lIns="182850" tIns="91400" rIns="182850" bIns="91400" anchor="t" anchorCtr="0">
                  <a:noAutofit/>
                </a:bodyPr>
                <a:lstStyle/>
                <a:p>
                  <a:pPr defTabSz="1828800">
                    <a:buClr>
                      <a:srgbClr val="000000"/>
                    </a:buClr>
                  </a:pPr>
                  <a:endParaRPr sz="1400" kern="0" dirty="0">
                    <a:solidFill>
                      <a:srgbClr val="000000"/>
                    </a:solidFill>
                    <a:latin typeface="Calibri"/>
                    <a:ea typeface="Calibri"/>
                    <a:cs typeface="Calibri"/>
                    <a:sym typeface="Calibri"/>
                  </a:endParaRPr>
                </a:p>
              </p:txBody>
            </p:sp>
            <p:sp>
              <p:nvSpPr>
                <p:cNvPr id="45" name="Google Shape;885;p40">
                  <a:extLst>
                    <a:ext uri="{FF2B5EF4-FFF2-40B4-BE49-F238E27FC236}">
                      <a16:creationId xmlns:a16="http://schemas.microsoft.com/office/drawing/2014/main" id="{E533C1E8-5D32-5D8F-CB16-259015D45D56}"/>
                    </a:ext>
                  </a:extLst>
                </p:cNvPr>
                <p:cNvSpPr/>
                <p:nvPr/>
              </p:nvSpPr>
              <p:spPr>
                <a:xfrm>
                  <a:off x="4979144" y="2470177"/>
                  <a:ext cx="1679738" cy="302651"/>
                </a:xfrm>
                <a:custGeom>
                  <a:avLst/>
                  <a:gdLst/>
                  <a:ahLst/>
                  <a:cxnLst/>
                  <a:rect l="l" t="t" r="r" b="b"/>
                  <a:pathLst>
                    <a:path w="720" h="198" extrusionOk="0">
                      <a:moveTo>
                        <a:pt x="360" y="198"/>
                      </a:moveTo>
                      <a:lnTo>
                        <a:pt x="720" y="0"/>
                      </a:lnTo>
                      <a:lnTo>
                        <a:pt x="0" y="0"/>
                      </a:lnTo>
                      <a:lnTo>
                        <a:pt x="360" y="198"/>
                      </a:lnTo>
                      <a:close/>
                    </a:path>
                  </a:pathLst>
                </a:custGeom>
                <a:solidFill>
                  <a:srgbClr val="92D050"/>
                </a:solidFill>
                <a:ln>
                  <a:noFill/>
                </a:ln>
              </p:spPr>
              <p:txBody>
                <a:bodyPr spcFirstLastPara="1" wrap="square" lIns="182850" tIns="91400" rIns="182850" bIns="91400" anchor="t" anchorCtr="0">
                  <a:noAutofit/>
                </a:bodyPr>
                <a:lstStyle/>
                <a:p>
                  <a:pPr defTabSz="1828800">
                    <a:buClr>
                      <a:srgbClr val="000000"/>
                    </a:buClr>
                  </a:pPr>
                  <a:endParaRPr sz="1400" kern="0">
                    <a:solidFill>
                      <a:srgbClr val="000000"/>
                    </a:solidFill>
                    <a:latin typeface="Calibri"/>
                    <a:ea typeface="Calibri"/>
                    <a:cs typeface="Calibri"/>
                    <a:sym typeface="Calibri"/>
                  </a:endParaRPr>
                </a:p>
              </p:txBody>
            </p:sp>
            <p:sp>
              <p:nvSpPr>
                <p:cNvPr id="46" name="Google Shape;886;p40">
                  <a:extLst>
                    <a:ext uri="{FF2B5EF4-FFF2-40B4-BE49-F238E27FC236}">
                      <a16:creationId xmlns:a16="http://schemas.microsoft.com/office/drawing/2014/main" id="{437D85C2-A300-E857-C0D9-AFA172771667}"/>
                    </a:ext>
                  </a:extLst>
                </p:cNvPr>
                <p:cNvSpPr/>
                <p:nvPr/>
              </p:nvSpPr>
              <p:spPr>
                <a:xfrm>
                  <a:off x="4979144" y="1437022"/>
                  <a:ext cx="1679738" cy="1033154"/>
                </a:xfrm>
                <a:custGeom>
                  <a:avLst/>
                  <a:gdLst/>
                  <a:ahLst/>
                  <a:cxnLst/>
                  <a:rect l="l" t="t" r="r" b="b"/>
                  <a:pathLst>
                    <a:path w="222" h="217" extrusionOk="0">
                      <a:moveTo>
                        <a:pt x="0" y="37"/>
                      </a:moveTo>
                      <a:cubicBezTo>
                        <a:pt x="0" y="217"/>
                        <a:pt x="0" y="217"/>
                        <a:pt x="0" y="217"/>
                      </a:cubicBezTo>
                      <a:cubicBezTo>
                        <a:pt x="222" y="217"/>
                        <a:pt x="222" y="217"/>
                        <a:pt x="222" y="217"/>
                      </a:cubicBezTo>
                      <a:cubicBezTo>
                        <a:pt x="222" y="37"/>
                        <a:pt x="222" y="37"/>
                        <a:pt x="222" y="37"/>
                      </a:cubicBezTo>
                      <a:cubicBezTo>
                        <a:pt x="222" y="17"/>
                        <a:pt x="205" y="0"/>
                        <a:pt x="185" y="0"/>
                      </a:cubicBezTo>
                      <a:cubicBezTo>
                        <a:pt x="37" y="0"/>
                        <a:pt x="37" y="0"/>
                        <a:pt x="37" y="0"/>
                      </a:cubicBezTo>
                      <a:cubicBezTo>
                        <a:pt x="17" y="0"/>
                        <a:pt x="0" y="17"/>
                        <a:pt x="0" y="37"/>
                      </a:cubicBezTo>
                      <a:close/>
                    </a:path>
                  </a:pathLst>
                </a:custGeom>
                <a:solidFill>
                  <a:srgbClr val="92D050"/>
                </a:solidFill>
                <a:ln>
                  <a:noFill/>
                </a:ln>
              </p:spPr>
              <p:txBody>
                <a:bodyPr spcFirstLastPara="1" wrap="square" lIns="182850" tIns="91400" rIns="182850" bIns="91400" anchor="t" anchorCtr="0">
                  <a:noAutofit/>
                </a:bodyPr>
                <a:lstStyle/>
                <a:p>
                  <a:pPr defTabSz="1828800">
                    <a:buClr>
                      <a:srgbClr val="000000"/>
                    </a:buClr>
                  </a:pPr>
                  <a:endParaRPr sz="1400" kern="0">
                    <a:solidFill>
                      <a:srgbClr val="000000"/>
                    </a:solidFill>
                    <a:latin typeface="Calibri"/>
                    <a:ea typeface="Calibri"/>
                    <a:cs typeface="Calibri"/>
                    <a:sym typeface="Calibri"/>
                  </a:endParaRPr>
                </a:p>
              </p:txBody>
            </p:sp>
            <p:sp>
              <p:nvSpPr>
                <p:cNvPr id="47" name="TextBox 46">
                  <a:extLst>
                    <a:ext uri="{FF2B5EF4-FFF2-40B4-BE49-F238E27FC236}">
                      <a16:creationId xmlns:a16="http://schemas.microsoft.com/office/drawing/2014/main" id="{ECB5D63B-2EF6-0EFD-6713-A675D824D670}"/>
                    </a:ext>
                  </a:extLst>
                </p:cNvPr>
                <p:cNvSpPr txBox="1"/>
                <p:nvPr/>
              </p:nvSpPr>
              <p:spPr>
                <a:xfrm>
                  <a:off x="4888039" y="1673557"/>
                  <a:ext cx="1835704" cy="523220"/>
                </a:xfrm>
                <a:prstGeom prst="rect">
                  <a:avLst/>
                </a:prstGeom>
                <a:noFill/>
              </p:spPr>
              <p:txBody>
                <a:bodyPr wrap="square">
                  <a:spAutoFit/>
                </a:bodyPr>
                <a:lstStyle/>
                <a:p>
                  <a:pPr algn="ctr"/>
                  <a:r>
                    <a:rPr lang="en-US" sz="1400" dirty="0">
                      <a:latin typeface="Book Antiqua" panose="02040602050305030304" pitchFamily="18" charset="0"/>
                    </a:rPr>
                    <a:t>Agrochemical usage in India is very high</a:t>
                  </a:r>
                  <a:endParaRPr lang="en-IN" sz="1400" dirty="0">
                    <a:latin typeface="Book Antiqua" panose="02040602050305030304" pitchFamily="18" charset="0"/>
                  </a:endParaRPr>
                </a:p>
              </p:txBody>
            </p:sp>
            <p:sp>
              <p:nvSpPr>
                <p:cNvPr id="48" name="TextBox 47">
                  <a:extLst>
                    <a:ext uri="{FF2B5EF4-FFF2-40B4-BE49-F238E27FC236}">
                      <a16:creationId xmlns:a16="http://schemas.microsoft.com/office/drawing/2014/main" id="{C2D3D3FA-3D52-DCD4-33D7-930370A5B93B}"/>
                    </a:ext>
                  </a:extLst>
                </p:cNvPr>
                <p:cNvSpPr txBox="1"/>
                <p:nvPr/>
              </p:nvSpPr>
              <p:spPr>
                <a:xfrm>
                  <a:off x="6811803" y="4628655"/>
                  <a:ext cx="1744698" cy="954107"/>
                </a:xfrm>
                <a:prstGeom prst="rect">
                  <a:avLst/>
                </a:prstGeom>
                <a:noFill/>
              </p:spPr>
              <p:txBody>
                <a:bodyPr wrap="square">
                  <a:spAutoFit/>
                </a:bodyPr>
                <a:lstStyle/>
                <a:p>
                  <a:pPr algn="ctr"/>
                  <a:r>
                    <a:rPr lang="en-US" sz="1400" dirty="0">
                      <a:latin typeface="Book Antiqua" panose="02040602050305030304" pitchFamily="18" charset="0"/>
                    </a:rPr>
                    <a:t>India has high number of agrochemicals registered</a:t>
                  </a:r>
                </a:p>
              </p:txBody>
            </p:sp>
            <p:sp>
              <p:nvSpPr>
                <p:cNvPr id="49" name="TextBox 48">
                  <a:extLst>
                    <a:ext uri="{FF2B5EF4-FFF2-40B4-BE49-F238E27FC236}">
                      <a16:creationId xmlns:a16="http://schemas.microsoft.com/office/drawing/2014/main" id="{30772051-A6C0-261D-23D3-B8B7F82B8820}"/>
                    </a:ext>
                  </a:extLst>
                </p:cNvPr>
                <p:cNvSpPr txBox="1"/>
                <p:nvPr/>
              </p:nvSpPr>
              <p:spPr>
                <a:xfrm>
                  <a:off x="6832121" y="1974577"/>
                  <a:ext cx="1667116" cy="954107"/>
                </a:xfrm>
                <a:prstGeom prst="rect">
                  <a:avLst/>
                </a:prstGeom>
                <a:noFill/>
              </p:spPr>
              <p:txBody>
                <a:bodyPr wrap="square">
                  <a:spAutoFit/>
                </a:bodyPr>
                <a:lstStyle/>
                <a:p>
                  <a:pPr algn="ctr"/>
                  <a:r>
                    <a:rPr lang="en-US" sz="1400" dirty="0">
                      <a:latin typeface="Book Antiqua" panose="02040602050305030304" pitchFamily="18" charset="0"/>
                    </a:rPr>
                    <a:t>All </a:t>
                  </a:r>
                  <a:r>
                    <a:rPr lang="en-US" sz="1400" dirty="0" err="1">
                      <a:latin typeface="Book Antiqua" panose="02040602050305030304" pitchFamily="18" charset="0"/>
                    </a:rPr>
                    <a:t>agri</a:t>
                  </a:r>
                  <a:r>
                    <a:rPr lang="en-US" sz="1400" dirty="0">
                      <a:latin typeface="Book Antiqua" panose="02040602050305030304" pitchFamily="18" charset="0"/>
                    </a:rPr>
                    <a:t> commodities in India carry high pesticide residues</a:t>
                  </a:r>
                </a:p>
              </p:txBody>
            </p:sp>
            <p:sp>
              <p:nvSpPr>
                <p:cNvPr id="50" name="TextBox 49">
                  <a:extLst>
                    <a:ext uri="{FF2B5EF4-FFF2-40B4-BE49-F238E27FC236}">
                      <a16:creationId xmlns:a16="http://schemas.microsoft.com/office/drawing/2014/main" id="{740839CC-0204-32C5-F7FC-6335F8B4ADA2}"/>
                    </a:ext>
                  </a:extLst>
                </p:cNvPr>
                <p:cNvSpPr txBox="1"/>
                <p:nvPr/>
              </p:nvSpPr>
              <p:spPr>
                <a:xfrm>
                  <a:off x="7741699" y="3363723"/>
                  <a:ext cx="1259039" cy="738664"/>
                </a:xfrm>
                <a:prstGeom prst="rect">
                  <a:avLst/>
                </a:prstGeom>
                <a:noFill/>
              </p:spPr>
              <p:txBody>
                <a:bodyPr wrap="square">
                  <a:spAutoFit/>
                </a:bodyPr>
                <a:lstStyle/>
                <a:p>
                  <a:pPr algn="ctr"/>
                  <a:r>
                    <a:rPr lang="en-US" sz="1400" dirty="0">
                      <a:latin typeface="Book Antiqua" panose="02040602050305030304" pitchFamily="18" charset="0"/>
                    </a:rPr>
                    <a:t>Use of pesticides limit exports </a:t>
                  </a:r>
                </a:p>
              </p:txBody>
            </p:sp>
          </p:grpSp>
          <p:sp>
            <p:nvSpPr>
              <p:cNvPr id="26" name="TextBox 25">
                <a:extLst>
                  <a:ext uri="{FF2B5EF4-FFF2-40B4-BE49-F238E27FC236}">
                    <a16:creationId xmlns:a16="http://schemas.microsoft.com/office/drawing/2014/main" id="{DBCFE4D9-A02B-8E02-A049-BAFD497B9B54}"/>
                  </a:ext>
                </a:extLst>
              </p:cNvPr>
              <p:cNvSpPr txBox="1"/>
              <p:nvPr/>
            </p:nvSpPr>
            <p:spPr>
              <a:xfrm>
                <a:off x="4914867" y="4970736"/>
                <a:ext cx="1835704" cy="954107"/>
              </a:xfrm>
              <a:prstGeom prst="rect">
                <a:avLst/>
              </a:prstGeom>
              <a:noFill/>
            </p:spPr>
            <p:txBody>
              <a:bodyPr wrap="square">
                <a:spAutoFit/>
              </a:bodyPr>
              <a:lstStyle/>
              <a:p>
                <a:pPr algn="ctr"/>
                <a:r>
                  <a:rPr lang="en-US" sz="1400" dirty="0">
                    <a:latin typeface="Book Antiqua" panose="02040602050305030304" pitchFamily="18" charset="0"/>
                  </a:rPr>
                  <a:t>Pesticides are generic chemicals that anyone can manufacture</a:t>
                </a:r>
              </a:p>
            </p:txBody>
          </p:sp>
          <p:sp>
            <p:nvSpPr>
              <p:cNvPr id="27" name="TextBox 26">
                <a:extLst>
                  <a:ext uri="{FF2B5EF4-FFF2-40B4-BE49-F238E27FC236}">
                    <a16:creationId xmlns:a16="http://schemas.microsoft.com/office/drawing/2014/main" id="{A82893CF-7DAD-6BE5-4850-C3AA8A1747E9}"/>
                  </a:ext>
                </a:extLst>
              </p:cNvPr>
              <p:cNvSpPr txBox="1"/>
              <p:nvPr/>
            </p:nvSpPr>
            <p:spPr>
              <a:xfrm>
                <a:off x="2559210" y="3393822"/>
                <a:ext cx="1675150" cy="738664"/>
              </a:xfrm>
              <a:prstGeom prst="rect">
                <a:avLst/>
              </a:prstGeom>
              <a:noFill/>
            </p:spPr>
            <p:txBody>
              <a:bodyPr wrap="square">
                <a:spAutoFit/>
              </a:bodyPr>
              <a:lstStyle/>
              <a:p>
                <a:pPr algn="ctr"/>
                <a:r>
                  <a:rPr lang="en-US" sz="1400" dirty="0">
                    <a:latin typeface="Book Antiqua" panose="02040602050305030304" pitchFamily="18" charset="0"/>
                  </a:rPr>
                  <a:t>Chemical use always harms environment</a:t>
                </a:r>
              </a:p>
            </p:txBody>
          </p:sp>
          <p:sp>
            <p:nvSpPr>
              <p:cNvPr id="28" name="TextBox 27">
                <a:extLst>
                  <a:ext uri="{FF2B5EF4-FFF2-40B4-BE49-F238E27FC236}">
                    <a16:creationId xmlns:a16="http://schemas.microsoft.com/office/drawing/2014/main" id="{DD8EEE31-4D4A-9FBF-801C-2F9B117706C7}"/>
                  </a:ext>
                </a:extLst>
              </p:cNvPr>
              <p:cNvSpPr txBox="1"/>
              <p:nvPr/>
            </p:nvSpPr>
            <p:spPr>
              <a:xfrm>
                <a:off x="3187698" y="2275179"/>
                <a:ext cx="1597380" cy="523220"/>
              </a:xfrm>
              <a:prstGeom prst="rect">
                <a:avLst/>
              </a:prstGeom>
              <a:noFill/>
            </p:spPr>
            <p:txBody>
              <a:bodyPr wrap="square">
                <a:spAutoFit/>
              </a:bodyPr>
              <a:lstStyle/>
              <a:p>
                <a:pPr algn="ctr"/>
                <a:r>
                  <a:rPr lang="en-US" sz="1400" dirty="0">
                    <a:latin typeface="Book Antiqua" panose="02040602050305030304" pitchFamily="18" charset="0"/>
                  </a:rPr>
                  <a:t>Organic means chemical free</a:t>
                </a:r>
              </a:p>
            </p:txBody>
          </p:sp>
          <p:sp>
            <p:nvSpPr>
              <p:cNvPr id="29" name="TextBox 28">
                <a:extLst>
                  <a:ext uri="{FF2B5EF4-FFF2-40B4-BE49-F238E27FC236}">
                    <a16:creationId xmlns:a16="http://schemas.microsoft.com/office/drawing/2014/main" id="{7FEC78AB-B45E-87CE-C898-F19B85FA9CB1}"/>
                  </a:ext>
                </a:extLst>
              </p:cNvPr>
              <p:cNvSpPr txBox="1"/>
              <p:nvPr/>
            </p:nvSpPr>
            <p:spPr>
              <a:xfrm>
                <a:off x="3052104" y="4564556"/>
                <a:ext cx="1881008" cy="954107"/>
              </a:xfrm>
              <a:prstGeom prst="rect">
                <a:avLst/>
              </a:prstGeom>
              <a:noFill/>
            </p:spPr>
            <p:txBody>
              <a:bodyPr wrap="square">
                <a:spAutoFit/>
              </a:bodyPr>
              <a:lstStyle/>
              <a:p>
                <a:pPr algn="ctr"/>
                <a:r>
                  <a:rPr lang="en-US" sz="1400" dirty="0">
                    <a:latin typeface="Book Antiqua" panose="02040602050305030304" pitchFamily="18" charset="0"/>
                  </a:rPr>
                  <a:t>Agrochemical industry only focusses on synthetic solutions</a:t>
                </a:r>
              </a:p>
            </p:txBody>
          </p:sp>
        </p:grpSp>
        <p:cxnSp>
          <p:nvCxnSpPr>
            <p:cNvPr id="23" name="Straight Connector 22">
              <a:extLst>
                <a:ext uri="{FF2B5EF4-FFF2-40B4-BE49-F238E27FC236}">
                  <a16:creationId xmlns:a16="http://schemas.microsoft.com/office/drawing/2014/main" id="{6AD01478-E371-4968-FB8B-CA5DD5350FB9}"/>
                </a:ext>
              </a:extLst>
            </p:cNvPr>
            <p:cNvCxnSpPr/>
            <p:nvPr/>
          </p:nvCxnSpPr>
          <p:spPr>
            <a:xfrm flipV="1">
              <a:off x="3897179" y="1157632"/>
              <a:ext cx="0" cy="695665"/>
            </a:xfrm>
            <a:prstGeom prst="line">
              <a:avLst/>
            </a:prstGeom>
          </p:spPr>
          <p:style>
            <a:lnRef idx="2">
              <a:schemeClr val="accent6"/>
            </a:lnRef>
            <a:fillRef idx="0">
              <a:schemeClr val="accent6"/>
            </a:fillRef>
            <a:effectRef idx="1">
              <a:schemeClr val="accent6"/>
            </a:effectRef>
            <a:fontRef idx="minor">
              <a:schemeClr val="tx1"/>
            </a:fontRef>
          </p:style>
        </p:cxnSp>
      </p:grpSp>
      <p:sp>
        <p:nvSpPr>
          <p:cNvPr id="13" name="Slide Number Placeholder 5">
            <a:extLst>
              <a:ext uri="{FF2B5EF4-FFF2-40B4-BE49-F238E27FC236}">
                <a16:creationId xmlns:a16="http://schemas.microsoft.com/office/drawing/2014/main" id="{9F8A681B-D1C0-E5AE-AB29-807753C0F049}"/>
              </a:ext>
            </a:extLst>
          </p:cNvPr>
          <p:cNvSpPr>
            <a:spLocks noGrp="1"/>
          </p:cNvSpPr>
          <p:nvPr>
            <p:ph type="sldNum" sz="quarter" idx="12"/>
          </p:nvPr>
        </p:nvSpPr>
        <p:spPr>
          <a:xfrm>
            <a:off x="11756571" y="6620794"/>
            <a:ext cx="414317" cy="237206"/>
          </a:xfrm>
        </p:spPr>
        <p:txBody>
          <a:bodyPr/>
          <a:lstStyle/>
          <a:p>
            <a:fld id="{8D4F848A-3D41-4A27-994B-6B24ACA903D0}" type="slidenum">
              <a:rPr lang="en-US" sz="1000" smtClean="0">
                <a:solidFill>
                  <a:schemeClr val="bg1"/>
                </a:solidFill>
                <a:latin typeface="Book Antiqua" panose="02040602050305030304" pitchFamily="18" charset="0"/>
              </a:rPr>
              <a:t>18</a:t>
            </a:fld>
            <a:endParaRPr lang="en-US" sz="1000" dirty="0">
              <a:solidFill>
                <a:schemeClr val="bg1"/>
              </a:solidFill>
              <a:latin typeface="Book Antiqua" panose="02040602050305030304" pitchFamily="18" charset="0"/>
            </a:endParaRPr>
          </a:p>
        </p:txBody>
      </p:sp>
      <p:sp>
        <p:nvSpPr>
          <p:cNvPr id="4" name="TextBox 3">
            <a:extLst>
              <a:ext uri="{FF2B5EF4-FFF2-40B4-BE49-F238E27FC236}">
                <a16:creationId xmlns:a16="http://schemas.microsoft.com/office/drawing/2014/main" id="{823B7E99-140E-C343-1FB8-5A5BB0BA532B}"/>
              </a:ext>
            </a:extLst>
          </p:cNvPr>
          <p:cNvSpPr txBox="1"/>
          <p:nvPr/>
        </p:nvSpPr>
        <p:spPr>
          <a:xfrm>
            <a:off x="2750481" y="6611779"/>
            <a:ext cx="6834390" cy="246221"/>
          </a:xfrm>
          <a:prstGeom prst="rect">
            <a:avLst/>
          </a:prstGeom>
          <a:noFill/>
        </p:spPr>
        <p:txBody>
          <a:bodyPr wrap="square">
            <a:spAutoFit/>
          </a:bodyPr>
          <a:lstStyle/>
          <a:p>
            <a:pPr algn="ctr"/>
            <a:r>
              <a:rPr lang="en-US" sz="1000" dirty="0" err="1">
                <a:effectLst/>
                <a:latin typeface="Book Antiqua" panose="02040602050305030304" pitchFamily="18" charset="0"/>
                <a:ea typeface="Calibri" panose="020F0502020204030204" pitchFamily="34" charset="0"/>
                <a:cs typeface="Times New Roman" panose="02020603050405020304" pitchFamily="18" charset="0"/>
              </a:rPr>
              <a:t>Source:FAOSTAT</a:t>
            </a:r>
            <a:r>
              <a:rPr lang="en-US" sz="1000" dirty="0">
                <a:effectLst/>
                <a:latin typeface="Book Antiqua" panose="02040602050305030304" pitchFamily="18" charset="0"/>
                <a:ea typeface="Calibri" panose="020F0502020204030204" pitchFamily="34" charset="0"/>
                <a:cs typeface="Times New Roman" panose="02020603050405020304" pitchFamily="18" charset="0"/>
              </a:rPr>
              <a:t>, AICRP-ICAR study, PPQS, Stakeholder Discussions, </a:t>
            </a:r>
            <a:r>
              <a:rPr lang="en-US" sz="1000" dirty="0" err="1">
                <a:effectLst/>
                <a:latin typeface="Book Antiqua" panose="02040602050305030304" pitchFamily="18" charset="0"/>
                <a:ea typeface="Calibri" panose="020F0502020204030204" pitchFamily="34" charset="0"/>
                <a:cs typeface="Times New Roman" panose="02020603050405020304" pitchFamily="18" charset="0"/>
              </a:rPr>
              <a:t>CropLifne</a:t>
            </a:r>
            <a:r>
              <a:rPr lang="en-US" sz="1000" dirty="0">
                <a:effectLst/>
                <a:latin typeface="Book Antiqua" panose="02040602050305030304" pitchFamily="18" charset="0"/>
                <a:ea typeface="Calibri" panose="020F0502020204030204" pitchFamily="34" charset="0"/>
                <a:cs typeface="Times New Roman" panose="02020603050405020304" pitchFamily="18" charset="0"/>
              </a:rPr>
              <a:t> India-YES BANK Analysis</a:t>
            </a:r>
          </a:p>
        </p:txBody>
      </p:sp>
    </p:spTree>
    <p:extLst>
      <p:ext uri="{BB962C8B-B14F-4D97-AF65-F5344CB8AC3E}">
        <p14:creationId xmlns:p14="http://schemas.microsoft.com/office/powerpoint/2010/main" val="2723313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C0B446-F483-788D-F549-76AA21855D18}"/>
              </a:ext>
            </a:extLst>
          </p:cNvPr>
          <p:cNvSpPr txBox="1"/>
          <p:nvPr/>
        </p:nvSpPr>
        <p:spPr>
          <a:xfrm>
            <a:off x="342900" y="2481943"/>
            <a:ext cx="11527971" cy="757900"/>
          </a:xfrm>
          <a:prstGeom prst="rect">
            <a:avLst/>
          </a:prstGeom>
          <a:gradFill flip="none" rotWithShape="1">
            <a:gsLst>
              <a:gs pos="22000">
                <a:schemeClr val="bg1"/>
              </a:gs>
              <a:gs pos="60000">
                <a:srgbClr val="EEF0F6"/>
              </a:gs>
              <a:gs pos="74000">
                <a:srgbClr val="EEF0F6"/>
              </a:gs>
              <a:gs pos="91000">
                <a:srgbClr val="EEF0F6"/>
              </a:gs>
            </a:gsLst>
            <a:lin ang="10800000" scaled="1"/>
            <a:tileRect/>
          </a:gradFill>
        </p:spPr>
        <p:txBody>
          <a:bodyPr anchor="ctr">
            <a:normAutofit/>
          </a:bodyPr>
          <a:lstStyle>
            <a:lvl1pPr>
              <a:lnSpc>
                <a:spcPct val="90000"/>
              </a:lnSpc>
              <a:spcBef>
                <a:spcPct val="0"/>
              </a:spcBef>
              <a:buNone/>
              <a:defRPr sz="2400">
                <a:solidFill>
                  <a:schemeClr val="accent1">
                    <a:lumMod val="50000"/>
                  </a:schemeClr>
                </a:solidFill>
                <a:latin typeface="Book Antiqua" panose="02040602050305030304" pitchFamily="18" charset="0"/>
                <a:ea typeface="+mj-ea"/>
                <a:cs typeface="+mj-cs"/>
              </a:defRPr>
            </a:lvl1pPr>
          </a:lstStyle>
          <a:p>
            <a:pPr algn="ctr"/>
            <a:r>
              <a:rPr lang="en-US" b="1" dirty="0"/>
              <a:t>Initiatives for boosting crop protection industry’s contribution towards sustainable growth of Indian agriculture</a:t>
            </a:r>
            <a:endParaRPr lang="en-GB" b="1" dirty="0"/>
          </a:p>
        </p:txBody>
      </p:sp>
    </p:spTree>
    <p:extLst>
      <p:ext uri="{BB962C8B-B14F-4D97-AF65-F5344CB8AC3E}">
        <p14:creationId xmlns:p14="http://schemas.microsoft.com/office/powerpoint/2010/main" val="1271832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88E8-202B-2532-198E-67D80A4AA586}"/>
              </a:ext>
            </a:extLst>
          </p:cNvPr>
          <p:cNvSpPr>
            <a:spLocks noGrp="1"/>
          </p:cNvSpPr>
          <p:nvPr>
            <p:ph type="title"/>
          </p:nvPr>
        </p:nvSpPr>
        <p:spPr/>
        <p:txBody>
          <a:bodyPr/>
          <a:lstStyle/>
          <a:p>
            <a:r>
              <a:rPr lang="en-US" dirty="0"/>
              <a:t>Scope of presentation</a:t>
            </a:r>
            <a:endParaRPr lang="en-GB" dirty="0"/>
          </a:p>
        </p:txBody>
      </p:sp>
      <p:sp>
        <p:nvSpPr>
          <p:cNvPr id="4" name="Slide Number Placeholder 5">
            <a:extLst>
              <a:ext uri="{FF2B5EF4-FFF2-40B4-BE49-F238E27FC236}">
                <a16:creationId xmlns:a16="http://schemas.microsoft.com/office/drawing/2014/main" id="{FB389454-BD2B-3B6B-DB20-479ADD4773F6}"/>
              </a:ext>
            </a:extLst>
          </p:cNvPr>
          <p:cNvSpPr>
            <a:spLocks noGrp="1"/>
          </p:cNvSpPr>
          <p:nvPr>
            <p:ph type="sldNum" sz="quarter" idx="12"/>
          </p:nvPr>
        </p:nvSpPr>
        <p:spPr>
          <a:xfrm>
            <a:off x="11887200" y="6620794"/>
            <a:ext cx="283688" cy="237205"/>
          </a:xfrm>
        </p:spPr>
        <p:txBody>
          <a:bodyPr/>
          <a:lstStyle/>
          <a:p>
            <a:fld id="{8D4F848A-3D41-4A27-994B-6B24ACA903D0}" type="slidenum">
              <a:rPr lang="en-US" sz="1000" smtClean="0">
                <a:solidFill>
                  <a:schemeClr val="bg1"/>
                </a:solidFill>
                <a:latin typeface="Book Antiqua" panose="02040602050305030304" pitchFamily="18" charset="0"/>
              </a:rPr>
              <a:t>2</a:t>
            </a:fld>
            <a:endParaRPr lang="en-US" sz="1000" dirty="0">
              <a:solidFill>
                <a:schemeClr val="bg1"/>
              </a:solidFill>
              <a:latin typeface="Book Antiqua" panose="02040602050305030304" pitchFamily="18" charset="0"/>
            </a:endParaRPr>
          </a:p>
        </p:txBody>
      </p:sp>
      <p:sp>
        <p:nvSpPr>
          <p:cNvPr id="7" name="Content Placeholder 2">
            <a:extLst>
              <a:ext uri="{FF2B5EF4-FFF2-40B4-BE49-F238E27FC236}">
                <a16:creationId xmlns:a16="http://schemas.microsoft.com/office/drawing/2014/main" id="{276E67D6-C39B-6B9F-08DE-636A4F996825}"/>
              </a:ext>
            </a:extLst>
          </p:cNvPr>
          <p:cNvSpPr txBox="1">
            <a:spLocks/>
          </p:cNvSpPr>
          <p:nvPr/>
        </p:nvSpPr>
        <p:spPr>
          <a:xfrm>
            <a:off x="4604658" y="857309"/>
            <a:ext cx="6792685" cy="5478174"/>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600" dirty="0">
                <a:latin typeface="Book Antiqua" panose="02040602050305030304" pitchFamily="18" charset="0"/>
              </a:rPr>
              <a:t>Importance of crop protection solutions</a:t>
            </a:r>
          </a:p>
          <a:p>
            <a:pPr>
              <a:lnSpc>
                <a:spcPct val="110000"/>
              </a:lnSpc>
            </a:pPr>
            <a:endParaRPr lang="en-US" sz="500" dirty="0">
              <a:latin typeface="Book Antiqua" panose="02040602050305030304" pitchFamily="18" charset="0"/>
            </a:endParaRPr>
          </a:p>
          <a:p>
            <a:pPr>
              <a:lnSpc>
                <a:spcPct val="110000"/>
              </a:lnSpc>
            </a:pPr>
            <a:r>
              <a:rPr lang="en-US" sz="1600" dirty="0">
                <a:latin typeface="Book Antiqua" panose="02040602050305030304" pitchFamily="18" charset="0"/>
              </a:rPr>
              <a:t>Overview of trends in the sector</a:t>
            </a:r>
          </a:p>
          <a:p>
            <a:pPr>
              <a:lnSpc>
                <a:spcPct val="110000"/>
              </a:lnSpc>
            </a:pPr>
            <a:endParaRPr lang="en-US" sz="500" dirty="0">
              <a:latin typeface="Book Antiqua" panose="02040602050305030304" pitchFamily="18" charset="0"/>
            </a:endParaRPr>
          </a:p>
          <a:p>
            <a:pPr>
              <a:lnSpc>
                <a:spcPct val="110000"/>
              </a:lnSpc>
            </a:pPr>
            <a:r>
              <a:rPr lang="en-US" sz="1600" dirty="0">
                <a:latin typeface="Book Antiqua" panose="02040602050305030304" pitchFamily="18" charset="0"/>
              </a:rPr>
              <a:t>Industry’s strides towards sustainability</a:t>
            </a:r>
          </a:p>
          <a:p>
            <a:pPr>
              <a:lnSpc>
                <a:spcPct val="110000"/>
              </a:lnSpc>
            </a:pPr>
            <a:endParaRPr lang="en-US" sz="500" dirty="0">
              <a:latin typeface="Book Antiqua" panose="02040602050305030304" pitchFamily="18" charset="0"/>
            </a:endParaRPr>
          </a:p>
          <a:p>
            <a:pPr>
              <a:lnSpc>
                <a:spcPct val="110000"/>
              </a:lnSpc>
            </a:pPr>
            <a:r>
              <a:rPr lang="en-US" sz="1600" dirty="0">
                <a:latin typeface="Book Antiqua" panose="02040602050305030304" pitchFamily="18" charset="0"/>
              </a:rPr>
              <a:t>Government initiatives</a:t>
            </a:r>
          </a:p>
          <a:p>
            <a:pPr>
              <a:lnSpc>
                <a:spcPct val="110000"/>
              </a:lnSpc>
            </a:pPr>
            <a:endParaRPr lang="en-US" sz="500" dirty="0">
              <a:latin typeface="Book Antiqua" panose="02040602050305030304" pitchFamily="18" charset="0"/>
            </a:endParaRPr>
          </a:p>
          <a:p>
            <a:pPr>
              <a:lnSpc>
                <a:spcPct val="110000"/>
              </a:lnSpc>
            </a:pPr>
            <a:r>
              <a:rPr lang="en-US" sz="1600" dirty="0">
                <a:latin typeface="Book Antiqua" panose="02040602050305030304" pitchFamily="18" charset="0"/>
              </a:rPr>
              <a:t>Challenges &amp; Myths</a:t>
            </a:r>
          </a:p>
          <a:p>
            <a:pPr>
              <a:lnSpc>
                <a:spcPct val="110000"/>
              </a:lnSpc>
            </a:pPr>
            <a:endParaRPr lang="en-US" sz="500" dirty="0">
              <a:latin typeface="Book Antiqua" panose="02040602050305030304" pitchFamily="18" charset="0"/>
            </a:endParaRPr>
          </a:p>
          <a:p>
            <a:pPr>
              <a:lnSpc>
                <a:spcPct val="110000"/>
              </a:lnSpc>
            </a:pPr>
            <a:r>
              <a:rPr lang="en-US" sz="1600" dirty="0">
                <a:latin typeface="Book Antiqua" panose="02040602050305030304" pitchFamily="18" charset="0"/>
              </a:rPr>
              <a:t>Key initiatives for boosting crop protection industry’s contribution to sustainable growth and development of Indian agriculture</a:t>
            </a:r>
          </a:p>
          <a:p>
            <a:pPr lvl="1">
              <a:lnSpc>
                <a:spcPct val="110000"/>
              </a:lnSpc>
            </a:pPr>
            <a:r>
              <a:rPr lang="en-US" sz="1600" dirty="0">
                <a:latin typeface="Book Antiqua" panose="02040602050305030304" pitchFamily="18" charset="0"/>
              </a:rPr>
              <a:t>What should Industry do?</a:t>
            </a:r>
          </a:p>
          <a:p>
            <a:pPr lvl="1">
              <a:lnSpc>
                <a:spcPct val="110000"/>
              </a:lnSpc>
            </a:pPr>
            <a:r>
              <a:rPr lang="en-US" sz="1600" dirty="0">
                <a:latin typeface="Book Antiqua" panose="02040602050305030304" pitchFamily="18" charset="0"/>
              </a:rPr>
              <a:t>How can policymakers support?</a:t>
            </a:r>
          </a:p>
          <a:p>
            <a:pPr lvl="1">
              <a:lnSpc>
                <a:spcPct val="110000"/>
              </a:lnSpc>
            </a:pPr>
            <a:endParaRPr lang="en-US" sz="1600" dirty="0">
              <a:latin typeface="Book Antiqua" panose="02040602050305030304" pitchFamily="18" charset="0"/>
            </a:endParaRPr>
          </a:p>
          <a:p>
            <a:pPr>
              <a:lnSpc>
                <a:spcPct val="110000"/>
              </a:lnSpc>
            </a:pPr>
            <a:endParaRPr lang="en-US" sz="1600" dirty="0">
              <a:latin typeface="Book Antiqua" panose="02040602050305030304" pitchFamily="18" charset="0"/>
            </a:endParaRPr>
          </a:p>
        </p:txBody>
      </p:sp>
      <p:pic>
        <p:nvPicPr>
          <p:cNvPr id="12" name="Picture 11" descr="A cover of a book&#10;&#10;Description automatically generated">
            <a:extLst>
              <a:ext uri="{FF2B5EF4-FFF2-40B4-BE49-F238E27FC236}">
                <a16:creationId xmlns:a16="http://schemas.microsoft.com/office/drawing/2014/main" id="{05AFA11E-C53F-8E1E-DBC7-EB809140C4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2986" y="782996"/>
            <a:ext cx="3954477" cy="5626800"/>
          </a:xfrm>
          <a:prstGeom prst="rect">
            <a:avLst/>
          </a:prstGeom>
        </p:spPr>
      </p:pic>
    </p:spTree>
    <p:extLst>
      <p:ext uri="{BB962C8B-B14F-4D97-AF65-F5344CB8AC3E}">
        <p14:creationId xmlns:p14="http://schemas.microsoft.com/office/powerpoint/2010/main" val="120641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88E8-202B-2532-198E-67D80A4AA586}"/>
              </a:ext>
            </a:extLst>
          </p:cNvPr>
          <p:cNvSpPr>
            <a:spLocks noGrp="1"/>
          </p:cNvSpPr>
          <p:nvPr>
            <p:ph type="title"/>
          </p:nvPr>
        </p:nvSpPr>
        <p:spPr>
          <a:xfrm>
            <a:off x="48114" y="43630"/>
            <a:ext cx="10477777" cy="506266"/>
          </a:xfrm>
        </p:spPr>
        <p:txBody>
          <a:bodyPr>
            <a:normAutofit/>
          </a:bodyPr>
          <a:lstStyle/>
          <a:p>
            <a:r>
              <a:rPr lang="en-US" dirty="0"/>
              <a:t>Boosting contribution to sustainable growth - What should Industry do?</a:t>
            </a:r>
            <a:endParaRPr lang="en-GB" dirty="0"/>
          </a:p>
        </p:txBody>
      </p:sp>
      <p:sp>
        <p:nvSpPr>
          <p:cNvPr id="9" name="Rectangle 60">
            <a:extLst>
              <a:ext uri="{FF2B5EF4-FFF2-40B4-BE49-F238E27FC236}">
                <a16:creationId xmlns:a16="http://schemas.microsoft.com/office/drawing/2014/main" id="{3C81AFA6-AAAA-3BB7-1B60-B2DA0B68C7EE}"/>
              </a:ext>
            </a:extLst>
          </p:cNvPr>
          <p:cNvSpPr>
            <a:spLocks noChangeAspect="1" noChangeArrowheads="1"/>
          </p:cNvSpPr>
          <p:nvPr>
            <p:custDataLst>
              <p:tags r:id="rId1"/>
            </p:custDataLst>
          </p:nvPr>
        </p:nvSpPr>
        <p:spPr bwMode="gray">
          <a:xfrm>
            <a:off x="167965" y="2099319"/>
            <a:ext cx="3498702" cy="822907"/>
          </a:xfrm>
          <a:prstGeom prst="rect">
            <a:avLst/>
          </a:prstGeom>
          <a:solidFill>
            <a:srgbClr val="C7E0FB">
              <a:alpha val="70195"/>
            </a:srgbClr>
          </a:solidFill>
          <a:ln w="9525" algn="ctr">
            <a:solidFill>
              <a:srgbClr val="C7E0FB"/>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6622" tIns="46622" rIns="46622" bIns="46622"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R="0" lvl="0" algn="l">
              <a:spcBef>
                <a:spcPts val="0"/>
              </a:spcBef>
              <a:spcAft>
                <a:spcPts val="0"/>
              </a:spcAft>
            </a:pPr>
            <a:r>
              <a:rPr lang="en-GB" sz="1600" b="1" dirty="0">
                <a:solidFill>
                  <a:srgbClr val="000000"/>
                </a:solidFill>
                <a:effectLst/>
                <a:latin typeface="Book Antiqua" panose="02040602050305030304" pitchFamily="18" charset="0"/>
                <a:ea typeface="Times New Roman" panose="02020603050405020304" pitchFamily="18" charset="0"/>
              </a:rPr>
              <a:t> </a:t>
            </a:r>
            <a:r>
              <a:rPr lang="en-GB" sz="1600" b="1" i="1" dirty="0">
                <a:solidFill>
                  <a:srgbClr val="000000"/>
                </a:solidFill>
                <a:effectLst/>
                <a:latin typeface="Book Antiqua" panose="02040602050305030304" pitchFamily="18" charset="0"/>
                <a:ea typeface="Times New Roman" panose="02020603050405020304" pitchFamily="18" charset="0"/>
              </a:rPr>
              <a:t>Invest in Research &amp; Development to introduce innovative climate resilient crop protection solutions</a:t>
            </a:r>
            <a:endParaRPr lang="en-GB" sz="1600" b="1" i="1" dirty="0">
              <a:solidFill>
                <a:srgbClr val="000000"/>
              </a:solidFill>
              <a:effectLst/>
              <a:latin typeface="Calibri" panose="020F050202020403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id="{668770EB-7F97-60A6-CD40-447D834C7CAC}"/>
              </a:ext>
            </a:extLst>
          </p:cNvPr>
          <p:cNvSpPr txBox="1">
            <a:spLocks/>
          </p:cNvSpPr>
          <p:nvPr>
            <p:custDataLst>
              <p:tags r:id="rId2"/>
            </p:custDataLst>
          </p:nvPr>
        </p:nvSpPr>
        <p:spPr>
          <a:xfrm>
            <a:off x="3666667" y="2186353"/>
            <a:ext cx="8098971" cy="637675"/>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7338" marR="0" lvl="1" indent="-285750" defTabSz="895350" fontAlgn="base">
              <a:lnSpc>
                <a:spcPct val="150000"/>
              </a:lnSpc>
              <a:spcBef>
                <a:spcPct val="0"/>
              </a:spcBef>
              <a:spcAft>
                <a:spcPct val="0"/>
              </a:spcAft>
              <a:buSzPct val="120000"/>
              <a:buFont typeface="Book Antiqua" panose="02040602050305030304" pitchFamily="18" charset="0"/>
              <a:buChar char="−"/>
            </a:pPr>
            <a:r>
              <a:rPr lang="en-GB" sz="1450" i="1" dirty="0">
                <a:solidFill>
                  <a:srgbClr val="000000"/>
                </a:solidFill>
                <a:latin typeface="Book Antiqua" panose="02040602050305030304" pitchFamily="18" charset="0"/>
                <a:ea typeface="굴림" charset="-127"/>
                <a:cs typeface="+mn-cs"/>
              </a:rPr>
              <a:t>Green chemistry, climate resilience, productivity improvement</a:t>
            </a:r>
          </a:p>
          <a:p>
            <a:pPr marL="287338" lvl="1" indent="-285750" defTabSz="895350" fontAlgn="base">
              <a:lnSpc>
                <a:spcPct val="150000"/>
              </a:lnSpc>
              <a:spcBef>
                <a:spcPct val="0"/>
              </a:spcBef>
              <a:spcAft>
                <a:spcPct val="0"/>
              </a:spcAft>
              <a:buSzPct val="120000"/>
              <a:buFont typeface="Book Antiqua" panose="02040602050305030304" pitchFamily="18" charset="0"/>
              <a:buChar char="−"/>
            </a:pPr>
            <a:r>
              <a:rPr lang="en-GB" sz="1450" i="1" dirty="0">
                <a:solidFill>
                  <a:srgbClr val="000000"/>
                </a:solidFill>
                <a:latin typeface="Book Antiqua" panose="02040602050305030304" pitchFamily="18" charset="0"/>
                <a:ea typeface="굴림" charset="-127"/>
                <a:cs typeface="+mn-cs"/>
              </a:rPr>
              <a:t>Partnerships with public research institutions</a:t>
            </a:r>
          </a:p>
        </p:txBody>
      </p:sp>
      <p:sp>
        <p:nvSpPr>
          <p:cNvPr id="13" name="Rectangle 60">
            <a:extLst>
              <a:ext uri="{FF2B5EF4-FFF2-40B4-BE49-F238E27FC236}">
                <a16:creationId xmlns:a16="http://schemas.microsoft.com/office/drawing/2014/main" id="{43659E3C-A76C-F1F6-239D-358CF18E6585}"/>
              </a:ext>
            </a:extLst>
          </p:cNvPr>
          <p:cNvSpPr>
            <a:spLocks noChangeAspect="1" noChangeArrowheads="1"/>
          </p:cNvSpPr>
          <p:nvPr>
            <p:custDataLst>
              <p:tags r:id="rId3"/>
            </p:custDataLst>
          </p:nvPr>
        </p:nvSpPr>
        <p:spPr bwMode="gray">
          <a:xfrm>
            <a:off x="153451" y="3166300"/>
            <a:ext cx="3498702" cy="1336945"/>
          </a:xfrm>
          <a:prstGeom prst="rect">
            <a:avLst/>
          </a:prstGeom>
          <a:solidFill>
            <a:srgbClr val="C7E0FB">
              <a:alpha val="70195"/>
            </a:srgbClr>
          </a:solidFill>
          <a:ln w="9525" algn="ctr">
            <a:solidFill>
              <a:srgbClr val="C7E0FB"/>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6622" tIns="46622" rIns="46622" bIns="46622"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R="0" lvl="0" algn="l">
              <a:spcBef>
                <a:spcPts val="0"/>
              </a:spcBef>
              <a:spcAft>
                <a:spcPts val="0"/>
              </a:spcAft>
            </a:pPr>
            <a:r>
              <a:rPr lang="en-GB" sz="1600" b="1" i="1" dirty="0">
                <a:solidFill>
                  <a:srgbClr val="000000"/>
                </a:solidFill>
                <a:latin typeface="Book Antiqua" panose="02040602050305030304" pitchFamily="18" charset="0"/>
                <a:ea typeface="Calibri" panose="020F0502020204030204" pitchFamily="34" charset="0"/>
              </a:rPr>
              <a:t>Continue leveraging partnerships for providing cutting edge solutions to farmers, promoting traceability and other such initiatives</a:t>
            </a:r>
            <a:endParaRPr lang="en-GB" sz="1600" b="1" i="1" dirty="0">
              <a:solidFill>
                <a:srgbClr val="000000"/>
              </a:solidFill>
              <a:effectLst/>
              <a:latin typeface="Calibri" panose="020F0502020204030204" pitchFamily="34" charset="0"/>
              <a:ea typeface="Calibri" panose="020F0502020204030204" pitchFamily="34" charset="0"/>
            </a:endParaRPr>
          </a:p>
        </p:txBody>
      </p:sp>
      <p:sp>
        <p:nvSpPr>
          <p:cNvPr id="15" name="TextBox 14">
            <a:extLst>
              <a:ext uri="{FF2B5EF4-FFF2-40B4-BE49-F238E27FC236}">
                <a16:creationId xmlns:a16="http://schemas.microsoft.com/office/drawing/2014/main" id="{2821D0EC-25E2-E4FB-5649-2D9DD173B425}"/>
              </a:ext>
            </a:extLst>
          </p:cNvPr>
          <p:cNvSpPr txBox="1">
            <a:spLocks/>
          </p:cNvSpPr>
          <p:nvPr>
            <p:custDataLst>
              <p:tags r:id="rId4"/>
            </p:custDataLst>
          </p:nvPr>
        </p:nvSpPr>
        <p:spPr>
          <a:xfrm>
            <a:off x="3652153" y="3278832"/>
            <a:ext cx="8098971" cy="1115690"/>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7338" marR="0" lvl="1" indent="-285750" defTabSz="895350" fontAlgn="base">
              <a:spcBef>
                <a:spcPct val="0"/>
              </a:spcBef>
              <a:spcAft>
                <a:spcPct val="0"/>
              </a:spcAft>
              <a:buSzPct val="120000"/>
              <a:buFont typeface="Book Antiqua" panose="02040602050305030304" pitchFamily="18" charset="0"/>
              <a:buChar char="−"/>
            </a:pPr>
            <a:r>
              <a:rPr lang="en-US" sz="1450" i="1" dirty="0">
                <a:solidFill>
                  <a:srgbClr val="000000"/>
                </a:solidFill>
                <a:latin typeface="Book Antiqua" panose="02040602050305030304" pitchFamily="18" charset="0"/>
                <a:ea typeface="굴림" charset="-127"/>
                <a:cs typeface="+mn-cs"/>
              </a:rPr>
              <a:t>Continue co-creating with public sector institutions and </a:t>
            </a:r>
            <a:r>
              <a:rPr lang="en-US" sz="1450" i="1" dirty="0" err="1">
                <a:solidFill>
                  <a:srgbClr val="000000"/>
                </a:solidFill>
                <a:latin typeface="Book Antiqua" panose="02040602050305030304" pitchFamily="18" charset="0"/>
                <a:ea typeface="굴림" charset="-127"/>
                <a:cs typeface="+mn-cs"/>
              </a:rPr>
              <a:t>agri</a:t>
            </a:r>
            <a:r>
              <a:rPr lang="en-US" sz="1450" i="1" dirty="0">
                <a:solidFill>
                  <a:srgbClr val="000000"/>
                </a:solidFill>
                <a:latin typeface="Book Antiqua" panose="02040602050305030304" pitchFamily="18" charset="0"/>
                <a:ea typeface="굴림" charset="-127"/>
                <a:cs typeface="+mn-cs"/>
              </a:rPr>
              <a:t>-tech startups to accelerate adoption of tech-enabled solutions that improve access to inputs, increase farm operations efficiency, link farmers to markets and improve farmer income</a:t>
            </a:r>
          </a:p>
          <a:p>
            <a:pPr marL="287338" lvl="1" indent="-285750" defTabSz="895350" fontAlgn="base">
              <a:spcBef>
                <a:spcPct val="0"/>
              </a:spcBef>
              <a:spcAft>
                <a:spcPct val="0"/>
              </a:spcAft>
              <a:buSzPct val="120000"/>
              <a:buFont typeface="Book Antiqua" panose="02040602050305030304" pitchFamily="18" charset="0"/>
              <a:buChar char="−"/>
            </a:pPr>
            <a:r>
              <a:rPr lang="en-GB" sz="1450" i="1" dirty="0">
                <a:solidFill>
                  <a:srgbClr val="000000"/>
                </a:solidFill>
                <a:latin typeface="Book Antiqua" panose="02040602050305030304" pitchFamily="18" charset="0"/>
                <a:ea typeface="굴림" charset="-127"/>
                <a:cs typeface="+mn-cs"/>
              </a:rPr>
              <a:t>Partnerships with Food Processors and government entities for promoting traceability and c</a:t>
            </a:r>
            <a:r>
              <a:rPr lang="en-US" sz="1450" i="1" dirty="0" err="1">
                <a:solidFill>
                  <a:srgbClr val="000000"/>
                </a:solidFill>
                <a:latin typeface="Book Antiqua" panose="02040602050305030304" pitchFamily="18" charset="0"/>
                <a:ea typeface="굴림" charset="-127"/>
                <a:cs typeface="+mn-cs"/>
              </a:rPr>
              <a:t>reating</a:t>
            </a:r>
            <a:r>
              <a:rPr lang="en-US" sz="1450" i="1" dirty="0">
                <a:solidFill>
                  <a:srgbClr val="000000"/>
                </a:solidFill>
                <a:latin typeface="Book Antiqua" panose="02040602050305030304" pitchFamily="18" charset="0"/>
                <a:ea typeface="굴림" charset="-127"/>
                <a:cs typeface="+mn-cs"/>
              </a:rPr>
              <a:t> farmer level awareness on MRLs and the need for proper agrochemical application management.</a:t>
            </a:r>
            <a:r>
              <a:rPr lang="en-GB" sz="1450" i="1" dirty="0">
                <a:solidFill>
                  <a:srgbClr val="000000"/>
                </a:solidFill>
                <a:latin typeface="Book Antiqua" panose="02040602050305030304" pitchFamily="18" charset="0"/>
                <a:ea typeface="굴림" charset="-127"/>
                <a:cs typeface="+mn-cs"/>
              </a:rPr>
              <a:t> </a:t>
            </a:r>
          </a:p>
        </p:txBody>
      </p:sp>
      <p:sp>
        <p:nvSpPr>
          <p:cNvPr id="17" name="Rectangle 60">
            <a:extLst>
              <a:ext uri="{FF2B5EF4-FFF2-40B4-BE49-F238E27FC236}">
                <a16:creationId xmlns:a16="http://schemas.microsoft.com/office/drawing/2014/main" id="{76FE4ED0-71FE-588B-C06C-6437DDD4A620}"/>
              </a:ext>
            </a:extLst>
          </p:cNvPr>
          <p:cNvSpPr>
            <a:spLocks noChangeAspect="1" noChangeArrowheads="1"/>
          </p:cNvSpPr>
          <p:nvPr>
            <p:custDataLst>
              <p:tags r:id="rId5"/>
            </p:custDataLst>
          </p:nvPr>
        </p:nvSpPr>
        <p:spPr bwMode="gray">
          <a:xfrm>
            <a:off x="139698" y="871931"/>
            <a:ext cx="3498702" cy="975196"/>
          </a:xfrm>
          <a:prstGeom prst="rect">
            <a:avLst/>
          </a:prstGeom>
          <a:solidFill>
            <a:srgbClr val="C7E0FB">
              <a:alpha val="70195"/>
            </a:srgbClr>
          </a:solidFill>
          <a:ln w="9525" algn="ctr">
            <a:solidFill>
              <a:srgbClr val="C7E0FB"/>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6622" tIns="46622" rIns="46622" bIns="46622"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R="0" lvl="0" algn="l">
              <a:spcBef>
                <a:spcPts val="0"/>
              </a:spcBef>
              <a:spcAft>
                <a:spcPts val="0"/>
              </a:spcAft>
            </a:pPr>
            <a:r>
              <a:rPr lang="en-GB" sz="1600" b="1" i="1" dirty="0">
                <a:solidFill>
                  <a:srgbClr val="000000"/>
                </a:solidFill>
                <a:latin typeface="Book Antiqua" panose="02040602050305030304" pitchFamily="18" charset="0"/>
                <a:ea typeface="Times New Roman" panose="02020603050405020304" pitchFamily="18" charset="0"/>
              </a:rPr>
              <a:t>Continue promoting farmer income enhancement solutions (beyond crop protection)</a:t>
            </a:r>
            <a:endParaRPr lang="en-GB" sz="1600" b="1" i="1" dirty="0">
              <a:solidFill>
                <a:srgbClr val="000000"/>
              </a:solidFill>
              <a:effectLst/>
              <a:latin typeface="Calibri" panose="020F0502020204030204" pitchFamily="34" charset="0"/>
              <a:ea typeface="Calibri" panose="020F0502020204030204" pitchFamily="34" charset="0"/>
            </a:endParaRPr>
          </a:p>
        </p:txBody>
      </p:sp>
      <p:sp>
        <p:nvSpPr>
          <p:cNvPr id="18" name="TextBox 17">
            <a:extLst>
              <a:ext uri="{FF2B5EF4-FFF2-40B4-BE49-F238E27FC236}">
                <a16:creationId xmlns:a16="http://schemas.microsoft.com/office/drawing/2014/main" id="{CA8A546B-10B2-966B-1B36-8E2A43CC8AE3}"/>
              </a:ext>
            </a:extLst>
          </p:cNvPr>
          <p:cNvSpPr txBox="1">
            <a:spLocks/>
          </p:cNvSpPr>
          <p:nvPr>
            <p:custDataLst>
              <p:tags r:id="rId6"/>
            </p:custDataLst>
          </p:nvPr>
        </p:nvSpPr>
        <p:spPr>
          <a:xfrm>
            <a:off x="3638400" y="843844"/>
            <a:ext cx="8098971" cy="972382"/>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7338" lvl="1" indent="-285750" defTabSz="895350" fontAlgn="base">
              <a:lnSpc>
                <a:spcPct val="150000"/>
              </a:lnSpc>
              <a:spcBef>
                <a:spcPct val="0"/>
              </a:spcBef>
              <a:spcAft>
                <a:spcPct val="0"/>
              </a:spcAft>
              <a:buSzPct val="120000"/>
              <a:buFont typeface="Book Antiqua" panose="02040602050305030304" pitchFamily="18" charset="0"/>
              <a:buChar char="−"/>
            </a:pPr>
            <a:r>
              <a:rPr lang="en-GB" sz="1450" i="1" dirty="0">
                <a:solidFill>
                  <a:srgbClr val="000000"/>
                </a:solidFill>
                <a:latin typeface="Book Antiqua" panose="02040602050305030304" pitchFamily="18" charset="0"/>
                <a:ea typeface="굴림" charset="-127"/>
                <a:cs typeface="+mn-cs"/>
              </a:rPr>
              <a:t>Work with FPOs and </a:t>
            </a:r>
            <a:r>
              <a:rPr lang="en-US" sz="1450" i="1" dirty="0">
                <a:solidFill>
                  <a:srgbClr val="000000"/>
                </a:solidFill>
                <a:latin typeface="Book Antiqua" panose="02040602050305030304" pitchFamily="18" charset="0"/>
                <a:ea typeface="굴림" charset="-127"/>
                <a:cs typeface="+mn-cs"/>
              </a:rPr>
              <a:t>e</a:t>
            </a:r>
            <a:r>
              <a:rPr lang="en-GB" sz="1450" i="1" dirty="0" err="1">
                <a:solidFill>
                  <a:srgbClr val="000000"/>
                </a:solidFill>
                <a:latin typeface="Book Antiqua" panose="02040602050305030304" pitchFamily="18" charset="0"/>
                <a:ea typeface="굴림" charset="-127"/>
                <a:cs typeface="+mn-cs"/>
              </a:rPr>
              <a:t>cosystem</a:t>
            </a:r>
            <a:r>
              <a:rPr lang="en-GB" sz="1450" i="1" dirty="0">
                <a:solidFill>
                  <a:srgbClr val="000000"/>
                </a:solidFill>
                <a:latin typeface="Book Antiqua" panose="02040602050305030304" pitchFamily="18" charset="0"/>
                <a:ea typeface="굴림" charset="-127"/>
                <a:cs typeface="+mn-cs"/>
              </a:rPr>
              <a:t> partners to train farmers on GAP, climate resilience etc</a:t>
            </a:r>
          </a:p>
          <a:p>
            <a:pPr marL="287338" marR="0" lvl="1" indent="-285750" defTabSz="895350" fontAlgn="base">
              <a:lnSpc>
                <a:spcPct val="150000"/>
              </a:lnSpc>
              <a:spcBef>
                <a:spcPct val="0"/>
              </a:spcBef>
              <a:spcAft>
                <a:spcPct val="0"/>
              </a:spcAft>
              <a:buSzPct val="120000"/>
              <a:buFont typeface="Book Antiqua" panose="02040602050305030304" pitchFamily="18" charset="0"/>
              <a:buChar char="−"/>
            </a:pPr>
            <a:r>
              <a:rPr lang="en-GB" sz="1450" i="1" dirty="0">
                <a:solidFill>
                  <a:srgbClr val="000000"/>
                </a:solidFill>
                <a:latin typeface="Book Antiqua" panose="02040602050305030304" pitchFamily="18" charset="0"/>
                <a:ea typeface="굴림" charset="-127"/>
                <a:cs typeface="+mn-cs"/>
              </a:rPr>
              <a:t>Provide farmers support (inputs and crop selection, accesses to finance, market linkages etc)</a:t>
            </a:r>
          </a:p>
          <a:p>
            <a:pPr marL="287338" marR="0" lvl="1" indent="-285750" defTabSz="895350" fontAlgn="base">
              <a:lnSpc>
                <a:spcPct val="150000"/>
              </a:lnSpc>
              <a:spcBef>
                <a:spcPct val="0"/>
              </a:spcBef>
              <a:spcAft>
                <a:spcPct val="0"/>
              </a:spcAft>
              <a:buSzPct val="120000"/>
              <a:buFont typeface="Book Antiqua" panose="02040602050305030304" pitchFamily="18" charset="0"/>
              <a:buChar char="−"/>
            </a:pPr>
            <a:r>
              <a:rPr lang="en-GB" sz="1450" i="1" dirty="0">
                <a:solidFill>
                  <a:srgbClr val="000000"/>
                </a:solidFill>
                <a:latin typeface="Book Antiqua" panose="02040602050305030304" pitchFamily="18" charset="0"/>
                <a:ea typeface="굴림" charset="-127"/>
                <a:cs typeface="+mn-cs"/>
              </a:rPr>
              <a:t>Digitally enabled advisory to help farmers make better decisions (climate risks, market prices etc)</a:t>
            </a:r>
          </a:p>
        </p:txBody>
      </p:sp>
      <p:sp>
        <p:nvSpPr>
          <p:cNvPr id="21" name="Rectangle 60">
            <a:extLst>
              <a:ext uri="{FF2B5EF4-FFF2-40B4-BE49-F238E27FC236}">
                <a16:creationId xmlns:a16="http://schemas.microsoft.com/office/drawing/2014/main" id="{4D8C441C-0F18-6934-8AFF-34FF55EC6445}"/>
              </a:ext>
            </a:extLst>
          </p:cNvPr>
          <p:cNvSpPr>
            <a:spLocks noChangeAspect="1" noChangeArrowheads="1"/>
          </p:cNvSpPr>
          <p:nvPr>
            <p:custDataLst>
              <p:tags r:id="rId7"/>
            </p:custDataLst>
          </p:nvPr>
        </p:nvSpPr>
        <p:spPr bwMode="gray">
          <a:xfrm>
            <a:off x="159663" y="4717202"/>
            <a:ext cx="3498702" cy="1090079"/>
          </a:xfrm>
          <a:prstGeom prst="rect">
            <a:avLst/>
          </a:prstGeom>
          <a:solidFill>
            <a:srgbClr val="C7E0FB">
              <a:alpha val="70195"/>
            </a:srgbClr>
          </a:solidFill>
          <a:ln w="9525" algn="ctr">
            <a:solidFill>
              <a:srgbClr val="C7E0FB"/>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6622" tIns="46622" rIns="46622" bIns="46622"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R="0" lvl="0" algn="l">
              <a:spcBef>
                <a:spcPts val="0"/>
              </a:spcBef>
              <a:spcAft>
                <a:spcPts val="0"/>
              </a:spcAft>
            </a:pPr>
            <a:r>
              <a:rPr lang="en-GB" sz="1600" b="1" i="1" dirty="0">
                <a:solidFill>
                  <a:srgbClr val="000000"/>
                </a:solidFill>
                <a:effectLst/>
                <a:latin typeface="Book Antiqua" panose="02040602050305030304" pitchFamily="18" charset="0"/>
                <a:ea typeface="Times New Roman" panose="02020603050405020304" pitchFamily="18" charset="0"/>
              </a:rPr>
              <a:t>Embrace sustainability as a core value </a:t>
            </a:r>
            <a:endParaRPr lang="en-GB" sz="1600" b="1" i="1" dirty="0">
              <a:solidFill>
                <a:srgbClr val="000000"/>
              </a:solidFill>
              <a:effectLst/>
              <a:latin typeface="Calibri" panose="020F0502020204030204" pitchFamily="34" charset="0"/>
              <a:ea typeface="Calibri" panose="020F0502020204030204" pitchFamily="34" charset="0"/>
            </a:endParaRPr>
          </a:p>
        </p:txBody>
      </p:sp>
      <p:sp>
        <p:nvSpPr>
          <p:cNvPr id="22" name="TextBox 21">
            <a:extLst>
              <a:ext uri="{FF2B5EF4-FFF2-40B4-BE49-F238E27FC236}">
                <a16:creationId xmlns:a16="http://schemas.microsoft.com/office/drawing/2014/main" id="{39C0EB52-92A6-ACE9-E1DC-810F201C589D}"/>
              </a:ext>
            </a:extLst>
          </p:cNvPr>
          <p:cNvSpPr txBox="1">
            <a:spLocks/>
          </p:cNvSpPr>
          <p:nvPr>
            <p:custDataLst>
              <p:tags r:id="rId8"/>
            </p:custDataLst>
          </p:nvPr>
        </p:nvSpPr>
        <p:spPr>
          <a:xfrm>
            <a:off x="3658365" y="4794345"/>
            <a:ext cx="8098971" cy="892552"/>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7338" marR="0" lvl="1" indent="-285750" defTabSz="895350" fontAlgn="base">
              <a:spcBef>
                <a:spcPct val="0"/>
              </a:spcBef>
              <a:spcAft>
                <a:spcPct val="0"/>
              </a:spcAft>
              <a:buSzPct val="120000"/>
              <a:buFont typeface="Book Antiqua" panose="02040602050305030304" pitchFamily="18" charset="0"/>
              <a:buChar char="−"/>
            </a:pPr>
            <a:r>
              <a:rPr lang="en-GB" sz="1450" i="1" dirty="0">
                <a:solidFill>
                  <a:srgbClr val="000000"/>
                </a:solidFill>
                <a:latin typeface="Book Antiqua" panose="02040602050305030304" pitchFamily="18" charset="0"/>
                <a:ea typeface="굴림" charset="-127"/>
                <a:cs typeface="+mn-cs"/>
              </a:rPr>
              <a:t>Orient product development and business operations towards positive social and environmental impact</a:t>
            </a:r>
          </a:p>
          <a:p>
            <a:pPr marL="287338" marR="0" lvl="1" indent="-285750" defTabSz="895350" fontAlgn="base">
              <a:spcBef>
                <a:spcPct val="0"/>
              </a:spcBef>
              <a:spcAft>
                <a:spcPct val="0"/>
              </a:spcAft>
              <a:buSzPct val="120000"/>
              <a:buFont typeface="Book Antiqua" panose="02040602050305030304" pitchFamily="18" charset="0"/>
              <a:buChar char="−"/>
            </a:pPr>
            <a:endParaRPr lang="en-GB" sz="1450" i="1" dirty="0">
              <a:solidFill>
                <a:srgbClr val="000000"/>
              </a:solidFill>
              <a:latin typeface="Book Antiqua" panose="02040602050305030304" pitchFamily="18" charset="0"/>
              <a:ea typeface="굴림" charset="-127"/>
              <a:cs typeface="+mn-cs"/>
            </a:endParaRPr>
          </a:p>
          <a:p>
            <a:pPr marL="287338" marR="0" lvl="1" indent="-285750" defTabSz="895350" fontAlgn="base">
              <a:spcBef>
                <a:spcPct val="0"/>
              </a:spcBef>
              <a:spcAft>
                <a:spcPct val="0"/>
              </a:spcAft>
              <a:buSzPct val="120000"/>
              <a:buFont typeface="Book Antiqua" panose="02040602050305030304" pitchFamily="18" charset="0"/>
              <a:buChar char="−"/>
            </a:pPr>
            <a:r>
              <a:rPr lang="en-GB" sz="1450" i="1" dirty="0">
                <a:solidFill>
                  <a:srgbClr val="000000"/>
                </a:solidFill>
                <a:latin typeface="Book Antiqua" panose="02040602050305030304" pitchFamily="18" charset="0"/>
                <a:ea typeface="굴림" charset="-127"/>
                <a:cs typeface="+mn-cs"/>
              </a:rPr>
              <a:t>Contribute to net-zero aspirations through agriculture (afforestation, carbon sequestration, development of carbon credit system for farmers to earn credits)</a:t>
            </a:r>
          </a:p>
        </p:txBody>
      </p:sp>
      <p:sp>
        <p:nvSpPr>
          <p:cNvPr id="23" name="Slide Number Placeholder 5">
            <a:extLst>
              <a:ext uri="{FF2B5EF4-FFF2-40B4-BE49-F238E27FC236}">
                <a16:creationId xmlns:a16="http://schemas.microsoft.com/office/drawing/2014/main" id="{4A903797-3252-3B96-52C0-85CDE524A99F}"/>
              </a:ext>
            </a:extLst>
          </p:cNvPr>
          <p:cNvSpPr>
            <a:spLocks noGrp="1"/>
          </p:cNvSpPr>
          <p:nvPr>
            <p:ph type="sldNum" sz="quarter" idx="12"/>
          </p:nvPr>
        </p:nvSpPr>
        <p:spPr>
          <a:xfrm>
            <a:off x="11756571" y="6620794"/>
            <a:ext cx="414317" cy="237206"/>
          </a:xfrm>
        </p:spPr>
        <p:txBody>
          <a:bodyPr/>
          <a:lstStyle/>
          <a:p>
            <a:fld id="{8D4F848A-3D41-4A27-994B-6B24ACA903D0}" type="slidenum">
              <a:rPr lang="en-US" sz="1000" smtClean="0">
                <a:solidFill>
                  <a:schemeClr val="bg1"/>
                </a:solidFill>
                <a:latin typeface="Book Antiqua" panose="02040602050305030304" pitchFamily="18" charset="0"/>
              </a:rPr>
              <a:t>20</a:t>
            </a:fld>
            <a:endParaRPr lang="en-US" sz="1000" dirty="0">
              <a:solidFill>
                <a:schemeClr val="bg1"/>
              </a:solidFill>
              <a:latin typeface="Book Antiqua" panose="02040602050305030304" pitchFamily="18" charset="0"/>
            </a:endParaRPr>
          </a:p>
        </p:txBody>
      </p:sp>
      <p:sp>
        <p:nvSpPr>
          <p:cNvPr id="3" name="TextBox 2">
            <a:extLst>
              <a:ext uri="{FF2B5EF4-FFF2-40B4-BE49-F238E27FC236}">
                <a16:creationId xmlns:a16="http://schemas.microsoft.com/office/drawing/2014/main" id="{828E4A43-E7E6-000C-EB29-6F118677FA32}"/>
              </a:ext>
            </a:extLst>
          </p:cNvPr>
          <p:cNvSpPr txBox="1"/>
          <p:nvPr/>
        </p:nvSpPr>
        <p:spPr>
          <a:xfrm>
            <a:off x="23603" y="6611779"/>
            <a:ext cx="6834390" cy="246221"/>
          </a:xfrm>
          <a:prstGeom prst="rect">
            <a:avLst/>
          </a:prstGeom>
          <a:noFill/>
        </p:spPr>
        <p:txBody>
          <a:bodyPr wrap="square">
            <a:spAutoFit/>
          </a:bodyPr>
          <a:lstStyle/>
          <a:p>
            <a:r>
              <a:rPr lang="en-US" sz="1000" dirty="0" err="1">
                <a:effectLst/>
                <a:latin typeface="Book Antiqua" panose="02040602050305030304" pitchFamily="18" charset="0"/>
                <a:ea typeface="Calibri" panose="020F0502020204030204" pitchFamily="34" charset="0"/>
                <a:cs typeface="Times New Roman" panose="02020603050405020304" pitchFamily="18" charset="0"/>
              </a:rPr>
              <a:t>Source:Stakeholder</a:t>
            </a:r>
            <a:r>
              <a:rPr lang="en-US" sz="1000" dirty="0">
                <a:effectLst/>
                <a:latin typeface="Book Antiqua" panose="02040602050305030304" pitchFamily="18" charset="0"/>
                <a:ea typeface="Calibri" panose="020F0502020204030204" pitchFamily="34" charset="0"/>
                <a:cs typeface="Times New Roman" panose="02020603050405020304" pitchFamily="18" charset="0"/>
              </a:rPr>
              <a:t> Discussions, CropLife India-YES BANK Analysis</a:t>
            </a:r>
          </a:p>
        </p:txBody>
      </p:sp>
    </p:spTree>
    <p:extLst>
      <p:ext uri="{BB962C8B-B14F-4D97-AF65-F5344CB8AC3E}">
        <p14:creationId xmlns:p14="http://schemas.microsoft.com/office/powerpoint/2010/main" val="893144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88E8-202B-2532-198E-67D80A4AA586}"/>
              </a:ext>
            </a:extLst>
          </p:cNvPr>
          <p:cNvSpPr>
            <a:spLocks noGrp="1"/>
          </p:cNvSpPr>
          <p:nvPr>
            <p:ph type="title"/>
          </p:nvPr>
        </p:nvSpPr>
        <p:spPr/>
        <p:txBody>
          <a:bodyPr/>
          <a:lstStyle/>
          <a:p>
            <a:r>
              <a:rPr lang="en-US" dirty="0"/>
              <a:t>How can policymakers support?</a:t>
            </a:r>
            <a:endParaRPr lang="en-GB" dirty="0"/>
          </a:p>
        </p:txBody>
      </p:sp>
      <p:sp>
        <p:nvSpPr>
          <p:cNvPr id="9" name="Rectangle 60">
            <a:extLst>
              <a:ext uri="{FF2B5EF4-FFF2-40B4-BE49-F238E27FC236}">
                <a16:creationId xmlns:a16="http://schemas.microsoft.com/office/drawing/2014/main" id="{C0DE45B5-AA18-3778-D74D-5B6C635BEAB3}"/>
              </a:ext>
            </a:extLst>
          </p:cNvPr>
          <p:cNvSpPr>
            <a:spLocks noChangeAspect="1" noChangeArrowheads="1"/>
          </p:cNvSpPr>
          <p:nvPr>
            <p:custDataLst>
              <p:tags r:id="rId1"/>
            </p:custDataLst>
          </p:nvPr>
        </p:nvSpPr>
        <p:spPr bwMode="gray">
          <a:xfrm>
            <a:off x="167965" y="2054348"/>
            <a:ext cx="3498702" cy="1002815"/>
          </a:xfrm>
          <a:prstGeom prst="rect">
            <a:avLst/>
          </a:prstGeom>
          <a:solidFill>
            <a:srgbClr val="C7E0FB">
              <a:alpha val="70195"/>
            </a:srgbClr>
          </a:solidFill>
          <a:ln w="9525" algn="ctr">
            <a:solidFill>
              <a:srgbClr val="C7E0FB"/>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6622" tIns="46622" rIns="46622" bIns="46622"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algn="l"/>
            <a:r>
              <a:rPr lang="en-GB" sz="1600" b="1" i="1" dirty="0">
                <a:solidFill>
                  <a:srgbClr val="000000"/>
                </a:solidFill>
                <a:latin typeface="Book Antiqua" panose="02040602050305030304" pitchFamily="18" charset="0"/>
              </a:rPr>
              <a:t>Encourage multi-stakeholder PPP partnerships for extension services, capacity building and awareness campaigns</a:t>
            </a:r>
          </a:p>
        </p:txBody>
      </p:sp>
      <p:sp>
        <p:nvSpPr>
          <p:cNvPr id="10" name="TextBox 9">
            <a:extLst>
              <a:ext uri="{FF2B5EF4-FFF2-40B4-BE49-F238E27FC236}">
                <a16:creationId xmlns:a16="http://schemas.microsoft.com/office/drawing/2014/main" id="{D476A328-B4A5-2C45-FFAB-57B75EC5D257}"/>
              </a:ext>
            </a:extLst>
          </p:cNvPr>
          <p:cNvSpPr txBox="1">
            <a:spLocks/>
          </p:cNvSpPr>
          <p:nvPr>
            <p:custDataLst>
              <p:tags r:id="rId2"/>
            </p:custDataLst>
          </p:nvPr>
        </p:nvSpPr>
        <p:spPr>
          <a:xfrm>
            <a:off x="3666667" y="2173194"/>
            <a:ext cx="8098971" cy="892552"/>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7338" marR="0" lvl="1" indent="-285750" defTabSz="895350" fontAlgn="base">
              <a:spcBef>
                <a:spcPct val="0"/>
              </a:spcBef>
              <a:spcAft>
                <a:spcPct val="0"/>
              </a:spcAft>
              <a:buSzPct val="120000"/>
              <a:buFont typeface="Book Antiqua" panose="02040602050305030304" pitchFamily="18" charset="0"/>
              <a:buChar char="−"/>
            </a:pPr>
            <a:r>
              <a:rPr lang="en-GB" sz="1450" i="1" dirty="0">
                <a:solidFill>
                  <a:srgbClr val="000000"/>
                </a:solidFill>
                <a:latin typeface="Book Antiqua" panose="02040602050305030304" pitchFamily="18" charset="0"/>
                <a:ea typeface="굴림" charset="-127"/>
                <a:cs typeface="+mn-cs"/>
              </a:rPr>
              <a:t>Develop multi-stakeholder co-creation and co-implementation consortiums for boosting extension focused on sustainable farmer income enhancement </a:t>
            </a:r>
          </a:p>
          <a:p>
            <a:pPr marL="287338" marR="0" lvl="1" indent="-285750" defTabSz="895350" fontAlgn="base">
              <a:spcBef>
                <a:spcPct val="0"/>
              </a:spcBef>
              <a:spcAft>
                <a:spcPct val="0"/>
              </a:spcAft>
              <a:buSzPct val="120000"/>
              <a:buFont typeface="Book Antiqua" panose="02040602050305030304" pitchFamily="18" charset="0"/>
              <a:buChar char="−"/>
            </a:pPr>
            <a:r>
              <a:rPr lang="en-GB" sz="1450" i="1" dirty="0">
                <a:solidFill>
                  <a:srgbClr val="000000"/>
                </a:solidFill>
                <a:latin typeface="Book Antiqua" panose="02040602050305030304" pitchFamily="18" charset="0"/>
                <a:ea typeface="굴림" charset="-127"/>
                <a:cs typeface="+mn-cs"/>
              </a:rPr>
              <a:t>Support industry to create an awareness campaign to educate stakeholders on the contributions and actualities of crop protection solutions</a:t>
            </a:r>
          </a:p>
        </p:txBody>
      </p:sp>
      <p:sp>
        <p:nvSpPr>
          <p:cNvPr id="11" name="Rectangle 60">
            <a:extLst>
              <a:ext uri="{FF2B5EF4-FFF2-40B4-BE49-F238E27FC236}">
                <a16:creationId xmlns:a16="http://schemas.microsoft.com/office/drawing/2014/main" id="{6F19C41C-20F6-ED68-E4AB-B24D0273643B}"/>
              </a:ext>
            </a:extLst>
          </p:cNvPr>
          <p:cNvSpPr>
            <a:spLocks noChangeAspect="1" noChangeArrowheads="1"/>
          </p:cNvSpPr>
          <p:nvPr>
            <p:custDataLst>
              <p:tags r:id="rId3"/>
            </p:custDataLst>
          </p:nvPr>
        </p:nvSpPr>
        <p:spPr bwMode="gray">
          <a:xfrm>
            <a:off x="153451" y="3215265"/>
            <a:ext cx="3498702" cy="1071038"/>
          </a:xfrm>
          <a:prstGeom prst="rect">
            <a:avLst/>
          </a:prstGeom>
          <a:solidFill>
            <a:srgbClr val="C7E0FB">
              <a:alpha val="70195"/>
            </a:srgbClr>
          </a:solidFill>
          <a:ln w="9525" algn="ctr">
            <a:solidFill>
              <a:srgbClr val="C7E0FB"/>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6622" tIns="46622" rIns="46622" bIns="46622"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R="0" lvl="0" algn="l">
              <a:spcBef>
                <a:spcPts val="0"/>
              </a:spcBef>
              <a:spcAft>
                <a:spcPts val="0"/>
              </a:spcAft>
            </a:pPr>
            <a:r>
              <a:rPr lang="en-GB" sz="1600" b="1" i="1" dirty="0">
                <a:solidFill>
                  <a:srgbClr val="000000"/>
                </a:solidFill>
                <a:latin typeface="Book Antiqua" panose="02040602050305030304" pitchFamily="18" charset="0"/>
                <a:ea typeface="Calibri" panose="020F0502020204030204" pitchFamily="34" charset="0"/>
              </a:rPr>
              <a:t>Incentivise private investments to unlock the “global agrochemical manufacturing hub” opportunity</a:t>
            </a:r>
            <a:endParaRPr lang="en-GB" sz="1600" b="1" i="1" dirty="0">
              <a:solidFill>
                <a:srgbClr val="000000"/>
              </a:solidFill>
              <a:effectLst/>
              <a:latin typeface="Calibri" panose="020F0502020204030204" pitchFamily="34" charset="0"/>
              <a:ea typeface="Calibri" panose="020F0502020204030204" pitchFamily="34" charset="0"/>
            </a:endParaRPr>
          </a:p>
        </p:txBody>
      </p:sp>
      <p:sp>
        <p:nvSpPr>
          <p:cNvPr id="13" name="TextBox 12">
            <a:extLst>
              <a:ext uri="{FF2B5EF4-FFF2-40B4-BE49-F238E27FC236}">
                <a16:creationId xmlns:a16="http://schemas.microsoft.com/office/drawing/2014/main" id="{3FF6D4D2-5D8D-1679-BA7C-895AAA784855}"/>
              </a:ext>
            </a:extLst>
          </p:cNvPr>
          <p:cNvSpPr txBox="1">
            <a:spLocks/>
          </p:cNvSpPr>
          <p:nvPr>
            <p:custDataLst>
              <p:tags r:id="rId4"/>
            </p:custDataLst>
          </p:nvPr>
        </p:nvSpPr>
        <p:spPr>
          <a:xfrm>
            <a:off x="3666667" y="3357752"/>
            <a:ext cx="8098971" cy="892552"/>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7338" marR="0" lvl="1" indent="-285750" defTabSz="895350" fontAlgn="base">
              <a:spcBef>
                <a:spcPct val="0"/>
              </a:spcBef>
              <a:spcAft>
                <a:spcPct val="0"/>
              </a:spcAft>
              <a:buSzPct val="120000"/>
              <a:buFont typeface="Book Antiqua" panose="02040602050305030304" pitchFamily="18" charset="0"/>
              <a:buChar char="−"/>
            </a:pPr>
            <a:r>
              <a:rPr lang="en-US" sz="1450" i="1" dirty="0" err="1">
                <a:solidFill>
                  <a:srgbClr val="000000"/>
                </a:solidFill>
                <a:latin typeface="Book Antiqua" panose="02040602050305030304" pitchFamily="18" charset="0"/>
                <a:ea typeface="굴림" charset="-127"/>
                <a:cs typeface="+mn-cs"/>
              </a:rPr>
              <a:t>Incentivise</a:t>
            </a:r>
            <a:r>
              <a:rPr lang="en-US" sz="1450" i="1" dirty="0">
                <a:solidFill>
                  <a:srgbClr val="000000"/>
                </a:solidFill>
                <a:latin typeface="Book Antiqua" panose="02040602050305030304" pitchFamily="18" charset="0"/>
                <a:ea typeface="굴림" charset="-127"/>
                <a:cs typeface="+mn-cs"/>
              </a:rPr>
              <a:t> companies to produce raw material and intermediaries that are utilized by crop protection solution manufacturers (which are otherwise imported)</a:t>
            </a:r>
          </a:p>
          <a:p>
            <a:pPr marL="287338" marR="0" lvl="1" indent="-285750" defTabSz="895350" fontAlgn="base">
              <a:spcBef>
                <a:spcPct val="0"/>
              </a:spcBef>
              <a:spcAft>
                <a:spcPct val="0"/>
              </a:spcAft>
              <a:buSzPct val="120000"/>
              <a:buFont typeface="Book Antiqua" panose="02040602050305030304" pitchFamily="18" charset="0"/>
              <a:buChar char="−"/>
            </a:pPr>
            <a:endParaRPr lang="en-US" sz="1450" i="1" dirty="0">
              <a:solidFill>
                <a:srgbClr val="000000"/>
              </a:solidFill>
              <a:latin typeface="Book Antiqua" panose="02040602050305030304" pitchFamily="18" charset="0"/>
              <a:ea typeface="굴림" charset="-127"/>
              <a:cs typeface="+mn-cs"/>
            </a:endParaRPr>
          </a:p>
          <a:p>
            <a:pPr marL="287338" marR="0" lvl="1" indent="-285750" defTabSz="895350" fontAlgn="base">
              <a:spcBef>
                <a:spcPct val="0"/>
              </a:spcBef>
              <a:spcAft>
                <a:spcPct val="0"/>
              </a:spcAft>
              <a:buSzPct val="120000"/>
              <a:buFont typeface="Book Antiqua" panose="02040602050305030304" pitchFamily="18" charset="0"/>
              <a:buChar char="−"/>
            </a:pPr>
            <a:r>
              <a:rPr lang="en-US" sz="1450" i="1" dirty="0">
                <a:solidFill>
                  <a:srgbClr val="000000"/>
                </a:solidFill>
                <a:latin typeface="Book Antiqua" panose="02040602050305030304" pitchFamily="18" charset="0"/>
                <a:ea typeface="굴림" charset="-127"/>
                <a:cs typeface="+mn-cs"/>
              </a:rPr>
              <a:t>PLI for Agrochemicals sector</a:t>
            </a:r>
            <a:endParaRPr lang="en-GB" sz="1450" i="1" dirty="0">
              <a:solidFill>
                <a:srgbClr val="000000"/>
              </a:solidFill>
              <a:latin typeface="Book Antiqua" panose="02040602050305030304" pitchFamily="18" charset="0"/>
              <a:ea typeface="굴림" charset="-127"/>
              <a:cs typeface="+mn-cs"/>
            </a:endParaRPr>
          </a:p>
        </p:txBody>
      </p:sp>
      <p:sp>
        <p:nvSpPr>
          <p:cNvPr id="15" name="Rectangle 60">
            <a:extLst>
              <a:ext uri="{FF2B5EF4-FFF2-40B4-BE49-F238E27FC236}">
                <a16:creationId xmlns:a16="http://schemas.microsoft.com/office/drawing/2014/main" id="{FAAAC915-79F0-DD0D-EFDE-3CF820742510}"/>
              </a:ext>
            </a:extLst>
          </p:cNvPr>
          <p:cNvSpPr>
            <a:spLocks noChangeAspect="1" noChangeArrowheads="1"/>
          </p:cNvSpPr>
          <p:nvPr>
            <p:custDataLst>
              <p:tags r:id="rId5"/>
            </p:custDataLst>
          </p:nvPr>
        </p:nvSpPr>
        <p:spPr bwMode="gray">
          <a:xfrm>
            <a:off x="139698" y="790286"/>
            <a:ext cx="3498702" cy="1118401"/>
          </a:xfrm>
          <a:prstGeom prst="rect">
            <a:avLst/>
          </a:prstGeom>
          <a:solidFill>
            <a:srgbClr val="C7E0FB">
              <a:alpha val="70195"/>
            </a:srgbClr>
          </a:solidFill>
          <a:ln w="9525" algn="ctr">
            <a:solidFill>
              <a:srgbClr val="C7E0FB"/>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6622" tIns="46622" rIns="46622" bIns="46622"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R="0" lvl="0" algn="l">
              <a:spcBef>
                <a:spcPts val="0"/>
              </a:spcBef>
              <a:spcAft>
                <a:spcPts val="0"/>
              </a:spcAft>
            </a:pPr>
            <a:r>
              <a:rPr lang="en-GB" sz="1600" b="1" i="1" dirty="0">
                <a:solidFill>
                  <a:srgbClr val="000000"/>
                </a:solidFill>
                <a:latin typeface="Book Antiqua" panose="02040602050305030304" pitchFamily="18" charset="0"/>
                <a:ea typeface="Times New Roman" panose="02020603050405020304" pitchFamily="18" charset="0"/>
              </a:rPr>
              <a:t>Continue investing in public digital infrastructure</a:t>
            </a:r>
            <a:endParaRPr lang="en-GB" sz="1600" b="1" i="1" dirty="0">
              <a:solidFill>
                <a:srgbClr val="000000"/>
              </a:solidFill>
              <a:effectLst/>
              <a:latin typeface="Calibri" panose="020F0502020204030204" pitchFamily="34" charset="0"/>
              <a:ea typeface="Calibri" panose="020F0502020204030204" pitchFamily="34" charset="0"/>
            </a:endParaRPr>
          </a:p>
        </p:txBody>
      </p:sp>
      <p:sp>
        <p:nvSpPr>
          <p:cNvPr id="16" name="TextBox 15">
            <a:extLst>
              <a:ext uri="{FF2B5EF4-FFF2-40B4-BE49-F238E27FC236}">
                <a16:creationId xmlns:a16="http://schemas.microsoft.com/office/drawing/2014/main" id="{C26351BA-B610-1560-CAAE-60A22F7E00BD}"/>
              </a:ext>
            </a:extLst>
          </p:cNvPr>
          <p:cNvSpPr txBox="1">
            <a:spLocks/>
          </p:cNvSpPr>
          <p:nvPr>
            <p:custDataLst>
              <p:tags r:id="rId6"/>
            </p:custDataLst>
          </p:nvPr>
        </p:nvSpPr>
        <p:spPr>
          <a:xfrm>
            <a:off x="3638400" y="807586"/>
            <a:ext cx="8098971" cy="1338828"/>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7338" lvl="1" indent="-285750" defTabSz="895350" fontAlgn="base">
              <a:spcBef>
                <a:spcPct val="0"/>
              </a:spcBef>
              <a:spcAft>
                <a:spcPct val="0"/>
              </a:spcAft>
              <a:buSzPct val="120000"/>
              <a:buFont typeface="Book Antiqua" panose="02040602050305030304" pitchFamily="18" charset="0"/>
              <a:buChar char="−"/>
            </a:pPr>
            <a:r>
              <a:rPr lang="en-US" sz="1450" i="1" dirty="0">
                <a:solidFill>
                  <a:srgbClr val="000000"/>
                </a:solidFill>
                <a:latin typeface="Book Antiqua" panose="02040602050305030304" pitchFamily="18" charset="0"/>
                <a:ea typeface="굴림" charset="-127"/>
                <a:cs typeface="+mn-cs"/>
              </a:rPr>
              <a:t>Continue thrust on use of digital technology in agriculture to increase access, availability and efficient use of agricultural inputs</a:t>
            </a:r>
          </a:p>
          <a:p>
            <a:pPr marL="287338" lvl="1" indent="-285750" defTabSz="895350" fontAlgn="base">
              <a:spcBef>
                <a:spcPct val="0"/>
              </a:spcBef>
              <a:spcAft>
                <a:spcPct val="0"/>
              </a:spcAft>
              <a:buSzPct val="120000"/>
              <a:buFont typeface="Book Antiqua" panose="02040602050305030304" pitchFamily="18" charset="0"/>
              <a:buChar char="−"/>
            </a:pPr>
            <a:endParaRPr lang="en-GB" sz="1450" i="1" dirty="0">
              <a:solidFill>
                <a:srgbClr val="000000"/>
              </a:solidFill>
              <a:latin typeface="Book Antiqua" panose="02040602050305030304" pitchFamily="18" charset="0"/>
              <a:ea typeface="굴림" charset="-127"/>
              <a:cs typeface="+mn-cs"/>
            </a:endParaRPr>
          </a:p>
          <a:p>
            <a:pPr marL="287338" lvl="1" indent="-285750" defTabSz="895350" fontAlgn="base">
              <a:spcBef>
                <a:spcPct val="0"/>
              </a:spcBef>
              <a:spcAft>
                <a:spcPct val="0"/>
              </a:spcAft>
              <a:buSzPct val="120000"/>
              <a:buFont typeface="Book Antiqua" panose="02040602050305030304" pitchFamily="18" charset="0"/>
              <a:buChar char="−"/>
            </a:pPr>
            <a:r>
              <a:rPr lang="en-US" sz="1450" i="1" dirty="0">
                <a:solidFill>
                  <a:srgbClr val="000000"/>
                </a:solidFill>
                <a:latin typeface="Book Antiqua" panose="02040602050305030304" pitchFamily="18" charset="0"/>
                <a:ea typeface="굴림" charset="-127"/>
                <a:cs typeface="+mn-cs"/>
              </a:rPr>
              <a:t>Build digital infrastructure to facilitate  access to robust farm and farmer information database (</a:t>
            </a:r>
            <a:r>
              <a:rPr lang="en-US" sz="1450" i="1" dirty="0" err="1">
                <a:solidFill>
                  <a:srgbClr val="000000"/>
                </a:solidFill>
                <a:latin typeface="Book Antiqua" panose="02040602050305030304" pitchFamily="18" charset="0"/>
                <a:ea typeface="굴림" charset="-127"/>
                <a:cs typeface="+mn-cs"/>
              </a:rPr>
              <a:t>Agristack</a:t>
            </a:r>
            <a:r>
              <a:rPr lang="en-US" sz="1450" i="1" dirty="0">
                <a:solidFill>
                  <a:srgbClr val="000000"/>
                </a:solidFill>
                <a:latin typeface="Book Antiqua" panose="02040602050305030304" pitchFamily="18" charset="0"/>
                <a:ea typeface="굴림" charset="-127"/>
                <a:cs typeface="+mn-cs"/>
              </a:rPr>
              <a:t>) and weather information to enable data driven forecasting and farmer engagement planning</a:t>
            </a:r>
          </a:p>
          <a:p>
            <a:pPr marL="1588" lvl="1" indent="0" defTabSz="895350" fontAlgn="base">
              <a:spcBef>
                <a:spcPct val="0"/>
              </a:spcBef>
              <a:spcAft>
                <a:spcPct val="0"/>
              </a:spcAft>
              <a:buSzPct val="120000"/>
              <a:buNone/>
            </a:pPr>
            <a:endParaRPr lang="en-US" sz="1450" i="1" dirty="0">
              <a:solidFill>
                <a:srgbClr val="000000"/>
              </a:solidFill>
              <a:latin typeface="Book Antiqua" panose="02040602050305030304" pitchFamily="18" charset="0"/>
              <a:ea typeface="굴림" charset="-127"/>
              <a:cs typeface="+mn-cs"/>
            </a:endParaRPr>
          </a:p>
        </p:txBody>
      </p:sp>
      <p:sp>
        <p:nvSpPr>
          <p:cNvPr id="17" name="Rectangle 60">
            <a:extLst>
              <a:ext uri="{FF2B5EF4-FFF2-40B4-BE49-F238E27FC236}">
                <a16:creationId xmlns:a16="http://schemas.microsoft.com/office/drawing/2014/main" id="{E3AF8AAA-6840-E183-F9D8-B615023DA05D}"/>
              </a:ext>
            </a:extLst>
          </p:cNvPr>
          <p:cNvSpPr>
            <a:spLocks noChangeAspect="1" noChangeArrowheads="1"/>
          </p:cNvSpPr>
          <p:nvPr>
            <p:custDataLst>
              <p:tags r:id="rId7"/>
            </p:custDataLst>
          </p:nvPr>
        </p:nvSpPr>
        <p:spPr bwMode="gray">
          <a:xfrm>
            <a:off x="158892" y="4462760"/>
            <a:ext cx="3498702" cy="1926505"/>
          </a:xfrm>
          <a:prstGeom prst="rect">
            <a:avLst/>
          </a:prstGeom>
          <a:solidFill>
            <a:srgbClr val="C7E0FB">
              <a:alpha val="70195"/>
            </a:srgbClr>
          </a:solidFill>
          <a:ln w="9525" algn="ctr">
            <a:solidFill>
              <a:srgbClr val="C7E0FB"/>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6622" tIns="46622" rIns="46622" bIns="46622"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R="0" lvl="0" algn="l">
              <a:spcBef>
                <a:spcPts val="0"/>
              </a:spcBef>
              <a:spcAft>
                <a:spcPts val="0"/>
              </a:spcAft>
            </a:pPr>
            <a:r>
              <a:rPr lang="en-GB" sz="1600" b="1" i="1" dirty="0">
                <a:solidFill>
                  <a:srgbClr val="000000"/>
                </a:solidFill>
                <a:latin typeface="Book Antiqua" panose="02040602050305030304" pitchFamily="18" charset="0"/>
                <a:ea typeface="Calibri" panose="020F0502020204030204" pitchFamily="34" charset="0"/>
              </a:rPr>
              <a:t>Enable ease of doing business </a:t>
            </a:r>
            <a:endParaRPr lang="en-GB" sz="1600" b="1" i="1" dirty="0">
              <a:solidFill>
                <a:srgbClr val="000000"/>
              </a:solidFill>
              <a:effectLst/>
              <a:latin typeface="Calibri" panose="020F0502020204030204" pitchFamily="34" charset="0"/>
              <a:ea typeface="Calibri" panose="020F0502020204030204" pitchFamily="34" charset="0"/>
            </a:endParaRPr>
          </a:p>
        </p:txBody>
      </p:sp>
      <p:sp>
        <p:nvSpPr>
          <p:cNvPr id="18" name="TextBox 17">
            <a:extLst>
              <a:ext uri="{FF2B5EF4-FFF2-40B4-BE49-F238E27FC236}">
                <a16:creationId xmlns:a16="http://schemas.microsoft.com/office/drawing/2014/main" id="{BD02D981-47C7-4B54-C8F0-434D5820EC06}"/>
              </a:ext>
            </a:extLst>
          </p:cNvPr>
          <p:cNvSpPr txBox="1">
            <a:spLocks/>
          </p:cNvSpPr>
          <p:nvPr>
            <p:custDataLst>
              <p:tags r:id="rId8"/>
            </p:custDataLst>
          </p:nvPr>
        </p:nvSpPr>
        <p:spPr>
          <a:xfrm>
            <a:off x="3666667" y="4446339"/>
            <a:ext cx="8098971" cy="2008242"/>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7338" lvl="1" indent="-285750" defTabSz="895350" fontAlgn="base">
              <a:spcBef>
                <a:spcPct val="0"/>
              </a:spcBef>
              <a:spcAft>
                <a:spcPct val="0"/>
              </a:spcAft>
              <a:buSzPct val="120000"/>
              <a:buFont typeface="Book Antiqua" panose="02040602050305030304" pitchFamily="18" charset="0"/>
              <a:buChar char="−"/>
            </a:pPr>
            <a:r>
              <a:rPr lang="en-US" sz="1450" i="1" dirty="0">
                <a:solidFill>
                  <a:srgbClr val="000000"/>
                </a:solidFill>
                <a:latin typeface="Book Antiqua" panose="02040602050305030304" pitchFamily="18" charset="0"/>
                <a:ea typeface="굴림" charset="-127"/>
                <a:cs typeface="+mn-cs"/>
              </a:rPr>
              <a:t>Create a single window system for applying and granting licenses across states</a:t>
            </a:r>
          </a:p>
          <a:p>
            <a:pPr marL="1588" lvl="1" indent="0" defTabSz="895350" fontAlgn="base">
              <a:spcBef>
                <a:spcPct val="0"/>
              </a:spcBef>
              <a:spcAft>
                <a:spcPct val="0"/>
              </a:spcAft>
              <a:buSzPct val="120000"/>
              <a:buNone/>
            </a:pPr>
            <a:endParaRPr lang="en-US" sz="1450" i="1" dirty="0">
              <a:solidFill>
                <a:srgbClr val="000000"/>
              </a:solidFill>
              <a:latin typeface="Book Antiqua" panose="02040602050305030304" pitchFamily="18" charset="0"/>
              <a:ea typeface="굴림" charset="-127"/>
              <a:cs typeface="+mn-cs"/>
            </a:endParaRPr>
          </a:p>
          <a:p>
            <a:pPr marL="287338" lvl="1" indent="-285750" defTabSz="895350" fontAlgn="base">
              <a:spcBef>
                <a:spcPct val="0"/>
              </a:spcBef>
              <a:spcAft>
                <a:spcPct val="0"/>
              </a:spcAft>
              <a:buSzPct val="120000"/>
              <a:buFont typeface="Book Antiqua" panose="02040602050305030304" pitchFamily="18" charset="0"/>
              <a:buChar char="−"/>
            </a:pPr>
            <a:r>
              <a:rPr lang="en-US" sz="1450" i="1" dirty="0">
                <a:solidFill>
                  <a:srgbClr val="000000"/>
                </a:solidFill>
                <a:latin typeface="Book Antiqua" panose="02040602050305030304" pitchFamily="18" charset="0"/>
                <a:ea typeface="굴림" charset="-127"/>
                <a:cs typeface="+mn-cs"/>
              </a:rPr>
              <a:t>Review the process and timelines required for registration of new molecules and align them with international norms while ensuring safety, efficacy and sustainability.</a:t>
            </a:r>
          </a:p>
          <a:p>
            <a:pPr marL="287338" lvl="1" indent="-285750" defTabSz="895350" fontAlgn="base">
              <a:spcBef>
                <a:spcPct val="0"/>
              </a:spcBef>
              <a:spcAft>
                <a:spcPct val="0"/>
              </a:spcAft>
              <a:buSzPct val="120000"/>
              <a:buFont typeface="Book Antiqua" panose="02040602050305030304" pitchFamily="18" charset="0"/>
              <a:buChar char="−"/>
            </a:pPr>
            <a:endParaRPr lang="en-US" sz="1450" i="1" dirty="0">
              <a:solidFill>
                <a:srgbClr val="000000"/>
              </a:solidFill>
              <a:latin typeface="Book Antiqua" panose="02040602050305030304" pitchFamily="18" charset="0"/>
              <a:ea typeface="굴림" charset="-127"/>
              <a:cs typeface="+mn-cs"/>
            </a:endParaRPr>
          </a:p>
          <a:p>
            <a:pPr marL="287338" lvl="1" indent="-285750" defTabSz="895350" fontAlgn="base">
              <a:spcBef>
                <a:spcPct val="0"/>
              </a:spcBef>
              <a:spcAft>
                <a:spcPct val="0"/>
              </a:spcAft>
              <a:buSzPct val="120000"/>
              <a:buFont typeface="Book Antiqua" panose="02040602050305030304" pitchFamily="18" charset="0"/>
              <a:buChar char="−"/>
            </a:pPr>
            <a:r>
              <a:rPr lang="en-US" sz="1450" i="1" dirty="0">
                <a:solidFill>
                  <a:srgbClr val="000000"/>
                </a:solidFill>
                <a:latin typeface="Book Antiqua" panose="02040602050305030304" pitchFamily="18" charset="0"/>
                <a:ea typeface="굴림" charset="-127"/>
                <a:cs typeface="+mn-cs"/>
              </a:rPr>
              <a:t>Create enabling policy environment for introduction of new molecules by benchmarking Data Protection Rights being implemented in other countries and appropriately introducing them to India.</a:t>
            </a:r>
          </a:p>
          <a:p>
            <a:pPr marL="287338" lvl="1" indent="-285750" defTabSz="895350" fontAlgn="base">
              <a:spcBef>
                <a:spcPct val="0"/>
              </a:spcBef>
              <a:spcAft>
                <a:spcPct val="0"/>
              </a:spcAft>
              <a:buSzPct val="120000"/>
              <a:buFont typeface="Book Antiqua" panose="02040602050305030304" pitchFamily="18" charset="0"/>
              <a:buChar char="−"/>
            </a:pPr>
            <a:endParaRPr lang="en-US" sz="1450" dirty="0">
              <a:solidFill>
                <a:srgbClr val="000000"/>
              </a:solidFill>
              <a:latin typeface="Book Antiqua" panose="02040602050305030304" pitchFamily="18" charset="0"/>
              <a:ea typeface="굴림" charset="-127"/>
              <a:cs typeface="+mn-cs"/>
            </a:endParaRPr>
          </a:p>
          <a:p>
            <a:pPr marL="287338" lvl="1" indent="-285750" defTabSz="895350" fontAlgn="base">
              <a:spcBef>
                <a:spcPct val="0"/>
              </a:spcBef>
              <a:spcAft>
                <a:spcPct val="0"/>
              </a:spcAft>
              <a:buSzPct val="120000"/>
              <a:buFont typeface="Book Antiqua" panose="02040602050305030304" pitchFamily="18" charset="0"/>
              <a:buChar char="−"/>
            </a:pPr>
            <a:r>
              <a:rPr lang="en-US" sz="1450" i="1" dirty="0">
                <a:solidFill>
                  <a:srgbClr val="000000"/>
                </a:solidFill>
                <a:latin typeface="Book Antiqua" panose="02040602050305030304" pitchFamily="18" charset="0"/>
                <a:ea typeface="굴림" charset="-127"/>
                <a:cs typeface="+mn-cs"/>
              </a:rPr>
              <a:t>Decriminalization of offences under the Pesticide Management Bill 2020</a:t>
            </a:r>
            <a:endParaRPr lang="en-GB" sz="1450" i="1" dirty="0">
              <a:solidFill>
                <a:srgbClr val="000000"/>
              </a:solidFill>
              <a:latin typeface="Book Antiqua" panose="02040602050305030304" pitchFamily="18" charset="0"/>
              <a:ea typeface="굴림" charset="-127"/>
              <a:cs typeface="+mn-cs"/>
            </a:endParaRPr>
          </a:p>
        </p:txBody>
      </p:sp>
      <p:sp>
        <p:nvSpPr>
          <p:cNvPr id="20" name="Slide Number Placeholder 5">
            <a:extLst>
              <a:ext uri="{FF2B5EF4-FFF2-40B4-BE49-F238E27FC236}">
                <a16:creationId xmlns:a16="http://schemas.microsoft.com/office/drawing/2014/main" id="{C6AEC315-1B4F-45CE-103B-1B1D3248A803}"/>
              </a:ext>
            </a:extLst>
          </p:cNvPr>
          <p:cNvSpPr>
            <a:spLocks noGrp="1"/>
          </p:cNvSpPr>
          <p:nvPr>
            <p:ph type="sldNum" sz="quarter" idx="12"/>
          </p:nvPr>
        </p:nvSpPr>
        <p:spPr>
          <a:xfrm>
            <a:off x="11756571" y="6620794"/>
            <a:ext cx="414317" cy="237206"/>
          </a:xfrm>
        </p:spPr>
        <p:txBody>
          <a:bodyPr/>
          <a:lstStyle/>
          <a:p>
            <a:fld id="{8D4F848A-3D41-4A27-994B-6B24ACA903D0}" type="slidenum">
              <a:rPr lang="en-US" sz="1000" smtClean="0">
                <a:solidFill>
                  <a:schemeClr val="bg1"/>
                </a:solidFill>
                <a:latin typeface="Book Antiqua" panose="02040602050305030304" pitchFamily="18" charset="0"/>
              </a:rPr>
              <a:t>21</a:t>
            </a:fld>
            <a:endParaRPr lang="en-US" sz="1000" dirty="0">
              <a:solidFill>
                <a:schemeClr val="bg1"/>
              </a:solidFill>
              <a:latin typeface="Book Antiqua" panose="02040602050305030304" pitchFamily="18" charset="0"/>
            </a:endParaRPr>
          </a:p>
        </p:txBody>
      </p:sp>
      <p:sp>
        <p:nvSpPr>
          <p:cNvPr id="3" name="TextBox 2">
            <a:extLst>
              <a:ext uri="{FF2B5EF4-FFF2-40B4-BE49-F238E27FC236}">
                <a16:creationId xmlns:a16="http://schemas.microsoft.com/office/drawing/2014/main" id="{2A941B83-6135-E3FD-F72F-84336D9E9E70}"/>
              </a:ext>
            </a:extLst>
          </p:cNvPr>
          <p:cNvSpPr txBox="1"/>
          <p:nvPr/>
        </p:nvSpPr>
        <p:spPr>
          <a:xfrm>
            <a:off x="23603" y="6611779"/>
            <a:ext cx="6834390" cy="246221"/>
          </a:xfrm>
          <a:prstGeom prst="rect">
            <a:avLst/>
          </a:prstGeom>
          <a:noFill/>
        </p:spPr>
        <p:txBody>
          <a:bodyPr wrap="square">
            <a:spAutoFit/>
          </a:bodyPr>
          <a:lstStyle/>
          <a:p>
            <a:r>
              <a:rPr lang="en-US" sz="1000" dirty="0" err="1">
                <a:effectLst/>
                <a:latin typeface="Book Antiqua" panose="02040602050305030304" pitchFamily="18" charset="0"/>
                <a:ea typeface="Calibri" panose="020F0502020204030204" pitchFamily="34" charset="0"/>
                <a:cs typeface="Times New Roman" panose="02020603050405020304" pitchFamily="18" charset="0"/>
              </a:rPr>
              <a:t>Source:Stakeholder</a:t>
            </a:r>
            <a:r>
              <a:rPr lang="en-US" sz="1000" dirty="0">
                <a:effectLst/>
                <a:latin typeface="Book Antiqua" panose="02040602050305030304" pitchFamily="18" charset="0"/>
                <a:ea typeface="Calibri" panose="020F0502020204030204" pitchFamily="34" charset="0"/>
                <a:cs typeface="Times New Roman" panose="02020603050405020304" pitchFamily="18" charset="0"/>
              </a:rPr>
              <a:t> Discussions, CropLife India-YES BANK Analysis</a:t>
            </a:r>
          </a:p>
        </p:txBody>
      </p:sp>
    </p:spTree>
    <p:extLst>
      <p:ext uri="{BB962C8B-B14F-4D97-AF65-F5344CB8AC3E}">
        <p14:creationId xmlns:p14="http://schemas.microsoft.com/office/powerpoint/2010/main" val="4148575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545B-B41D-56B8-52E2-44922191C012}"/>
              </a:ext>
            </a:extLst>
          </p:cNvPr>
          <p:cNvSpPr txBox="1">
            <a:spLocks/>
          </p:cNvSpPr>
          <p:nvPr/>
        </p:nvSpPr>
        <p:spPr>
          <a:xfrm>
            <a:off x="269018" y="3055290"/>
            <a:ext cx="11716656" cy="506266"/>
          </a:xfrm>
          <a:prstGeom prst="rect">
            <a:avLst/>
          </a:prstGeom>
          <a:gradFill flip="none" rotWithShape="1">
            <a:gsLst>
              <a:gs pos="22000">
                <a:schemeClr val="accent3">
                  <a:lumMod val="5000"/>
                  <a:lumOff val="95000"/>
                </a:schemeClr>
              </a:gs>
              <a:gs pos="60000">
                <a:schemeClr val="accent3">
                  <a:lumMod val="45000"/>
                  <a:lumOff val="55000"/>
                </a:schemeClr>
              </a:gs>
              <a:gs pos="74000">
                <a:schemeClr val="accent3">
                  <a:lumMod val="45000"/>
                  <a:lumOff val="55000"/>
                </a:schemeClr>
              </a:gs>
              <a:gs pos="91000">
                <a:schemeClr val="accent3">
                  <a:lumMod val="30000"/>
                  <a:lumOff val="70000"/>
                </a:schemeClr>
              </a:gs>
            </a:gsLst>
            <a:lin ang="10800000" scaled="1"/>
            <a:tileRect/>
          </a:gradFill>
        </p:spPr>
        <p:txBody>
          <a:bodyPr vert="horz" lIns="91440" tIns="45720" rIns="91440" bIns="45720" rtlCol="0" anchor="ctr">
            <a:noAutofit/>
          </a:bodyPr>
          <a:lstStyle>
            <a:lvl1pPr>
              <a:lnSpc>
                <a:spcPct val="90000"/>
              </a:lnSpc>
              <a:spcBef>
                <a:spcPct val="0"/>
              </a:spcBef>
              <a:buNone/>
              <a:defRPr sz="2400">
                <a:solidFill>
                  <a:schemeClr val="accent1">
                    <a:lumMod val="50000"/>
                  </a:schemeClr>
                </a:solidFill>
                <a:latin typeface="Book Antiqua" panose="02040602050305030304" pitchFamily="18" charset="0"/>
                <a:ea typeface="+mj-ea"/>
                <a:cs typeface="+mj-cs"/>
              </a:defRPr>
            </a:lvl1pPr>
          </a:lstStyle>
          <a:p>
            <a:pPr algn="ctr"/>
            <a:r>
              <a:rPr lang="en-US" sz="4000" b="1" dirty="0"/>
              <a:t>Thank you …</a:t>
            </a:r>
          </a:p>
        </p:txBody>
      </p:sp>
    </p:spTree>
    <p:extLst>
      <p:ext uri="{BB962C8B-B14F-4D97-AF65-F5344CB8AC3E}">
        <p14:creationId xmlns:p14="http://schemas.microsoft.com/office/powerpoint/2010/main" val="1912649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503A6BB-FF49-464F-8069-5E6FA82E800B}"/>
              </a:ext>
            </a:extLst>
          </p:cNvPr>
          <p:cNvSpPr txBox="1"/>
          <p:nvPr/>
        </p:nvSpPr>
        <p:spPr>
          <a:xfrm>
            <a:off x="101901" y="625635"/>
            <a:ext cx="11825511" cy="6001643"/>
          </a:xfrm>
          <a:prstGeom prst="rect">
            <a:avLst/>
          </a:prstGeom>
          <a:solidFill>
            <a:schemeClr val="bg1">
              <a:lumMod val="85000"/>
            </a:schemeClr>
          </a:solidFill>
        </p:spPr>
        <p:txBody>
          <a:bodyPr wrap="square" rtlCol="0">
            <a:spAutoFit/>
          </a:bodyPr>
          <a:lstStyle/>
          <a:p>
            <a:r>
              <a:rPr lang="en-IN" sz="1200" i="1" dirty="0">
                <a:latin typeface="Book Antiqua" pitchFamily="18" charset="0"/>
              </a:rPr>
              <a:t>In the preparation of the material/information contained in this document, YES Bank Limited (“YES Bank”) has used information that is publicly available, including information developed in-house. Information gathered and material used in this document is believed to have been obtained from reliable sources. However, YES Bank makes no warranty, representation or undertaking whether expressed or implied, nor does it assume any legal liability, whether direct or indirect, or responsibility for the accuracy, completeness, or usefulness of any information in this document.</a:t>
            </a:r>
          </a:p>
          <a:p>
            <a:r>
              <a:rPr lang="en-IN" sz="1200" i="1" dirty="0">
                <a:latin typeface="Book Antiqua" pitchFamily="18" charset="0"/>
              </a:rPr>
              <a:t>The material or information in this document includes external data sources or references to third party, which are outside the realm or control of YES Bank. YES Bank takes no responsibility for the contents of those external data sources or such third party references. No third party will assume, whether direct or indirect liability whose references have been provided in this document. It is the responsibility of the user or recipient of this document to make his/her own decisions about the accuracy, currency, reliability and correctness of information found in this document.</a:t>
            </a:r>
          </a:p>
          <a:p>
            <a:r>
              <a:rPr lang="en-IN" sz="1200" i="1" dirty="0">
                <a:latin typeface="Book Antiqua" pitchFamily="18" charset="0"/>
              </a:rPr>
              <a:t>The opinion or expression made by YES Bank in this document, should not in any manner, be construed as a solicitation or endorsement for any offer for purchase, sale or any financial transaction/commodities/products of any financial instrument referred therein. . All recipients of this document should carefully read, understand and investigate (either with or without professional advisors) into the risks arising out of or attached to such financial instrument or transaction or commodities or products before dealing with them. All dealing or transaction entered upon by such recipients shall be entirely at their own risk and YES Bank shall not be responsible or liable for the same in any way whatsoever. </a:t>
            </a:r>
          </a:p>
          <a:p>
            <a:r>
              <a:rPr lang="en-IN" sz="1200" i="1" dirty="0">
                <a:latin typeface="Book Antiqua" pitchFamily="18" charset="0"/>
              </a:rPr>
              <a:t>We have included statements/opinions/recommendations in this document which contain words or phrases such as "will", "expect“ "should“ “estimated” and similar expressions or variations of such expressions, that are or may be construed as “forward looking statements”. Actual results may differ materially and substantially from those suggested by such forward looking statements. Such difference may arise due to various risks or uncertainties associated without expectations with respect to, but not limited to, exposure to market risks, general economic and political conditions in India and other countries globally, which have an impact on our services and / or investments, the monetary and interest policies of India, inflation, deflation, unanticipated turbulence in interest rates, foreign exchange rates, equity prices or other rates or prices, the performance of the financial markets in India and globally, changes in domestic and foreign laws, regulations and taxes and changes in competition in the industry. By their nature, certain market risk disclosures are only estimates and could be materially different from what actually occurs in the future. As a result, actual future gains or losses could materially differ from those that have been estimated.</a:t>
            </a:r>
          </a:p>
          <a:p>
            <a:r>
              <a:rPr lang="en-IN" sz="1200" i="1" dirty="0">
                <a:latin typeface="Book Antiqua" pitchFamily="18" charset="0"/>
              </a:rPr>
              <a:t>Neither YES Bank nor any of its officer's directors, personnel and employees, shall be liable for any loss, damage of any nature, including but not limited to direct, indirect, punitive, special, exemplary, and consequential, as also any loss of profit in any way arising from the use of this material or the information therein, in any manner. </a:t>
            </a:r>
          </a:p>
          <a:p>
            <a:r>
              <a:rPr lang="en-IN" sz="1200" i="1" dirty="0">
                <a:latin typeface="Book Antiqua" pitchFamily="18" charset="0"/>
              </a:rPr>
              <a:t>The investments discussed in this material may not be suitable for all investors. Any person subscribing to or investigating in any product/financial instruments should do so on the basis of and after verifying the terms attached to such product/financial instrument, entirely at their own risk and costs. Financial products and instruments are subject to market risks and yields may fluctuate depending on various factors affecting the capital/debt markets. Please note that past performance of the financial products and instruments does not necessarily indicate the future prospects and performance thereof. YES Bank or its officers, directors, personnel and employees, including persons involved in the preparation or issuance of this material may; (a) from time to time, have long or short positions in, and buy or sell the securities mentioned herein and/or (b) be engaged in any other transaction involving such securities and earn brokerage or other compensation in the financial instruments/products/commodities discussed herein or act as advisor or lender / borrower in respect of such securities/financial instruments/products/commodities or have other potential conflict of interest with respect to any recommendation and related information and opinions. </a:t>
            </a:r>
          </a:p>
          <a:p>
            <a:r>
              <a:rPr lang="en-IN" sz="1200" i="1" dirty="0">
                <a:latin typeface="Book Antiqua" pitchFamily="18" charset="0"/>
              </a:rPr>
              <a:t>No part of this material may be duplicated or copied in whole or in part in any form and or redistributed without the prior written consent of YES Bank. Any other reproduction, adaptation, distribution, dissemination or making available of the information available within this documents for commercial use is strictly prohibited unless prior written authorization is obtained from YES Bank. This material is strictly confidential and privileged to the recipient. It is for use by the recipient only. If you are not a recipient of if this document is sent to you in error, please let us know by return of this document.</a:t>
            </a:r>
          </a:p>
        </p:txBody>
      </p:sp>
      <p:sp>
        <p:nvSpPr>
          <p:cNvPr id="2" name="Title 1">
            <a:extLst>
              <a:ext uri="{FF2B5EF4-FFF2-40B4-BE49-F238E27FC236}">
                <a16:creationId xmlns:a16="http://schemas.microsoft.com/office/drawing/2014/main" id="{F591A375-E613-462E-871A-76DBEFE53036}"/>
              </a:ext>
            </a:extLst>
          </p:cNvPr>
          <p:cNvSpPr>
            <a:spLocks noGrp="1"/>
          </p:cNvSpPr>
          <p:nvPr>
            <p:ph type="title"/>
          </p:nvPr>
        </p:nvSpPr>
        <p:spPr/>
        <p:txBody>
          <a:bodyPr>
            <a:normAutofit/>
          </a:bodyPr>
          <a:lstStyle/>
          <a:p>
            <a:r>
              <a:rPr lang="en-US" dirty="0"/>
              <a:t>Disclaimer</a:t>
            </a:r>
          </a:p>
        </p:txBody>
      </p:sp>
      <p:sp>
        <p:nvSpPr>
          <p:cNvPr id="3" name="Slide Number Placeholder 5">
            <a:extLst>
              <a:ext uri="{FF2B5EF4-FFF2-40B4-BE49-F238E27FC236}">
                <a16:creationId xmlns:a16="http://schemas.microsoft.com/office/drawing/2014/main" id="{3745274A-9C78-1A63-8684-6DF035864054}"/>
              </a:ext>
            </a:extLst>
          </p:cNvPr>
          <p:cNvSpPr>
            <a:spLocks noGrp="1"/>
          </p:cNvSpPr>
          <p:nvPr>
            <p:ph type="sldNum" sz="quarter" idx="12"/>
          </p:nvPr>
        </p:nvSpPr>
        <p:spPr>
          <a:xfrm>
            <a:off x="11756571" y="6637123"/>
            <a:ext cx="414317" cy="237206"/>
          </a:xfrm>
        </p:spPr>
        <p:txBody>
          <a:bodyPr/>
          <a:lstStyle/>
          <a:p>
            <a:fld id="{8D4F848A-3D41-4A27-994B-6B24ACA903D0}" type="slidenum">
              <a:rPr lang="en-US" sz="1000" smtClean="0">
                <a:solidFill>
                  <a:schemeClr val="bg1"/>
                </a:solidFill>
                <a:latin typeface="Book Antiqua" panose="02040602050305030304" pitchFamily="18" charset="0"/>
              </a:rPr>
              <a:t>23</a:t>
            </a:fld>
            <a:endParaRPr lang="en-US" sz="100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1080436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88E8-202B-2532-198E-67D80A4AA586}"/>
              </a:ext>
            </a:extLst>
          </p:cNvPr>
          <p:cNvSpPr>
            <a:spLocks noGrp="1"/>
          </p:cNvSpPr>
          <p:nvPr>
            <p:ph type="title"/>
          </p:nvPr>
        </p:nvSpPr>
        <p:spPr/>
        <p:txBody>
          <a:bodyPr/>
          <a:lstStyle/>
          <a:p>
            <a:r>
              <a:rPr lang="en-US" dirty="0"/>
              <a:t>A variety of macrotrends are redefining the ask from Indian agriculture</a:t>
            </a:r>
            <a:endParaRPr lang="en-GB" dirty="0"/>
          </a:p>
        </p:txBody>
      </p:sp>
      <p:pic>
        <p:nvPicPr>
          <p:cNvPr id="3" name="Graphic 2" descr="Group of people">
            <a:extLst>
              <a:ext uri="{FF2B5EF4-FFF2-40B4-BE49-F238E27FC236}">
                <a16:creationId xmlns:a16="http://schemas.microsoft.com/office/drawing/2014/main" id="{9CC7FFA6-531F-13EC-054E-05221E66BD20}"/>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8439" y="1216585"/>
            <a:ext cx="732993" cy="732993"/>
          </a:xfrm>
          <a:prstGeom prst="rect">
            <a:avLst/>
          </a:prstGeom>
        </p:spPr>
      </p:pic>
      <p:sp>
        <p:nvSpPr>
          <p:cNvPr id="5" name="TextBox 4">
            <a:extLst>
              <a:ext uri="{FF2B5EF4-FFF2-40B4-BE49-F238E27FC236}">
                <a16:creationId xmlns:a16="http://schemas.microsoft.com/office/drawing/2014/main" id="{DD391E8A-E28B-439A-B65B-C71AE7EF1554}"/>
              </a:ext>
            </a:extLst>
          </p:cNvPr>
          <p:cNvSpPr txBox="1">
            <a:spLocks/>
          </p:cNvSpPr>
          <p:nvPr/>
        </p:nvSpPr>
        <p:spPr>
          <a:xfrm>
            <a:off x="982393" y="972921"/>
            <a:ext cx="2596759" cy="329927"/>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defRPr/>
            </a:pPr>
            <a:r>
              <a:rPr lang="en-US" b="1" dirty="0">
                <a:solidFill>
                  <a:srgbClr val="2251FF"/>
                </a:solidFill>
                <a:latin typeface="Book Antiqua" panose="02040602050305030304" pitchFamily="18" charset="0"/>
              </a:rPr>
              <a:t>Increasing population</a:t>
            </a:r>
          </a:p>
        </p:txBody>
      </p:sp>
      <p:sp>
        <p:nvSpPr>
          <p:cNvPr id="6" name="TextBox 5">
            <a:extLst>
              <a:ext uri="{FF2B5EF4-FFF2-40B4-BE49-F238E27FC236}">
                <a16:creationId xmlns:a16="http://schemas.microsoft.com/office/drawing/2014/main" id="{6EEE9331-2EDD-BE1A-12E1-DFD0CAACD1A8}"/>
              </a:ext>
            </a:extLst>
          </p:cNvPr>
          <p:cNvSpPr txBox="1">
            <a:spLocks/>
          </p:cNvSpPr>
          <p:nvPr/>
        </p:nvSpPr>
        <p:spPr>
          <a:xfrm>
            <a:off x="1173382" y="1372305"/>
            <a:ext cx="2596759" cy="49244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7338" marR="0" lvl="1" indent="-285750" defTabSz="895350" fontAlgn="base">
              <a:lnSpc>
                <a:spcPct val="100000"/>
              </a:lnSpc>
              <a:spcBef>
                <a:spcPct val="0"/>
              </a:spcBef>
              <a:spcAft>
                <a:spcPct val="0"/>
              </a:spcAft>
              <a:buClrTx/>
              <a:buSzPct val="120000"/>
              <a:buFont typeface="Book Antiqua" panose="02040602050305030304" pitchFamily="18" charset="0"/>
              <a:buChar char="−"/>
              <a:tabLst/>
              <a:defRPr/>
            </a:pPr>
            <a:r>
              <a:rPr lang="en-US" i="1" dirty="0">
                <a:solidFill>
                  <a:srgbClr val="000000"/>
                </a:solidFill>
                <a:latin typeface="Book Antiqua" panose="02040602050305030304" pitchFamily="18" charset="0"/>
                <a:ea typeface="굴림" charset="-127"/>
                <a:cs typeface="+mn-cs"/>
              </a:rPr>
              <a:t>From 1.4 Bn to 1.7 Bn by 2050 </a:t>
            </a:r>
          </a:p>
        </p:txBody>
      </p:sp>
      <p:sp>
        <p:nvSpPr>
          <p:cNvPr id="7" name="TextBox 6">
            <a:extLst>
              <a:ext uri="{FF2B5EF4-FFF2-40B4-BE49-F238E27FC236}">
                <a16:creationId xmlns:a16="http://schemas.microsoft.com/office/drawing/2014/main" id="{C0B57154-4285-9E21-10C4-391E6384B2E2}"/>
              </a:ext>
            </a:extLst>
          </p:cNvPr>
          <p:cNvSpPr txBox="1">
            <a:spLocks/>
          </p:cNvSpPr>
          <p:nvPr/>
        </p:nvSpPr>
        <p:spPr>
          <a:xfrm>
            <a:off x="4501508" y="972921"/>
            <a:ext cx="2596760" cy="302647"/>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defRPr/>
            </a:pPr>
            <a:r>
              <a:rPr lang="en-US" b="1" dirty="0">
                <a:solidFill>
                  <a:srgbClr val="2251FF"/>
                </a:solidFill>
                <a:latin typeface="Book Antiqua" panose="02040602050305030304" pitchFamily="18" charset="0"/>
              </a:rPr>
              <a:t>Increasing urbanization</a:t>
            </a:r>
          </a:p>
        </p:txBody>
      </p:sp>
      <p:sp>
        <p:nvSpPr>
          <p:cNvPr id="8" name="TextBox 7">
            <a:extLst>
              <a:ext uri="{FF2B5EF4-FFF2-40B4-BE49-F238E27FC236}">
                <a16:creationId xmlns:a16="http://schemas.microsoft.com/office/drawing/2014/main" id="{8630CD56-C383-E167-D37E-DA226DB25B17}"/>
              </a:ext>
            </a:extLst>
          </p:cNvPr>
          <p:cNvSpPr txBox="1">
            <a:spLocks/>
          </p:cNvSpPr>
          <p:nvPr/>
        </p:nvSpPr>
        <p:spPr>
          <a:xfrm>
            <a:off x="4835578" y="1345550"/>
            <a:ext cx="2596760" cy="492443"/>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7338" lvl="1" indent="-285750" defTabSz="895350" fontAlgn="base">
              <a:spcBef>
                <a:spcPct val="0"/>
              </a:spcBef>
              <a:spcAft>
                <a:spcPct val="0"/>
              </a:spcAft>
              <a:buSzPct val="120000"/>
              <a:buFont typeface="Book Antiqua" panose="02040602050305030304" pitchFamily="18" charset="0"/>
              <a:buChar char="−"/>
              <a:defRPr/>
            </a:pPr>
            <a:r>
              <a:rPr lang="en-US" i="1" dirty="0">
                <a:solidFill>
                  <a:srgbClr val="000000"/>
                </a:solidFill>
                <a:latin typeface="Book Antiqua" panose="02040602050305030304" pitchFamily="18" charset="0"/>
                <a:ea typeface="굴림" charset="-127"/>
                <a:cs typeface="+mn-cs"/>
              </a:rPr>
              <a:t>From present 31% to nearly 52% by 2050</a:t>
            </a:r>
          </a:p>
        </p:txBody>
      </p:sp>
      <p:pic>
        <p:nvPicPr>
          <p:cNvPr id="9" name="Graphic 8" descr="City">
            <a:extLst>
              <a:ext uri="{FF2B5EF4-FFF2-40B4-BE49-F238E27FC236}">
                <a16:creationId xmlns:a16="http://schemas.microsoft.com/office/drawing/2014/main" id="{561479DC-A9CE-A8B6-76CC-03A5B76C5921}"/>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95230" y="1245219"/>
            <a:ext cx="731520" cy="731520"/>
          </a:xfrm>
          <a:prstGeom prst="rect">
            <a:avLst/>
          </a:prstGeom>
        </p:spPr>
      </p:pic>
      <p:pic>
        <p:nvPicPr>
          <p:cNvPr id="10" name="Graphic 9" descr="Bar graph with upward trend">
            <a:extLst>
              <a:ext uri="{FF2B5EF4-FFF2-40B4-BE49-F238E27FC236}">
                <a16:creationId xmlns:a16="http://schemas.microsoft.com/office/drawing/2014/main" id="{567D3202-ECE3-7CBB-A2E2-9F1EF3AC8030}"/>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46613" y="1249841"/>
            <a:ext cx="731520" cy="731520"/>
          </a:xfrm>
          <a:prstGeom prst="rect">
            <a:avLst/>
          </a:prstGeom>
        </p:spPr>
      </p:pic>
      <p:sp>
        <p:nvSpPr>
          <p:cNvPr id="11" name="TextBox 10">
            <a:extLst>
              <a:ext uri="{FF2B5EF4-FFF2-40B4-BE49-F238E27FC236}">
                <a16:creationId xmlns:a16="http://schemas.microsoft.com/office/drawing/2014/main" id="{055A148A-B85E-E660-D16E-BFC56C5B35EA}"/>
              </a:ext>
            </a:extLst>
          </p:cNvPr>
          <p:cNvSpPr txBox="1">
            <a:spLocks/>
          </p:cNvSpPr>
          <p:nvPr/>
        </p:nvSpPr>
        <p:spPr>
          <a:xfrm>
            <a:off x="8223910" y="986561"/>
            <a:ext cx="2596760" cy="302647"/>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R="0" lvl="0" fontAlgn="auto">
              <a:buClrTx/>
              <a:buSzTx/>
              <a:tabLst/>
              <a:defRPr/>
            </a:pPr>
            <a:r>
              <a:rPr lang="en-US" b="1" dirty="0">
                <a:solidFill>
                  <a:srgbClr val="2251FF"/>
                </a:solidFill>
                <a:latin typeface="Book Antiqua" panose="02040602050305030304" pitchFamily="18" charset="0"/>
              </a:rPr>
              <a:t>Shifting dietary pattern</a:t>
            </a:r>
          </a:p>
        </p:txBody>
      </p:sp>
      <p:sp>
        <p:nvSpPr>
          <p:cNvPr id="12" name="TextBox 11">
            <a:extLst>
              <a:ext uri="{FF2B5EF4-FFF2-40B4-BE49-F238E27FC236}">
                <a16:creationId xmlns:a16="http://schemas.microsoft.com/office/drawing/2014/main" id="{B7146771-BAB7-E5CA-70AC-2B455279EF38}"/>
              </a:ext>
            </a:extLst>
          </p:cNvPr>
          <p:cNvSpPr txBox="1">
            <a:spLocks/>
          </p:cNvSpPr>
          <p:nvPr/>
        </p:nvSpPr>
        <p:spPr>
          <a:xfrm>
            <a:off x="8378133" y="1332735"/>
            <a:ext cx="3666632" cy="73866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7338" marR="0" lvl="1" indent="-285750" defTabSz="895350" fontAlgn="base">
              <a:spcBef>
                <a:spcPct val="0"/>
              </a:spcBef>
              <a:spcAft>
                <a:spcPct val="0"/>
              </a:spcAft>
              <a:buClrTx/>
              <a:buSzPct val="120000"/>
              <a:buFont typeface="Book Antiqua" panose="02040602050305030304" pitchFamily="18" charset="0"/>
              <a:buChar char="−"/>
              <a:tabLst/>
              <a:defRPr/>
            </a:pPr>
            <a:r>
              <a:rPr lang="en-US" i="1" dirty="0">
                <a:solidFill>
                  <a:srgbClr val="000000"/>
                </a:solidFill>
                <a:latin typeface="Book Antiqua" panose="02040602050305030304" pitchFamily="18" charset="0"/>
                <a:ea typeface="굴림" charset="-127"/>
                <a:cs typeface="+mn-cs"/>
              </a:rPr>
              <a:t>Meat consumption to be 3 times higher by 2050</a:t>
            </a:r>
          </a:p>
          <a:p>
            <a:pPr marL="287338" marR="0" lvl="1" indent="-285750" defTabSz="895350" fontAlgn="base">
              <a:spcBef>
                <a:spcPct val="0"/>
              </a:spcBef>
              <a:spcAft>
                <a:spcPct val="0"/>
              </a:spcAft>
              <a:buClrTx/>
              <a:buSzPct val="120000"/>
              <a:buFont typeface="Book Antiqua" panose="02040602050305030304" pitchFamily="18" charset="0"/>
              <a:buChar char="−"/>
              <a:tabLst/>
              <a:defRPr/>
            </a:pPr>
            <a:r>
              <a:rPr lang="en-US" i="1" dirty="0">
                <a:solidFill>
                  <a:srgbClr val="000000"/>
                </a:solidFill>
                <a:latin typeface="Book Antiqua" panose="02040602050305030304" pitchFamily="18" charset="0"/>
                <a:ea typeface="굴림" charset="-127"/>
                <a:cs typeface="+mn-cs"/>
              </a:rPr>
              <a:t>Milk demand projected at 401 Mn MT</a:t>
            </a:r>
          </a:p>
        </p:txBody>
      </p:sp>
      <p:cxnSp>
        <p:nvCxnSpPr>
          <p:cNvPr id="13" name="Straight Connector 12">
            <a:extLst>
              <a:ext uri="{FF2B5EF4-FFF2-40B4-BE49-F238E27FC236}">
                <a16:creationId xmlns:a16="http://schemas.microsoft.com/office/drawing/2014/main" id="{4ED9D422-E04C-504F-F85E-1281AE4A6670}"/>
              </a:ext>
            </a:extLst>
          </p:cNvPr>
          <p:cNvCxnSpPr/>
          <p:nvPr/>
        </p:nvCxnSpPr>
        <p:spPr>
          <a:xfrm>
            <a:off x="185057" y="840518"/>
            <a:ext cx="1197344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15CA296-BF40-81BA-7B68-D42133FC3055}"/>
              </a:ext>
            </a:extLst>
          </p:cNvPr>
          <p:cNvCxnSpPr/>
          <p:nvPr/>
        </p:nvCxnSpPr>
        <p:spPr>
          <a:xfrm>
            <a:off x="132970" y="4041489"/>
            <a:ext cx="1197344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C72E27E-93B3-4E04-54AC-599E3666FFE8}"/>
              </a:ext>
            </a:extLst>
          </p:cNvPr>
          <p:cNvCxnSpPr/>
          <p:nvPr/>
        </p:nvCxnSpPr>
        <p:spPr>
          <a:xfrm>
            <a:off x="158955" y="5882009"/>
            <a:ext cx="1197344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54D21A8-7AE4-615D-F6BA-1AD4A1A9FC67}"/>
              </a:ext>
            </a:extLst>
          </p:cNvPr>
          <p:cNvSpPr txBox="1">
            <a:spLocks/>
          </p:cNvSpPr>
          <p:nvPr/>
        </p:nvSpPr>
        <p:spPr>
          <a:xfrm>
            <a:off x="4516067" y="2519093"/>
            <a:ext cx="3426646" cy="300876"/>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defRPr/>
            </a:pPr>
            <a:r>
              <a:rPr lang="en-US" b="1" dirty="0">
                <a:solidFill>
                  <a:srgbClr val="2251FF"/>
                </a:solidFill>
                <a:latin typeface="Book Antiqua" panose="02040602050305030304" pitchFamily="18" charset="0"/>
              </a:rPr>
              <a:t>Land fragmentation</a:t>
            </a:r>
          </a:p>
        </p:txBody>
      </p:sp>
      <p:grpSp>
        <p:nvGrpSpPr>
          <p:cNvPr id="38" name="Group 37">
            <a:extLst>
              <a:ext uri="{FF2B5EF4-FFF2-40B4-BE49-F238E27FC236}">
                <a16:creationId xmlns:a16="http://schemas.microsoft.com/office/drawing/2014/main" id="{8BC29FE1-691A-6CBC-74E5-BE69D7001E36}"/>
              </a:ext>
            </a:extLst>
          </p:cNvPr>
          <p:cNvGrpSpPr/>
          <p:nvPr/>
        </p:nvGrpSpPr>
        <p:grpSpPr>
          <a:xfrm>
            <a:off x="8043965" y="2442449"/>
            <a:ext cx="4000800" cy="1146685"/>
            <a:chOff x="351389" y="2528111"/>
            <a:chExt cx="4000800" cy="1146685"/>
          </a:xfrm>
        </p:grpSpPr>
        <p:sp>
          <p:nvSpPr>
            <p:cNvPr id="16" name="TextBox 15">
              <a:extLst>
                <a:ext uri="{FF2B5EF4-FFF2-40B4-BE49-F238E27FC236}">
                  <a16:creationId xmlns:a16="http://schemas.microsoft.com/office/drawing/2014/main" id="{7A4DE0EE-460C-A306-25A1-61767A7EDA19}"/>
                </a:ext>
              </a:extLst>
            </p:cNvPr>
            <p:cNvSpPr txBox="1">
              <a:spLocks/>
            </p:cNvSpPr>
            <p:nvPr/>
          </p:nvSpPr>
          <p:spPr>
            <a:xfrm>
              <a:off x="981510" y="2528111"/>
              <a:ext cx="2980498" cy="328156"/>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lang="en-US" b="1" dirty="0">
                  <a:solidFill>
                    <a:srgbClr val="2251FF"/>
                  </a:solidFill>
                  <a:latin typeface="Book Antiqua" panose="02040602050305030304" pitchFamily="18" charset="0"/>
                </a:rPr>
                <a:t>Decreasing labor availability</a:t>
              </a:r>
              <a:endParaRPr kumimoji="0" lang="en-US" b="1" i="0" u="none" strike="noStrike" kern="1200" cap="none" spc="0" normalizeH="0" baseline="30000" noProof="0" dirty="0">
                <a:ln>
                  <a:noFill/>
                </a:ln>
                <a:solidFill>
                  <a:srgbClr val="2251FF"/>
                </a:solidFill>
                <a:effectLst/>
                <a:uLnTx/>
                <a:uFillTx/>
                <a:latin typeface="Book Antiqua" panose="02040602050305030304" pitchFamily="18" charset="0"/>
              </a:endParaRPr>
            </a:p>
          </p:txBody>
        </p:sp>
        <p:pic>
          <p:nvPicPr>
            <p:cNvPr id="22" name="Graphic 21" descr="Bar graph with downward trend">
              <a:extLst>
                <a:ext uri="{FF2B5EF4-FFF2-40B4-BE49-F238E27FC236}">
                  <a16:creationId xmlns:a16="http://schemas.microsoft.com/office/drawing/2014/main" id="{56A51347-F74E-B8BF-1756-2F9A1915B602}"/>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1389" y="2943276"/>
              <a:ext cx="731520" cy="731520"/>
            </a:xfrm>
            <a:prstGeom prst="rect">
              <a:avLst/>
            </a:prstGeom>
          </p:spPr>
        </p:pic>
        <p:sp>
          <p:nvSpPr>
            <p:cNvPr id="23" name="TextBox 22">
              <a:extLst>
                <a:ext uri="{FF2B5EF4-FFF2-40B4-BE49-F238E27FC236}">
                  <a16:creationId xmlns:a16="http://schemas.microsoft.com/office/drawing/2014/main" id="{072F454E-0180-37F4-729D-9037CDA5AA15}"/>
                </a:ext>
              </a:extLst>
            </p:cNvPr>
            <p:cNvSpPr txBox="1">
              <a:spLocks/>
            </p:cNvSpPr>
            <p:nvPr/>
          </p:nvSpPr>
          <p:spPr>
            <a:xfrm>
              <a:off x="1091432" y="2882279"/>
              <a:ext cx="3260757" cy="73866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7338" lvl="1" indent="-285750" defTabSz="895350" fontAlgn="base">
                <a:spcBef>
                  <a:spcPct val="0"/>
                </a:spcBef>
                <a:spcAft>
                  <a:spcPct val="0"/>
                </a:spcAft>
                <a:buSzPct val="120000"/>
                <a:buFont typeface="Book Antiqua" panose="02040602050305030304" pitchFamily="18" charset="0"/>
                <a:buChar char="−"/>
                <a:defRPr/>
              </a:pPr>
              <a:r>
                <a:rPr lang="en-US" i="1" dirty="0">
                  <a:solidFill>
                    <a:srgbClr val="000000"/>
                  </a:solidFill>
                  <a:latin typeface="Book Antiqua" panose="02040602050305030304" pitchFamily="18" charset="0"/>
                  <a:ea typeface="굴림" charset="-127"/>
                  <a:cs typeface="+mn-cs"/>
                </a:rPr>
                <a:t>Labor force employed in agriculture in India is expected to decrease from 54.6% in 2011 to 25.7% by 2050</a:t>
              </a:r>
            </a:p>
          </p:txBody>
        </p:sp>
      </p:grpSp>
      <p:sp>
        <p:nvSpPr>
          <p:cNvPr id="24" name="TextBox 23">
            <a:extLst>
              <a:ext uri="{FF2B5EF4-FFF2-40B4-BE49-F238E27FC236}">
                <a16:creationId xmlns:a16="http://schemas.microsoft.com/office/drawing/2014/main" id="{CA65487F-7079-809F-B3CB-45098E86E8CA}"/>
              </a:ext>
            </a:extLst>
          </p:cNvPr>
          <p:cNvSpPr txBox="1">
            <a:spLocks/>
          </p:cNvSpPr>
          <p:nvPr/>
        </p:nvSpPr>
        <p:spPr>
          <a:xfrm>
            <a:off x="4821467" y="2920219"/>
            <a:ext cx="2288940" cy="73866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7338" lvl="1" indent="-285750" defTabSz="895350" fontAlgn="base">
              <a:spcBef>
                <a:spcPct val="0"/>
              </a:spcBef>
              <a:spcAft>
                <a:spcPct val="0"/>
              </a:spcAft>
              <a:buSzPct val="120000"/>
              <a:buFont typeface="Book Antiqua" panose="02040602050305030304" pitchFamily="18" charset="0"/>
              <a:buChar char="−"/>
              <a:defRPr/>
            </a:pPr>
            <a:r>
              <a:rPr lang="en-US" i="1" dirty="0">
                <a:solidFill>
                  <a:srgbClr val="000000"/>
                </a:solidFill>
                <a:latin typeface="Book Antiqua" panose="02040602050305030304" pitchFamily="18" charset="0"/>
                <a:ea typeface="굴림" charset="-127"/>
                <a:cs typeface="+mn-cs"/>
              </a:rPr>
              <a:t>Average land holding estimated to drop to 0.30 ha by 2050</a:t>
            </a:r>
          </a:p>
        </p:txBody>
      </p:sp>
      <p:grpSp>
        <p:nvGrpSpPr>
          <p:cNvPr id="39" name="Group 38">
            <a:extLst>
              <a:ext uri="{FF2B5EF4-FFF2-40B4-BE49-F238E27FC236}">
                <a16:creationId xmlns:a16="http://schemas.microsoft.com/office/drawing/2014/main" id="{47AF565D-ACDA-42F5-F668-72818A67E366}"/>
              </a:ext>
            </a:extLst>
          </p:cNvPr>
          <p:cNvGrpSpPr/>
          <p:nvPr/>
        </p:nvGrpSpPr>
        <p:grpSpPr>
          <a:xfrm>
            <a:off x="187599" y="2535171"/>
            <a:ext cx="3678103" cy="1358617"/>
            <a:chOff x="7734757" y="2503313"/>
            <a:chExt cx="3678103" cy="1358617"/>
          </a:xfrm>
        </p:grpSpPr>
        <p:sp>
          <p:nvSpPr>
            <p:cNvPr id="18" name="TextBox 17">
              <a:extLst>
                <a:ext uri="{FF2B5EF4-FFF2-40B4-BE49-F238E27FC236}">
                  <a16:creationId xmlns:a16="http://schemas.microsoft.com/office/drawing/2014/main" id="{93BBBAFD-86F4-CD9C-EB9C-732EDB3506BE}"/>
                </a:ext>
              </a:extLst>
            </p:cNvPr>
            <p:cNvSpPr txBox="1">
              <a:spLocks/>
            </p:cNvSpPr>
            <p:nvPr/>
          </p:nvSpPr>
          <p:spPr>
            <a:xfrm>
              <a:off x="8226258" y="2503313"/>
              <a:ext cx="2596760" cy="302647"/>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R="0" lvl="0" fontAlgn="auto">
                <a:buClrTx/>
                <a:buSzTx/>
                <a:buNone/>
                <a:tabLst/>
                <a:defRPr/>
              </a:pPr>
              <a:r>
                <a:rPr lang="en-US" b="1" dirty="0">
                  <a:solidFill>
                    <a:srgbClr val="2251FF"/>
                  </a:solidFill>
                  <a:latin typeface="Book Antiqua" panose="02040602050305030304" pitchFamily="18" charset="0"/>
                </a:rPr>
                <a:t>Declining water resources</a:t>
              </a:r>
            </a:p>
          </p:txBody>
        </p:sp>
        <p:sp>
          <p:nvSpPr>
            <p:cNvPr id="25" name="TextBox 24">
              <a:extLst>
                <a:ext uri="{FF2B5EF4-FFF2-40B4-BE49-F238E27FC236}">
                  <a16:creationId xmlns:a16="http://schemas.microsoft.com/office/drawing/2014/main" id="{21A738FF-6DB9-F3DB-2326-B46625FB9F23}"/>
                </a:ext>
              </a:extLst>
            </p:cNvPr>
            <p:cNvSpPr txBox="1">
              <a:spLocks/>
            </p:cNvSpPr>
            <p:nvPr/>
          </p:nvSpPr>
          <p:spPr>
            <a:xfrm>
              <a:off x="8452833" y="2877045"/>
              <a:ext cx="2960027" cy="984885"/>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7338" lvl="1" indent="-285750" defTabSz="895350" fontAlgn="base">
                <a:spcBef>
                  <a:spcPct val="0"/>
                </a:spcBef>
                <a:spcAft>
                  <a:spcPct val="0"/>
                </a:spcAft>
                <a:buSzPct val="120000"/>
                <a:buFont typeface="Book Antiqua" panose="02040602050305030304" pitchFamily="18" charset="0"/>
                <a:buChar char="−"/>
                <a:defRPr/>
              </a:pPr>
              <a:r>
                <a:rPr lang="en-US" i="1" dirty="0">
                  <a:solidFill>
                    <a:srgbClr val="000000"/>
                  </a:solidFill>
                  <a:latin typeface="Book Antiqua" panose="02040602050305030304" pitchFamily="18" charset="0"/>
                  <a:ea typeface="굴림" charset="-127"/>
                  <a:cs typeface="+mn-cs"/>
                </a:rPr>
                <a:t>Receding groundwater tables</a:t>
              </a:r>
            </a:p>
            <a:p>
              <a:pPr marL="287338" lvl="1" indent="-285750" defTabSz="895350" fontAlgn="base">
                <a:spcBef>
                  <a:spcPct val="0"/>
                </a:spcBef>
                <a:spcAft>
                  <a:spcPct val="0"/>
                </a:spcAft>
                <a:buSzPct val="120000"/>
                <a:buFont typeface="Book Antiqua" panose="02040602050305030304" pitchFamily="18" charset="0"/>
                <a:buChar char="−"/>
                <a:defRPr/>
              </a:pPr>
              <a:r>
                <a:rPr lang="en-US" i="1" dirty="0">
                  <a:solidFill>
                    <a:srgbClr val="000000"/>
                  </a:solidFill>
                  <a:latin typeface="Book Antiqua" panose="02040602050305030304" pitchFamily="18" charset="0"/>
                  <a:ea typeface="굴림" charset="-127"/>
                  <a:cs typeface="+mn-cs"/>
                </a:rPr>
                <a:t>Agriculture water requirement to reach 1072 BCM (1.6 times increase) by 2050</a:t>
              </a:r>
            </a:p>
          </p:txBody>
        </p:sp>
        <p:pic>
          <p:nvPicPr>
            <p:cNvPr id="29" name="Graphic 28" descr="Water">
              <a:extLst>
                <a:ext uri="{FF2B5EF4-FFF2-40B4-BE49-F238E27FC236}">
                  <a16:creationId xmlns:a16="http://schemas.microsoft.com/office/drawing/2014/main" id="{31EDC3E8-71A5-BD58-CEC2-F42CAF74326A}"/>
                </a:ext>
              </a:extLst>
            </p:cNvPr>
            <p:cNvPicPr>
              <a:picLocks noChangeAspect="1"/>
            </p:cNvPicPr>
            <p:nvPr/>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34757" y="2938378"/>
              <a:ext cx="731520" cy="731520"/>
            </a:xfrm>
            <a:prstGeom prst="rect">
              <a:avLst/>
            </a:prstGeom>
          </p:spPr>
        </p:pic>
      </p:grpSp>
      <p:grpSp>
        <p:nvGrpSpPr>
          <p:cNvPr id="36" name="Group 35">
            <a:extLst>
              <a:ext uri="{FF2B5EF4-FFF2-40B4-BE49-F238E27FC236}">
                <a16:creationId xmlns:a16="http://schemas.microsoft.com/office/drawing/2014/main" id="{32E61956-BDED-540B-B725-57912AFB8A61}"/>
              </a:ext>
            </a:extLst>
          </p:cNvPr>
          <p:cNvGrpSpPr/>
          <p:nvPr/>
        </p:nvGrpSpPr>
        <p:grpSpPr>
          <a:xfrm>
            <a:off x="215400" y="4292453"/>
            <a:ext cx="3422556" cy="1169000"/>
            <a:chOff x="4003455" y="4233425"/>
            <a:chExt cx="3422556" cy="1169000"/>
          </a:xfrm>
        </p:grpSpPr>
        <p:sp>
          <p:nvSpPr>
            <p:cNvPr id="20" name="TextBox 19">
              <a:extLst>
                <a:ext uri="{FF2B5EF4-FFF2-40B4-BE49-F238E27FC236}">
                  <a16:creationId xmlns:a16="http://schemas.microsoft.com/office/drawing/2014/main" id="{4385E953-2D4A-507C-784D-B46AF9973EB3}"/>
                </a:ext>
              </a:extLst>
            </p:cNvPr>
            <p:cNvSpPr txBox="1">
              <a:spLocks/>
            </p:cNvSpPr>
            <p:nvPr/>
          </p:nvSpPr>
          <p:spPr>
            <a:xfrm>
              <a:off x="4516067" y="4233425"/>
              <a:ext cx="2596760" cy="302647"/>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defRPr/>
              </a:pPr>
              <a:r>
                <a:rPr lang="en-US" b="1" dirty="0">
                  <a:solidFill>
                    <a:srgbClr val="2251FF"/>
                  </a:solidFill>
                  <a:latin typeface="Book Antiqua" panose="02040602050305030304" pitchFamily="18" charset="0"/>
                </a:rPr>
                <a:t>Raising temperatures</a:t>
              </a:r>
            </a:p>
          </p:txBody>
        </p:sp>
        <p:sp>
          <p:nvSpPr>
            <p:cNvPr id="27" name="TextBox 26">
              <a:extLst>
                <a:ext uri="{FF2B5EF4-FFF2-40B4-BE49-F238E27FC236}">
                  <a16:creationId xmlns:a16="http://schemas.microsoft.com/office/drawing/2014/main" id="{7EDF2DFE-9D2B-68AF-01E3-2AE7EE993082}"/>
                </a:ext>
              </a:extLst>
            </p:cNvPr>
            <p:cNvSpPr txBox="1">
              <a:spLocks/>
            </p:cNvSpPr>
            <p:nvPr/>
          </p:nvSpPr>
          <p:spPr>
            <a:xfrm>
              <a:off x="4829637" y="4663761"/>
              <a:ext cx="2596374" cy="73866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7338" lvl="1" indent="-285750" defTabSz="895350" fontAlgn="base">
                <a:spcBef>
                  <a:spcPct val="0"/>
                </a:spcBef>
                <a:spcAft>
                  <a:spcPct val="0"/>
                </a:spcAft>
                <a:buSzPct val="120000"/>
                <a:buFont typeface="Book Antiqua" panose="02040602050305030304" pitchFamily="18" charset="0"/>
                <a:buChar char="−"/>
                <a:defRPr/>
              </a:pPr>
              <a:r>
                <a:rPr lang="en-US" i="1" dirty="0">
                  <a:solidFill>
                    <a:srgbClr val="000000"/>
                  </a:solidFill>
                  <a:latin typeface="Book Antiqua" panose="02040602050305030304" pitchFamily="18" charset="0"/>
                  <a:ea typeface="굴림" charset="-127"/>
                  <a:cs typeface="+mn-cs"/>
                </a:rPr>
                <a:t>Avg temp increase by 1.3% (in a medium emission pathway) by 2050</a:t>
              </a:r>
            </a:p>
          </p:txBody>
        </p:sp>
        <p:pic>
          <p:nvPicPr>
            <p:cNvPr id="31" name="Graphic 30" descr="High temperature">
              <a:extLst>
                <a:ext uri="{FF2B5EF4-FFF2-40B4-BE49-F238E27FC236}">
                  <a16:creationId xmlns:a16="http://schemas.microsoft.com/office/drawing/2014/main" id="{B3340A5B-61B5-0611-727B-24E7FD52AE66}"/>
                </a:ext>
              </a:extLst>
            </p:cNvPr>
            <p:cNvPicPr>
              <a:picLocks noChangeAspect="1"/>
            </p:cNvPicPr>
            <p:nvPr/>
          </p:nvPicPr>
          <p:blipFill>
            <a:blip r:embed="rId12" cstate="email">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03455" y="4613407"/>
              <a:ext cx="731520" cy="634615"/>
            </a:xfrm>
            <a:prstGeom prst="rect">
              <a:avLst/>
            </a:prstGeom>
          </p:spPr>
        </p:pic>
      </p:grpSp>
      <p:pic>
        <p:nvPicPr>
          <p:cNvPr id="32" name="Graphic 31" descr="Farm scene">
            <a:extLst>
              <a:ext uri="{FF2B5EF4-FFF2-40B4-BE49-F238E27FC236}">
                <a16:creationId xmlns:a16="http://schemas.microsoft.com/office/drawing/2014/main" id="{AD643A9E-AF6D-9B1D-A908-1B9B116B5399}"/>
              </a:ext>
            </a:extLst>
          </p:cNvPr>
          <p:cNvPicPr>
            <a:picLocks noChangeAspect="1"/>
          </p:cNvPicPr>
          <p:nvPr/>
        </p:nvPicPr>
        <p:blipFill>
          <a:blip r:embed="rId14" cstate="email">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4003455" y="2938817"/>
            <a:ext cx="731520" cy="731520"/>
          </a:xfrm>
          <a:prstGeom prst="rect">
            <a:avLst/>
          </a:prstGeom>
        </p:spPr>
      </p:pic>
      <p:sp>
        <p:nvSpPr>
          <p:cNvPr id="34" name="Rectangle 33">
            <a:extLst>
              <a:ext uri="{FF2B5EF4-FFF2-40B4-BE49-F238E27FC236}">
                <a16:creationId xmlns:a16="http://schemas.microsoft.com/office/drawing/2014/main" id="{40815D32-A891-5627-3968-C54A357E423B}"/>
              </a:ext>
            </a:extLst>
          </p:cNvPr>
          <p:cNvSpPr/>
          <p:nvPr/>
        </p:nvSpPr>
        <p:spPr>
          <a:xfrm>
            <a:off x="97485" y="5932363"/>
            <a:ext cx="11599215" cy="461665"/>
          </a:xfrm>
          <a:prstGeom prst="rect">
            <a:avLst/>
          </a:prstGeom>
        </p:spPr>
        <p:txBody>
          <a:bodyPr wrap="square">
            <a:spAutoFit/>
          </a:bodyPr>
          <a:lstStyle/>
          <a:p>
            <a:r>
              <a:rPr lang="en-US" sz="800" i="1" dirty="0">
                <a:solidFill>
                  <a:schemeClr val="tx1">
                    <a:lumMod val="50000"/>
                    <a:lumOff val="50000"/>
                  </a:schemeClr>
                </a:solidFill>
                <a:latin typeface="Book Antiqua" panose="02040602050305030304" pitchFamily="18" charset="0"/>
              </a:rPr>
              <a:t>Sources: </a:t>
            </a:r>
            <a:r>
              <a:rPr lang="en-US" sz="800" i="1" dirty="0">
                <a:solidFill>
                  <a:schemeClr val="tx1">
                    <a:lumMod val="50000"/>
                    <a:lumOff val="50000"/>
                  </a:schemeClr>
                </a:solidFill>
                <a:latin typeface="Book Antiqua" panose="02040602050305030304" pitchFamily="18" charset="0"/>
                <a:hlinkClick r:id="rId16">
                  <a:extLst>
                    <a:ext uri="{A12FA001-AC4F-418D-AE19-62706E023703}">
                      <ahyp:hlinkClr xmlns:ahyp="http://schemas.microsoft.com/office/drawing/2018/hyperlinkcolor" val="tx"/>
                    </a:ext>
                  </a:extLst>
                </a:hlinkClick>
              </a:rPr>
              <a:t>https://population.un.org/wpp/Publications/</a:t>
            </a:r>
            <a:r>
              <a:rPr lang="en-US" sz="800" i="1" dirty="0">
                <a:solidFill>
                  <a:schemeClr val="tx1">
                    <a:lumMod val="50000"/>
                    <a:lumOff val="50000"/>
                  </a:schemeClr>
                </a:solidFill>
                <a:latin typeface="Book Antiqua" panose="02040602050305030304" pitchFamily="18" charset="0"/>
              </a:rPr>
              <a:t>; </a:t>
            </a:r>
            <a:r>
              <a:rPr lang="en-US" sz="800" i="1" dirty="0">
                <a:solidFill>
                  <a:schemeClr val="tx1">
                    <a:lumMod val="50000"/>
                    <a:lumOff val="50000"/>
                  </a:schemeClr>
                </a:solidFill>
                <a:latin typeface="Book Antiqua" panose="02040602050305030304" pitchFamily="18" charset="0"/>
                <a:hlinkClick r:id="rId17">
                  <a:extLst>
                    <a:ext uri="{A12FA001-AC4F-418D-AE19-62706E023703}">
                      <ahyp:hlinkClr xmlns:ahyp="http://schemas.microsoft.com/office/drawing/2018/hyperlinkcolor" val="tx"/>
                    </a:ext>
                  </a:extLst>
                </a:hlinkClick>
              </a:rPr>
              <a:t>https://population.un.org/wup/publications/Files/WUP2018-Report.pdf</a:t>
            </a:r>
            <a:r>
              <a:rPr lang="en-US" sz="800" i="1" dirty="0">
                <a:solidFill>
                  <a:schemeClr val="tx1">
                    <a:lumMod val="50000"/>
                    <a:lumOff val="50000"/>
                  </a:schemeClr>
                </a:solidFill>
                <a:latin typeface="Book Antiqua" panose="02040602050305030304" pitchFamily="18" charset="0"/>
              </a:rPr>
              <a:t>; </a:t>
            </a:r>
            <a:r>
              <a:rPr lang="en-US" sz="800" i="1" dirty="0">
                <a:solidFill>
                  <a:schemeClr val="tx1">
                    <a:lumMod val="50000"/>
                    <a:lumOff val="50000"/>
                  </a:schemeClr>
                </a:solidFill>
                <a:latin typeface="Book Antiqua" panose="02040602050305030304" pitchFamily="18" charset="0"/>
                <a:hlinkClick r:id="rId18">
                  <a:extLst>
                    <a:ext uri="{A12FA001-AC4F-418D-AE19-62706E023703}">
                      <ahyp:hlinkClr xmlns:ahyp="http://schemas.microsoft.com/office/drawing/2018/hyperlinkcolor" val="tx"/>
                    </a:ext>
                  </a:extLst>
                </a:hlinkClick>
              </a:rPr>
              <a:t>https://nrcmeat.icar.gov.in/docs/Vision-2050.pdf</a:t>
            </a:r>
            <a:r>
              <a:rPr lang="en-US" sz="800" i="1" dirty="0">
                <a:solidFill>
                  <a:schemeClr val="tx1">
                    <a:lumMod val="50000"/>
                    <a:lumOff val="50000"/>
                  </a:schemeClr>
                </a:solidFill>
                <a:latin typeface="Book Antiqua" panose="02040602050305030304" pitchFamily="18" charset="0"/>
              </a:rPr>
              <a:t>; </a:t>
            </a:r>
            <a:r>
              <a:rPr lang="en-US" sz="800" i="1" dirty="0">
                <a:solidFill>
                  <a:schemeClr val="tx1">
                    <a:lumMod val="50000"/>
                    <a:lumOff val="50000"/>
                  </a:schemeClr>
                </a:solidFill>
                <a:latin typeface="Book Antiqua" panose="02040602050305030304" pitchFamily="18" charset="0"/>
                <a:hlinkClick r:id="rId19">
                  <a:extLst>
                    <a:ext uri="{A12FA001-AC4F-418D-AE19-62706E023703}">
                      <ahyp:hlinkClr xmlns:ahyp="http://schemas.microsoft.com/office/drawing/2018/hyperlinkcolor" val="tx"/>
                    </a:ext>
                  </a:extLst>
                </a:hlinkClick>
              </a:rPr>
              <a:t>https://krishi.icar.gov.in/jspui/bitstream/123456789/1093/1/ciae_vision_2050.pdf</a:t>
            </a:r>
            <a:r>
              <a:rPr lang="en-US" sz="800" i="1" dirty="0">
                <a:solidFill>
                  <a:schemeClr val="tx1">
                    <a:lumMod val="50000"/>
                    <a:lumOff val="50000"/>
                  </a:schemeClr>
                </a:solidFill>
                <a:latin typeface="Book Antiqua" panose="02040602050305030304" pitchFamily="18" charset="0"/>
              </a:rPr>
              <a:t>; </a:t>
            </a:r>
            <a:r>
              <a:rPr lang="en-US" sz="800" i="1" dirty="0">
                <a:solidFill>
                  <a:schemeClr val="tx1">
                    <a:lumMod val="50000"/>
                    <a:lumOff val="50000"/>
                  </a:schemeClr>
                </a:solidFill>
                <a:latin typeface="Book Antiqua" panose="02040602050305030304" pitchFamily="18" charset="0"/>
                <a:hlinkClick r:id="rId20">
                  <a:extLst>
                    <a:ext uri="{A12FA001-AC4F-418D-AE19-62706E023703}">
                      <ahyp:hlinkClr xmlns:ahyp="http://schemas.microsoft.com/office/drawing/2018/hyperlinkcolor" val="tx"/>
                    </a:ext>
                  </a:extLst>
                </a:hlinkClick>
              </a:rPr>
              <a:t>https://www.nabard.org/auth/writereaddata/tender/2010165456All_India_Projected_Water_Demand.pdf</a:t>
            </a:r>
            <a:r>
              <a:rPr lang="en-US" sz="800" i="1" dirty="0">
                <a:solidFill>
                  <a:schemeClr val="tx1">
                    <a:lumMod val="50000"/>
                    <a:lumOff val="50000"/>
                  </a:schemeClr>
                </a:solidFill>
                <a:latin typeface="Book Antiqua" panose="02040602050305030304" pitchFamily="18" charset="0"/>
              </a:rPr>
              <a:t>; </a:t>
            </a:r>
            <a:r>
              <a:rPr lang="en-US" sz="800" i="1" dirty="0">
                <a:solidFill>
                  <a:schemeClr val="tx1">
                    <a:lumMod val="50000"/>
                    <a:lumOff val="50000"/>
                  </a:schemeClr>
                </a:solidFill>
                <a:latin typeface="Book Antiqua" panose="02040602050305030304" pitchFamily="18" charset="0"/>
                <a:hlinkClick r:id="rId21">
                  <a:extLst>
                    <a:ext uri="{A12FA001-AC4F-418D-AE19-62706E023703}">
                      <ahyp:hlinkClr xmlns:ahyp="http://schemas.microsoft.com/office/drawing/2018/hyperlinkcolor" val="tx"/>
                    </a:ext>
                  </a:extLst>
                </a:hlinkClick>
              </a:rPr>
              <a:t>https://wotr.org/2022/06/17/action-points-india-global-land-outlook-report-2022/#:~:text=In%20India%2C%2032%25%20of%20the,et%20al.%2C%202018)</a:t>
            </a:r>
            <a:r>
              <a:rPr lang="en-US" sz="800" i="1" dirty="0">
                <a:solidFill>
                  <a:schemeClr val="tx1">
                    <a:lumMod val="50000"/>
                    <a:lumOff val="50000"/>
                  </a:schemeClr>
                </a:solidFill>
                <a:latin typeface="Book Antiqua" panose="02040602050305030304" pitchFamily="18" charset="0"/>
              </a:rPr>
              <a:t>; </a:t>
            </a:r>
            <a:r>
              <a:rPr lang="en-US" sz="800" i="1" dirty="0">
                <a:solidFill>
                  <a:schemeClr val="tx1">
                    <a:lumMod val="50000"/>
                    <a:lumOff val="50000"/>
                  </a:schemeClr>
                </a:solidFill>
                <a:latin typeface="Book Antiqua" panose="02040602050305030304" pitchFamily="18" charset="0"/>
                <a:hlinkClick r:id="rId22">
                  <a:extLst>
                    <a:ext uri="{A12FA001-AC4F-418D-AE19-62706E023703}">
                      <ahyp:hlinkClr xmlns:ahyp="http://schemas.microsoft.com/office/drawing/2018/hyperlinkcolor" val="tx"/>
                    </a:ext>
                  </a:extLst>
                </a:hlinkClick>
              </a:rPr>
              <a:t>https://www.thehindu.com/sci-tech/agriculture/India-losing-5334-million-tonnes-of-soil-annually-due-to-erosion-Govt/article15717073.ece</a:t>
            </a:r>
            <a:r>
              <a:rPr lang="en-US" sz="800" i="1" dirty="0">
                <a:solidFill>
                  <a:schemeClr val="tx1">
                    <a:lumMod val="50000"/>
                    <a:lumOff val="50000"/>
                  </a:schemeClr>
                </a:solidFill>
                <a:latin typeface="Book Antiqua" panose="02040602050305030304" pitchFamily="18" charset="0"/>
              </a:rPr>
              <a:t>; IFPRI: Global Food Policy Report 2022; </a:t>
            </a:r>
            <a:r>
              <a:rPr lang="en-US" sz="800" i="1" dirty="0">
                <a:solidFill>
                  <a:schemeClr val="tx1">
                    <a:lumMod val="50000"/>
                    <a:lumOff val="50000"/>
                  </a:schemeClr>
                </a:solidFill>
                <a:latin typeface="Book Antiqua" panose="02040602050305030304" pitchFamily="18" charset="0"/>
                <a:hlinkClick r:id="rId23">
                  <a:extLst>
                    <a:ext uri="{A12FA001-AC4F-418D-AE19-62706E023703}">
                      <ahyp:hlinkClr xmlns:ahyp="http://schemas.microsoft.com/office/drawing/2018/hyperlinkcolor" val="tx"/>
                    </a:ext>
                  </a:extLst>
                </a:hlinkClick>
              </a:rPr>
              <a:t>https://unfccc.int/sites/default/files/resource/INDIA_%20BUR-3_20.02.2021_High.pdf</a:t>
            </a:r>
            <a:endParaRPr lang="en-US" sz="800" i="1" dirty="0">
              <a:solidFill>
                <a:schemeClr val="tx1">
                  <a:lumMod val="50000"/>
                  <a:lumOff val="50000"/>
                </a:schemeClr>
              </a:solidFill>
              <a:latin typeface="Book Antiqua" panose="02040602050305030304" pitchFamily="18" charset="0"/>
            </a:endParaRPr>
          </a:p>
        </p:txBody>
      </p:sp>
      <p:cxnSp>
        <p:nvCxnSpPr>
          <p:cNvPr id="35" name="Straight Connector 34">
            <a:extLst>
              <a:ext uri="{FF2B5EF4-FFF2-40B4-BE49-F238E27FC236}">
                <a16:creationId xmlns:a16="http://schemas.microsoft.com/office/drawing/2014/main" id="{A57E6835-35CB-7B23-DC53-59B29B3BD315}"/>
              </a:ext>
            </a:extLst>
          </p:cNvPr>
          <p:cNvCxnSpPr/>
          <p:nvPr/>
        </p:nvCxnSpPr>
        <p:spPr>
          <a:xfrm>
            <a:off x="147235" y="2285371"/>
            <a:ext cx="1197344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CED473AB-1F03-D2B5-978F-37413CA9334A}"/>
              </a:ext>
            </a:extLst>
          </p:cNvPr>
          <p:cNvGrpSpPr/>
          <p:nvPr/>
        </p:nvGrpSpPr>
        <p:grpSpPr>
          <a:xfrm>
            <a:off x="8775485" y="4286319"/>
            <a:ext cx="2980498" cy="1147398"/>
            <a:chOff x="981510" y="2528111"/>
            <a:chExt cx="2980498" cy="1147398"/>
          </a:xfrm>
        </p:grpSpPr>
        <p:sp>
          <p:nvSpPr>
            <p:cNvPr id="41" name="TextBox 40">
              <a:extLst>
                <a:ext uri="{FF2B5EF4-FFF2-40B4-BE49-F238E27FC236}">
                  <a16:creationId xmlns:a16="http://schemas.microsoft.com/office/drawing/2014/main" id="{676E8226-1DA8-6FA9-98F8-8E97EB3D999A}"/>
                </a:ext>
              </a:extLst>
            </p:cNvPr>
            <p:cNvSpPr txBox="1">
              <a:spLocks/>
            </p:cNvSpPr>
            <p:nvPr/>
          </p:nvSpPr>
          <p:spPr>
            <a:xfrm>
              <a:off x="981510" y="2528111"/>
              <a:ext cx="2980498" cy="328156"/>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lang="en-US" b="1" dirty="0">
                  <a:solidFill>
                    <a:srgbClr val="2251FF"/>
                  </a:solidFill>
                  <a:latin typeface="Book Antiqua" panose="02040602050305030304" pitchFamily="18" charset="0"/>
                </a:rPr>
                <a:t>Climate impact on yields</a:t>
              </a:r>
              <a:endParaRPr kumimoji="0" lang="en-US" b="1" i="0" u="none" strike="noStrike" kern="1200" cap="none" spc="0" normalizeH="0" baseline="30000" noProof="0" dirty="0">
                <a:ln>
                  <a:noFill/>
                </a:ln>
                <a:solidFill>
                  <a:srgbClr val="2251FF"/>
                </a:solidFill>
                <a:effectLst/>
                <a:uLnTx/>
                <a:uFillTx/>
                <a:latin typeface="Book Antiqua" panose="02040602050305030304" pitchFamily="18" charset="0"/>
              </a:endParaRPr>
            </a:p>
          </p:txBody>
        </p:sp>
        <p:sp>
          <p:nvSpPr>
            <p:cNvPr id="43" name="TextBox 42">
              <a:extLst>
                <a:ext uri="{FF2B5EF4-FFF2-40B4-BE49-F238E27FC236}">
                  <a16:creationId xmlns:a16="http://schemas.microsoft.com/office/drawing/2014/main" id="{B279B767-3E8B-A112-DFF5-8209541EC920}"/>
                </a:ext>
              </a:extLst>
            </p:cNvPr>
            <p:cNvSpPr txBox="1">
              <a:spLocks/>
            </p:cNvSpPr>
            <p:nvPr/>
          </p:nvSpPr>
          <p:spPr>
            <a:xfrm>
              <a:off x="1100119" y="2936845"/>
              <a:ext cx="2596759" cy="73866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7338" lvl="1" indent="-285750" defTabSz="895350" fontAlgn="base">
                <a:spcBef>
                  <a:spcPct val="0"/>
                </a:spcBef>
                <a:spcAft>
                  <a:spcPct val="0"/>
                </a:spcAft>
                <a:buSzPct val="120000"/>
                <a:buFont typeface="Book Antiqua" panose="02040602050305030304" pitchFamily="18" charset="0"/>
                <a:buChar char="−"/>
                <a:defRPr/>
              </a:pPr>
              <a:r>
                <a:rPr lang="en-US" i="1" dirty="0">
                  <a:solidFill>
                    <a:srgbClr val="000000"/>
                  </a:solidFill>
                  <a:latin typeface="Book Antiqua" panose="02040602050305030304" pitchFamily="18" charset="0"/>
                  <a:ea typeface="굴림" charset="-127"/>
                  <a:cs typeface="+mn-cs"/>
                </a:rPr>
                <a:t>Crop yield estimated to drop by 7.2 to 23.6% by end-century</a:t>
              </a:r>
            </a:p>
          </p:txBody>
        </p:sp>
      </p:grpSp>
      <p:pic>
        <p:nvPicPr>
          <p:cNvPr id="45" name="Graphic 44" descr="Downward trend graph with solid fill">
            <a:extLst>
              <a:ext uri="{FF2B5EF4-FFF2-40B4-BE49-F238E27FC236}">
                <a16:creationId xmlns:a16="http://schemas.microsoft.com/office/drawing/2014/main" id="{B4BEA8BD-D01F-8320-7486-3970538EA8DB}"/>
              </a:ext>
            </a:extLst>
          </p:cNvPr>
          <p:cNvPicPr>
            <a:picLocks noChangeAspect="1"/>
          </p:cNvPicPr>
          <p:nvPr/>
        </p:nvPicPr>
        <p:blipFill>
          <a:blip r:embed="rId24" cstate="email">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918333" y="4619867"/>
            <a:ext cx="731520" cy="731520"/>
          </a:xfrm>
          <a:prstGeom prst="rect">
            <a:avLst/>
          </a:prstGeom>
        </p:spPr>
      </p:pic>
      <p:sp>
        <p:nvSpPr>
          <p:cNvPr id="21" name="Slide Number Placeholder 5">
            <a:extLst>
              <a:ext uri="{FF2B5EF4-FFF2-40B4-BE49-F238E27FC236}">
                <a16:creationId xmlns:a16="http://schemas.microsoft.com/office/drawing/2014/main" id="{40E234E8-24B2-E785-4DFA-1841FCDAFF4C}"/>
              </a:ext>
            </a:extLst>
          </p:cNvPr>
          <p:cNvSpPr>
            <a:spLocks noGrp="1"/>
          </p:cNvSpPr>
          <p:nvPr>
            <p:ph type="sldNum" sz="quarter" idx="12"/>
          </p:nvPr>
        </p:nvSpPr>
        <p:spPr>
          <a:xfrm>
            <a:off x="11887200" y="6620794"/>
            <a:ext cx="283688" cy="237205"/>
          </a:xfrm>
        </p:spPr>
        <p:txBody>
          <a:bodyPr/>
          <a:lstStyle/>
          <a:p>
            <a:fld id="{8D4F848A-3D41-4A27-994B-6B24ACA903D0}" type="slidenum">
              <a:rPr lang="en-US" sz="1000" smtClean="0">
                <a:solidFill>
                  <a:schemeClr val="bg1"/>
                </a:solidFill>
                <a:latin typeface="Book Antiqua" panose="02040602050305030304" pitchFamily="18" charset="0"/>
              </a:rPr>
              <a:t>3</a:t>
            </a:fld>
            <a:endParaRPr lang="en-US" sz="1000" dirty="0">
              <a:solidFill>
                <a:schemeClr val="bg1"/>
              </a:solidFill>
              <a:latin typeface="Book Antiqua" panose="02040602050305030304" pitchFamily="18" charset="0"/>
            </a:endParaRPr>
          </a:p>
        </p:txBody>
      </p:sp>
      <p:grpSp>
        <p:nvGrpSpPr>
          <p:cNvPr id="47" name="Group 46">
            <a:extLst>
              <a:ext uri="{FF2B5EF4-FFF2-40B4-BE49-F238E27FC236}">
                <a16:creationId xmlns:a16="http://schemas.microsoft.com/office/drawing/2014/main" id="{075CE9C8-728E-51E8-5F10-FEC7D304AC2F}"/>
              </a:ext>
            </a:extLst>
          </p:cNvPr>
          <p:cNvGrpSpPr/>
          <p:nvPr/>
        </p:nvGrpSpPr>
        <p:grpSpPr>
          <a:xfrm>
            <a:off x="3907067" y="4295903"/>
            <a:ext cx="3636757" cy="1272815"/>
            <a:chOff x="3907067" y="4295903"/>
            <a:chExt cx="3636757" cy="1272815"/>
          </a:xfrm>
        </p:grpSpPr>
        <p:sp>
          <p:nvSpPr>
            <p:cNvPr id="28" name="TextBox 27">
              <a:extLst>
                <a:ext uri="{FF2B5EF4-FFF2-40B4-BE49-F238E27FC236}">
                  <a16:creationId xmlns:a16="http://schemas.microsoft.com/office/drawing/2014/main" id="{EACA429D-77E2-DD5C-ACC3-15D6D1F570E7}"/>
                </a:ext>
              </a:extLst>
            </p:cNvPr>
            <p:cNvSpPr txBox="1">
              <a:spLocks/>
            </p:cNvSpPr>
            <p:nvPr/>
          </p:nvSpPr>
          <p:spPr>
            <a:xfrm>
              <a:off x="4633880" y="4295903"/>
              <a:ext cx="2596760" cy="302647"/>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defRPr/>
              </a:pPr>
              <a:r>
                <a:rPr lang="en-US" b="1" dirty="0">
                  <a:solidFill>
                    <a:srgbClr val="2251FF"/>
                  </a:solidFill>
                  <a:latin typeface="Book Antiqua" panose="02040602050305030304" pitchFamily="18" charset="0"/>
                </a:rPr>
                <a:t>Erratic weather patterns</a:t>
              </a:r>
            </a:p>
          </p:txBody>
        </p:sp>
        <p:sp>
          <p:nvSpPr>
            <p:cNvPr id="33" name="TextBox 32">
              <a:extLst>
                <a:ext uri="{FF2B5EF4-FFF2-40B4-BE49-F238E27FC236}">
                  <a16:creationId xmlns:a16="http://schemas.microsoft.com/office/drawing/2014/main" id="{F71B0B04-FC9C-C695-6414-4E0548B887AA}"/>
                </a:ext>
              </a:extLst>
            </p:cNvPr>
            <p:cNvSpPr txBox="1">
              <a:spLocks/>
            </p:cNvSpPr>
            <p:nvPr/>
          </p:nvSpPr>
          <p:spPr>
            <a:xfrm>
              <a:off x="4947450" y="4726239"/>
              <a:ext cx="2596374" cy="73866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7338" lvl="1" indent="-285750" defTabSz="895350" fontAlgn="base">
                <a:spcBef>
                  <a:spcPct val="0"/>
                </a:spcBef>
                <a:spcAft>
                  <a:spcPct val="0"/>
                </a:spcAft>
                <a:buSzPct val="120000"/>
                <a:buFont typeface="Book Antiqua" panose="02040602050305030304" pitchFamily="18" charset="0"/>
                <a:buChar char="−"/>
                <a:defRPr/>
              </a:pPr>
              <a:r>
                <a:rPr lang="en-US" i="1" dirty="0">
                  <a:solidFill>
                    <a:srgbClr val="000000"/>
                  </a:solidFill>
                  <a:latin typeface="Book Antiqua" panose="02040602050305030304" pitchFamily="18" charset="0"/>
                  <a:ea typeface="굴림" charset="-127"/>
                  <a:cs typeface="+mn-cs"/>
                </a:rPr>
                <a:t>increasingly frequent heat waves, droughts/cyclones, vagaries of monsoon</a:t>
              </a:r>
            </a:p>
          </p:txBody>
        </p:sp>
        <p:pic>
          <p:nvPicPr>
            <p:cNvPr id="46" name="Graphic 45" descr="Lightning outline">
              <a:extLst>
                <a:ext uri="{FF2B5EF4-FFF2-40B4-BE49-F238E27FC236}">
                  <a16:creationId xmlns:a16="http://schemas.microsoft.com/office/drawing/2014/main" id="{C194A8CF-E3BD-D675-7271-907CD16D2864}"/>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907067" y="4654318"/>
              <a:ext cx="914400" cy="914400"/>
            </a:xfrm>
            <a:prstGeom prst="rect">
              <a:avLst/>
            </a:prstGeom>
          </p:spPr>
        </p:pic>
      </p:grpSp>
    </p:spTree>
    <p:extLst>
      <p:ext uri="{BB962C8B-B14F-4D97-AF65-F5344CB8AC3E}">
        <p14:creationId xmlns:p14="http://schemas.microsoft.com/office/powerpoint/2010/main" val="1125202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88E8-202B-2532-198E-67D80A4AA586}"/>
              </a:ext>
            </a:extLst>
          </p:cNvPr>
          <p:cNvSpPr>
            <a:spLocks noGrp="1"/>
          </p:cNvSpPr>
          <p:nvPr>
            <p:ph type="title"/>
          </p:nvPr>
        </p:nvSpPr>
        <p:spPr/>
        <p:txBody>
          <a:bodyPr/>
          <a:lstStyle/>
          <a:p>
            <a:r>
              <a:rPr lang="en-US" dirty="0"/>
              <a:t>Significantly increasing </a:t>
            </a:r>
            <a:r>
              <a:rPr lang="en-US" dirty="0" err="1"/>
              <a:t>agri</a:t>
            </a:r>
            <a:r>
              <a:rPr lang="en-US" dirty="0"/>
              <a:t>-productivity is a mission critical ….</a:t>
            </a:r>
            <a:endParaRPr lang="en-GB" dirty="0"/>
          </a:p>
        </p:txBody>
      </p:sp>
      <p:sp>
        <p:nvSpPr>
          <p:cNvPr id="5" name="Rectangle 6">
            <a:extLst>
              <a:ext uri="{FF2B5EF4-FFF2-40B4-BE49-F238E27FC236}">
                <a16:creationId xmlns:a16="http://schemas.microsoft.com/office/drawing/2014/main" id="{9377D7B8-DDE1-2756-444F-E62080C61DAC}"/>
              </a:ext>
            </a:extLst>
          </p:cNvPr>
          <p:cNvSpPr txBox="1">
            <a:spLocks/>
          </p:cNvSpPr>
          <p:nvPr>
            <p:custDataLst>
              <p:tags r:id="rId1"/>
            </p:custDataLst>
          </p:nvPr>
        </p:nvSpPr>
        <p:spPr>
          <a:xfrm>
            <a:off x="34554" y="1346063"/>
            <a:ext cx="6061445" cy="230831"/>
          </a:xfrm>
          <a:prstGeom prst="rect">
            <a:avLst/>
          </a:prstGeom>
          <a:solidFill>
            <a:srgbClr val="EEF0F6"/>
          </a:solidFill>
          <a:ln w="9525">
            <a:noFill/>
            <a:miter lim="800000"/>
            <a:headEnd/>
            <a:tailEnd/>
          </a:ln>
          <a:effectLst/>
        </p:spPr>
        <p:txBody>
          <a:bodyPr vert="horz" wrap="square" lIns="0" tIns="0" rIns="0" bIns="0" numCol="1" anchor="b"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auto" latinLnBrk="0" hangingPunct="1">
              <a:lnSpc>
                <a:spcPct val="100000"/>
              </a:lnSpc>
              <a:spcBef>
                <a:spcPts val="0"/>
              </a:spcBef>
              <a:spcAft>
                <a:spcPts val="0"/>
              </a:spcAft>
              <a:buClr>
                <a:srgbClr val="FFFFFF"/>
              </a:buClr>
              <a:buSzTx/>
              <a:buFontTx/>
              <a:buNone/>
              <a:tabLst/>
              <a:defRPr/>
            </a:pPr>
            <a:r>
              <a:rPr kumimoji="0" lang="en-IN" sz="1500" b="1" i="0" u="none" strike="noStrike" kern="1200" cap="none" spc="0" normalizeH="0" baseline="0" noProof="0" dirty="0">
                <a:ln>
                  <a:noFill/>
                </a:ln>
                <a:solidFill>
                  <a:srgbClr val="000000"/>
                </a:solidFill>
                <a:effectLst/>
                <a:uLnTx/>
                <a:uFillTx/>
                <a:latin typeface="Book Antiqua" panose="02040602050305030304" pitchFamily="18" charset="0"/>
              </a:rPr>
              <a:t>Productivity has increased across </a:t>
            </a:r>
            <a:r>
              <a:rPr lang="en-IN" sz="1500" b="1" dirty="0">
                <a:solidFill>
                  <a:srgbClr val="000000"/>
                </a:solidFill>
                <a:latin typeface="Book Antiqua" panose="02040602050305030304" pitchFamily="18" charset="0"/>
              </a:rPr>
              <a:t>key </a:t>
            </a:r>
            <a:r>
              <a:rPr kumimoji="0" lang="en-IN" sz="1500" b="1" i="0" u="none" strike="noStrike" kern="1200" cap="none" spc="0" normalizeH="0" baseline="0" noProof="0" dirty="0">
                <a:ln>
                  <a:noFill/>
                </a:ln>
                <a:solidFill>
                  <a:srgbClr val="000000"/>
                </a:solidFill>
                <a:effectLst/>
                <a:uLnTx/>
                <a:uFillTx/>
                <a:latin typeface="Book Antiqua" panose="02040602050305030304" pitchFamily="18" charset="0"/>
              </a:rPr>
              <a:t>categories</a:t>
            </a:r>
          </a:p>
        </p:txBody>
      </p:sp>
      <p:cxnSp>
        <p:nvCxnSpPr>
          <p:cNvPr id="6" name="Straight Connector 5">
            <a:extLst>
              <a:ext uri="{FF2B5EF4-FFF2-40B4-BE49-F238E27FC236}">
                <a16:creationId xmlns:a16="http://schemas.microsoft.com/office/drawing/2014/main" id="{0BAD3E24-B3D5-11CD-5CCE-535EC8BADECF}"/>
              </a:ext>
            </a:extLst>
          </p:cNvPr>
          <p:cNvCxnSpPr>
            <a:cxnSpLocks/>
          </p:cNvCxnSpPr>
          <p:nvPr>
            <p:custDataLst>
              <p:tags r:id="rId2"/>
            </p:custDataLst>
          </p:nvPr>
        </p:nvCxnSpPr>
        <p:spPr>
          <a:xfrm>
            <a:off x="18704" y="1305674"/>
            <a:ext cx="12070080" cy="0"/>
          </a:xfrm>
          <a:prstGeom prst="line">
            <a:avLst/>
          </a:prstGeom>
          <a:ln w="1270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7" name="LineBasicVerticalDefault 200">
            <a:extLst>
              <a:ext uri="{FF2B5EF4-FFF2-40B4-BE49-F238E27FC236}">
                <a16:creationId xmlns:a16="http://schemas.microsoft.com/office/drawing/2014/main" id="{94DC8B6A-629F-B98E-4EEC-FAA29FB96BB6}"/>
              </a:ext>
            </a:extLst>
          </p:cNvPr>
          <p:cNvCxnSpPr>
            <a:cxnSpLocks/>
          </p:cNvCxnSpPr>
          <p:nvPr>
            <p:custDataLst>
              <p:tags r:id="rId3"/>
            </p:custDataLst>
          </p:nvPr>
        </p:nvCxnSpPr>
        <p:spPr>
          <a:xfrm>
            <a:off x="6095999" y="1330289"/>
            <a:ext cx="0" cy="4937760"/>
          </a:xfrm>
          <a:prstGeom prst="straightConnector1">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id="{FCD08017-2C1F-BEF5-34B7-842809902F43}"/>
              </a:ext>
            </a:extLst>
          </p:cNvPr>
          <p:cNvGraphicFramePr/>
          <p:nvPr>
            <p:custDataLst>
              <p:tags r:id="rId4"/>
            </p:custDataLst>
            <p:extLst>
              <p:ext uri="{D42A27DB-BD31-4B8C-83A1-F6EECF244321}">
                <p14:modId xmlns:p14="http://schemas.microsoft.com/office/powerpoint/2010/main" val="2212206633"/>
              </p:ext>
            </p:extLst>
          </p:nvPr>
        </p:nvGraphicFramePr>
        <p:xfrm>
          <a:off x="471488" y="2049777"/>
          <a:ext cx="2659062" cy="720725"/>
        </p:xfrm>
        <a:graphic>
          <a:graphicData uri="http://schemas.openxmlformats.org/drawingml/2006/chart">
            <c:chart xmlns:c="http://schemas.openxmlformats.org/drawingml/2006/chart" xmlns:r="http://schemas.openxmlformats.org/officeDocument/2006/relationships" r:id="rId35"/>
          </a:graphicData>
        </a:graphic>
      </p:graphicFrame>
      <p:sp>
        <p:nvSpPr>
          <p:cNvPr id="11" name="Text Placeholder 2">
            <a:extLst>
              <a:ext uri="{FF2B5EF4-FFF2-40B4-BE49-F238E27FC236}">
                <a16:creationId xmlns:a16="http://schemas.microsoft.com/office/drawing/2014/main" id="{740DF0E8-54BF-F422-D9A6-91DCCDDA1DAD}"/>
              </a:ext>
            </a:extLst>
          </p:cNvPr>
          <p:cNvSpPr>
            <a:spLocks noGrp="1"/>
          </p:cNvSpPr>
          <p:nvPr>
            <p:custDataLst>
              <p:tags r:id="rId5"/>
            </p:custDataLst>
          </p:nvPr>
        </p:nvSpPr>
        <p:spPr bwMode="auto">
          <a:xfrm>
            <a:off x="2278063" y="2730814"/>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D8C8219A-74D3-4DB7-B626-BE98C8647D69}" type="datetime'''''''2''''0''''''''''2''''0'''''''''''''''''''''''''''">
              <a:rPr kumimoji="0" lang="en-US" altLang="en-US" sz="1000" b="0" i="0" u="none" strike="noStrike" kern="1200" cap="none" spc="0" normalizeH="0" baseline="0" noProof="0" smtClean="0">
                <a:ln>
                  <a:noFill/>
                </a:ln>
                <a:solidFill>
                  <a:srgbClr val="000000"/>
                </a:solidFill>
                <a:effectLst/>
                <a:uLnTx/>
                <a:uFillTx/>
                <a:latin typeface="Book Antiqua" panose="02040602050305030304" pitchFamily="18"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2020</a:t>
            </a:fld>
            <a:r>
              <a:rPr kumimoji="0" lang="en-US" altLang="en-US" sz="1000" b="0" i="0" u="none" strike="noStrike" kern="1200" cap="none" spc="0" normalizeH="0" baseline="0" noProof="0" dirty="0">
                <a:ln>
                  <a:noFill/>
                </a:ln>
                <a:solidFill>
                  <a:srgbClr val="000000"/>
                </a:solidFill>
                <a:effectLst/>
                <a:uLnTx/>
                <a:uFillTx/>
                <a:latin typeface="Book Antiqua" panose="02040602050305030304" pitchFamily="18" charset="0"/>
              </a:rPr>
              <a:t>-21</a:t>
            </a:r>
            <a:endParaRPr kumimoji="0" lang="en-US" sz="1000" b="0" i="0" u="none" strike="noStrike" kern="1200" cap="none" spc="0" normalizeH="0" baseline="0" noProof="0" dirty="0">
              <a:ln>
                <a:noFill/>
              </a:ln>
              <a:solidFill>
                <a:srgbClr val="000000"/>
              </a:solidFill>
              <a:effectLst/>
              <a:uLnTx/>
              <a:uFillTx/>
              <a:latin typeface="Book Antiqua" panose="02040602050305030304" pitchFamily="18" charset="0"/>
            </a:endParaRPr>
          </a:p>
        </p:txBody>
      </p:sp>
      <p:sp>
        <p:nvSpPr>
          <p:cNvPr id="12" name="Text Placeholder 2">
            <a:extLst>
              <a:ext uri="{FF2B5EF4-FFF2-40B4-BE49-F238E27FC236}">
                <a16:creationId xmlns:a16="http://schemas.microsoft.com/office/drawing/2014/main" id="{315A960C-0A00-3296-DB92-612C417D7164}"/>
              </a:ext>
            </a:extLst>
          </p:cNvPr>
          <p:cNvSpPr>
            <a:spLocks noGrp="1"/>
          </p:cNvSpPr>
          <p:nvPr>
            <p:custDataLst>
              <p:tags r:id="rId6"/>
            </p:custDataLst>
          </p:nvPr>
        </p:nvSpPr>
        <p:spPr bwMode="auto">
          <a:xfrm>
            <a:off x="1031875" y="2730814"/>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B3484458-D257-46AD-8B3A-E111DB651F8D}" type="datetime'2''''''0''''''''''''''''''''''''''''''''''1''''0'''''">
              <a:rPr kumimoji="0" lang="en-US" altLang="en-US" sz="1000" b="0" i="0" u="none" strike="noStrike" kern="1200" cap="none" spc="0" normalizeH="0" baseline="0" noProof="0" smtClean="0">
                <a:ln>
                  <a:noFill/>
                </a:ln>
                <a:solidFill>
                  <a:srgbClr val="000000"/>
                </a:solidFill>
                <a:effectLst/>
                <a:uLnTx/>
                <a:uFillTx/>
                <a:latin typeface="Book Antiqua" panose="02040602050305030304" pitchFamily="18"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2010</a:t>
            </a:fld>
            <a:r>
              <a:rPr kumimoji="0" lang="en-US" altLang="en-US" sz="1000" b="0" i="0" u="none" strike="noStrike" kern="1200" cap="none" spc="0" normalizeH="0" baseline="0" noProof="0" dirty="0">
                <a:ln>
                  <a:noFill/>
                </a:ln>
                <a:solidFill>
                  <a:srgbClr val="000000"/>
                </a:solidFill>
                <a:effectLst/>
                <a:uLnTx/>
                <a:uFillTx/>
                <a:latin typeface="Book Antiqua" panose="02040602050305030304" pitchFamily="18" charset="0"/>
              </a:rPr>
              <a:t>-11</a:t>
            </a:r>
            <a:endParaRPr kumimoji="0" lang="en-US" sz="1000" b="0" i="0" u="none" strike="noStrike" kern="1200" cap="none" spc="0" normalizeH="0" baseline="0" noProof="0" dirty="0">
              <a:ln>
                <a:noFill/>
              </a:ln>
              <a:solidFill>
                <a:srgbClr val="000000"/>
              </a:solidFill>
              <a:effectLst/>
              <a:uLnTx/>
              <a:uFillTx/>
              <a:latin typeface="Book Antiqua" panose="02040602050305030304" pitchFamily="18" charset="0"/>
            </a:endParaRPr>
          </a:p>
        </p:txBody>
      </p:sp>
      <p:graphicFrame>
        <p:nvGraphicFramePr>
          <p:cNvPr id="13" name="Chart 12">
            <a:extLst>
              <a:ext uri="{FF2B5EF4-FFF2-40B4-BE49-F238E27FC236}">
                <a16:creationId xmlns:a16="http://schemas.microsoft.com/office/drawing/2014/main" id="{B2BD9DFC-AF2E-0A24-3259-1817AFB9A764}"/>
              </a:ext>
            </a:extLst>
          </p:cNvPr>
          <p:cNvGraphicFramePr/>
          <p:nvPr>
            <p:custDataLst>
              <p:tags r:id="rId7"/>
            </p:custDataLst>
            <p:extLst>
              <p:ext uri="{D42A27DB-BD31-4B8C-83A1-F6EECF244321}">
                <p14:modId xmlns:p14="http://schemas.microsoft.com/office/powerpoint/2010/main" val="1422774382"/>
              </p:ext>
            </p:extLst>
          </p:nvPr>
        </p:nvGraphicFramePr>
        <p:xfrm>
          <a:off x="3394075" y="2049777"/>
          <a:ext cx="2573338" cy="720725"/>
        </p:xfrm>
        <a:graphic>
          <a:graphicData uri="http://schemas.openxmlformats.org/drawingml/2006/chart">
            <c:chart xmlns:c="http://schemas.openxmlformats.org/drawingml/2006/chart" xmlns:r="http://schemas.openxmlformats.org/officeDocument/2006/relationships" r:id="rId36"/>
          </a:graphicData>
        </a:graphic>
      </p:graphicFrame>
      <p:graphicFrame>
        <p:nvGraphicFramePr>
          <p:cNvPr id="16" name="Chart 15">
            <a:extLst>
              <a:ext uri="{FF2B5EF4-FFF2-40B4-BE49-F238E27FC236}">
                <a16:creationId xmlns:a16="http://schemas.microsoft.com/office/drawing/2014/main" id="{7A308192-93BF-610B-8787-DBDFC942FF0A}"/>
              </a:ext>
            </a:extLst>
          </p:cNvPr>
          <p:cNvGraphicFramePr/>
          <p:nvPr>
            <p:custDataLst>
              <p:tags r:id="rId8"/>
            </p:custDataLst>
            <p:extLst>
              <p:ext uri="{D42A27DB-BD31-4B8C-83A1-F6EECF244321}">
                <p14:modId xmlns:p14="http://schemas.microsoft.com/office/powerpoint/2010/main" val="3270775623"/>
              </p:ext>
            </p:extLst>
          </p:nvPr>
        </p:nvGraphicFramePr>
        <p:xfrm>
          <a:off x="471488" y="3432489"/>
          <a:ext cx="2659062" cy="720725"/>
        </p:xfrm>
        <a:graphic>
          <a:graphicData uri="http://schemas.openxmlformats.org/drawingml/2006/chart">
            <c:chart xmlns:c="http://schemas.openxmlformats.org/drawingml/2006/chart" xmlns:r="http://schemas.openxmlformats.org/officeDocument/2006/relationships" r:id="rId37"/>
          </a:graphicData>
        </a:graphic>
      </p:graphicFrame>
      <p:graphicFrame>
        <p:nvGraphicFramePr>
          <p:cNvPr id="19" name="Chart 18">
            <a:extLst>
              <a:ext uri="{FF2B5EF4-FFF2-40B4-BE49-F238E27FC236}">
                <a16:creationId xmlns:a16="http://schemas.microsoft.com/office/drawing/2014/main" id="{E131B63C-6823-FA8D-A5F1-16C566BEEF7B}"/>
              </a:ext>
            </a:extLst>
          </p:cNvPr>
          <p:cNvGraphicFramePr/>
          <p:nvPr>
            <p:custDataLst>
              <p:tags r:id="rId9"/>
            </p:custDataLst>
            <p:extLst>
              <p:ext uri="{D42A27DB-BD31-4B8C-83A1-F6EECF244321}">
                <p14:modId xmlns:p14="http://schemas.microsoft.com/office/powerpoint/2010/main" val="1624008436"/>
              </p:ext>
            </p:extLst>
          </p:nvPr>
        </p:nvGraphicFramePr>
        <p:xfrm>
          <a:off x="3394075" y="3432489"/>
          <a:ext cx="2573338" cy="720725"/>
        </p:xfrm>
        <a:graphic>
          <a:graphicData uri="http://schemas.openxmlformats.org/drawingml/2006/chart">
            <c:chart xmlns:c="http://schemas.openxmlformats.org/drawingml/2006/chart" xmlns:r="http://schemas.openxmlformats.org/officeDocument/2006/relationships" r:id="rId38"/>
          </a:graphicData>
        </a:graphic>
      </p:graphicFrame>
      <p:sp>
        <p:nvSpPr>
          <p:cNvPr id="22" name="TextBox 21">
            <a:extLst>
              <a:ext uri="{FF2B5EF4-FFF2-40B4-BE49-F238E27FC236}">
                <a16:creationId xmlns:a16="http://schemas.microsoft.com/office/drawing/2014/main" id="{44924766-78CD-5B85-33A5-A2CCD866E15F}"/>
              </a:ext>
            </a:extLst>
          </p:cNvPr>
          <p:cNvSpPr txBox="1">
            <a:spLocks/>
          </p:cNvSpPr>
          <p:nvPr/>
        </p:nvSpPr>
        <p:spPr>
          <a:xfrm>
            <a:off x="961775" y="1588746"/>
            <a:ext cx="2314065" cy="3385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Pct val="100000"/>
              <a:buFont typeface="Segoe UI" panose="020B0502040204020203" pitchFamily="34" charset="0"/>
              <a:buChar char="​"/>
              <a:tabLst/>
              <a:defRPr/>
            </a:pPr>
            <a:r>
              <a:rPr kumimoji="0" lang="en-US" sz="1200" b="1" i="0" u="none" strike="noStrike" kern="1200" cap="none" spc="0" normalizeH="0" baseline="0" noProof="0" dirty="0">
                <a:ln>
                  <a:noFill/>
                </a:ln>
                <a:solidFill>
                  <a:srgbClr val="000000"/>
                </a:solidFill>
                <a:effectLst/>
                <a:uLnTx/>
                <a:uFillTx/>
                <a:latin typeface="Book Antiqua" panose="02040602050305030304" pitchFamily="18" charset="0"/>
                <a:sym typeface=""/>
              </a:rPr>
              <a:t>Cereals yield trends 2010-2020</a:t>
            </a:r>
            <a:br>
              <a:rPr kumimoji="0" lang="en-US" sz="1200" b="1" i="0" u="none" strike="noStrike" kern="1200" cap="none" spc="0" normalizeH="0" baseline="0" noProof="0" dirty="0">
                <a:ln>
                  <a:noFill/>
                </a:ln>
                <a:solidFill>
                  <a:srgbClr val="000000"/>
                </a:solidFill>
                <a:effectLst/>
                <a:uLnTx/>
                <a:uFillTx/>
                <a:latin typeface="Book Antiqua" panose="02040602050305030304" pitchFamily="18" charset="0"/>
                <a:sym typeface=""/>
              </a:rPr>
            </a:br>
            <a:r>
              <a:rPr kumimoji="0" lang="en-US" sz="1000" b="0" i="0" u="none" strike="noStrike" kern="1200" cap="none" spc="0" normalizeH="0" baseline="0" noProof="0" dirty="0">
                <a:ln>
                  <a:noFill/>
                </a:ln>
                <a:solidFill>
                  <a:srgbClr val="000000"/>
                </a:solidFill>
                <a:effectLst/>
                <a:uLnTx/>
                <a:uFillTx/>
                <a:latin typeface="Book Antiqua" panose="02040602050305030304" pitchFamily="18" charset="0"/>
                <a:sym typeface=""/>
              </a:rPr>
              <a:t>Tonnes/ha</a:t>
            </a:r>
            <a:endParaRPr kumimoji="0" lang="en-US" sz="1200" b="0" i="0" u="none" strike="noStrike" kern="1200" cap="none" spc="0" normalizeH="0" baseline="0" noProof="0" dirty="0">
              <a:ln>
                <a:noFill/>
              </a:ln>
              <a:solidFill>
                <a:srgbClr val="000000"/>
              </a:solidFill>
              <a:effectLst/>
              <a:uLnTx/>
              <a:uFillTx/>
              <a:latin typeface="Book Antiqua" panose="02040602050305030304" pitchFamily="18" charset="0"/>
              <a:sym typeface=""/>
            </a:endParaRPr>
          </a:p>
        </p:txBody>
      </p:sp>
      <p:sp>
        <p:nvSpPr>
          <p:cNvPr id="23" name="TextBox 22">
            <a:extLst>
              <a:ext uri="{FF2B5EF4-FFF2-40B4-BE49-F238E27FC236}">
                <a16:creationId xmlns:a16="http://schemas.microsoft.com/office/drawing/2014/main" id="{B29DBBB2-E628-9E5B-1A4C-544750ACEAA5}"/>
              </a:ext>
            </a:extLst>
          </p:cNvPr>
          <p:cNvSpPr txBox="1">
            <a:spLocks/>
          </p:cNvSpPr>
          <p:nvPr/>
        </p:nvSpPr>
        <p:spPr>
          <a:xfrm>
            <a:off x="3794660" y="1564504"/>
            <a:ext cx="2125963" cy="3385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Pct val="100000"/>
              <a:buFont typeface="Segoe UI" panose="020B0502040204020203" pitchFamily="34" charset="0"/>
              <a:buChar char="​"/>
              <a:tabLst/>
              <a:defRPr/>
            </a:pPr>
            <a:r>
              <a:rPr kumimoji="0" lang="en-US" sz="1200" b="1" i="0" u="none" strike="noStrike" kern="1200" cap="none" spc="0" normalizeH="0" baseline="0" noProof="0" dirty="0">
                <a:ln>
                  <a:noFill/>
                </a:ln>
                <a:solidFill>
                  <a:srgbClr val="000000"/>
                </a:solidFill>
                <a:effectLst/>
                <a:uLnTx/>
                <a:uFillTx/>
                <a:latin typeface="Book Antiqua" panose="02040602050305030304" pitchFamily="18" charset="0"/>
                <a:sym typeface=""/>
              </a:rPr>
              <a:t>Fruit yield trends 2010-2020</a:t>
            </a:r>
            <a:br>
              <a:rPr kumimoji="0" lang="en-US" sz="1200" b="1" i="0" u="none" strike="noStrike" kern="1200" cap="none" spc="0" normalizeH="0" baseline="0" noProof="0" dirty="0">
                <a:ln>
                  <a:noFill/>
                </a:ln>
                <a:solidFill>
                  <a:srgbClr val="000000"/>
                </a:solidFill>
                <a:effectLst/>
                <a:uLnTx/>
                <a:uFillTx/>
                <a:latin typeface="Book Antiqua" panose="02040602050305030304" pitchFamily="18" charset="0"/>
                <a:sym typeface=""/>
              </a:rPr>
            </a:br>
            <a:r>
              <a:rPr kumimoji="0" lang="en-US" sz="1000" b="0" i="0" u="none" strike="noStrike" kern="1200" cap="none" spc="0" normalizeH="0" baseline="0" noProof="0" dirty="0">
                <a:ln>
                  <a:noFill/>
                </a:ln>
                <a:solidFill>
                  <a:srgbClr val="000000"/>
                </a:solidFill>
                <a:effectLst/>
                <a:uLnTx/>
                <a:uFillTx/>
                <a:latin typeface="Book Antiqua" panose="02040602050305030304" pitchFamily="18" charset="0"/>
                <a:sym typeface=""/>
              </a:rPr>
              <a:t>Tonnes/ha</a:t>
            </a:r>
            <a:endParaRPr kumimoji="0" lang="en-US" sz="1200" b="0" i="0" u="none" strike="noStrike" kern="1200" cap="none" spc="0" normalizeH="0" baseline="0" noProof="0" dirty="0">
              <a:ln>
                <a:noFill/>
              </a:ln>
              <a:solidFill>
                <a:srgbClr val="000000"/>
              </a:solidFill>
              <a:effectLst/>
              <a:uLnTx/>
              <a:uFillTx/>
              <a:latin typeface="Book Antiqua" panose="02040602050305030304" pitchFamily="18" charset="0"/>
              <a:sym typeface=""/>
            </a:endParaRPr>
          </a:p>
        </p:txBody>
      </p:sp>
      <p:sp>
        <p:nvSpPr>
          <p:cNvPr id="24" name="TextBox 23">
            <a:extLst>
              <a:ext uri="{FF2B5EF4-FFF2-40B4-BE49-F238E27FC236}">
                <a16:creationId xmlns:a16="http://schemas.microsoft.com/office/drawing/2014/main" id="{2E9BA64D-94E1-0E4B-DAAB-96AAFB5B4AD0}"/>
              </a:ext>
            </a:extLst>
          </p:cNvPr>
          <p:cNvSpPr txBox="1">
            <a:spLocks/>
          </p:cNvSpPr>
          <p:nvPr/>
        </p:nvSpPr>
        <p:spPr>
          <a:xfrm>
            <a:off x="882262" y="3046727"/>
            <a:ext cx="2432309" cy="3385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Pct val="100000"/>
              <a:buFont typeface="Segoe UI" panose="020B0502040204020203" pitchFamily="34" charset="0"/>
              <a:buChar char="​"/>
              <a:tabLst/>
              <a:defRPr/>
            </a:pPr>
            <a:r>
              <a:rPr lang="en-US" sz="1200" b="1" spc="-30" dirty="0">
                <a:solidFill>
                  <a:srgbClr val="000000"/>
                </a:solidFill>
                <a:latin typeface="Book Antiqua" panose="02040602050305030304" pitchFamily="18" charset="0"/>
                <a:sym typeface=""/>
              </a:rPr>
              <a:t>Vegetables</a:t>
            </a:r>
            <a:r>
              <a:rPr kumimoji="0" lang="en-US" sz="1200" b="1" i="0" u="none" strike="noStrike" kern="1200" cap="none" spc="-30" normalizeH="0" baseline="0" noProof="0" dirty="0">
                <a:ln>
                  <a:noFill/>
                </a:ln>
                <a:solidFill>
                  <a:srgbClr val="000000"/>
                </a:solidFill>
                <a:effectLst/>
                <a:uLnTx/>
                <a:uFillTx/>
                <a:latin typeface="Book Antiqua" panose="02040602050305030304" pitchFamily="18" charset="0"/>
                <a:sym typeface=""/>
              </a:rPr>
              <a:t> yield trends 2010-2020</a:t>
            </a:r>
            <a:br>
              <a:rPr kumimoji="0" lang="en-US" sz="1200" b="1" i="0" u="none" strike="noStrike" kern="1200" cap="none" spc="-30" normalizeH="0" baseline="0" noProof="0" dirty="0">
                <a:ln>
                  <a:noFill/>
                </a:ln>
                <a:solidFill>
                  <a:srgbClr val="000000"/>
                </a:solidFill>
                <a:effectLst/>
                <a:uLnTx/>
                <a:uFillTx/>
                <a:latin typeface="Book Antiqua" panose="02040602050305030304" pitchFamily="18" charset="0"/>
                <a:sym typeface=""/>
              </a:rPr>
            </a:br>
            <a:r>
              <a:rPr kumimoji="0" lang="en-US" sz="1000" b="0" i="0" u="none" strike="noStrike" kern="1200" cap="none" spc="-30" normalizeH="0" baseline="0" noProof="0" dirty="0">
                <a:ln>
                  <a:noFill/>
                </a:ln>
                <a:solidFill>
                  <a:srgbClr val="000000"/>
                </a:solidFill>
                <a:effectLst/>
                <a:uLnTx/>
                <a:uFillTx/>
                <a:latin typeface="Book Antiqua" panose="02040602050305030304" pitchFamily="18" charset="0"/>
                <a:sym typeface=""/>
              </a:rPr>
              <a:t>Tonnes/ha</a:t>
            </a:r>
            <a:endParaRPr kumimoji="0" lang="en-US" sz="1200" b="0" i="0" u="none" strike="noStrike" kern="1200" cap="none" spc="-30" normalizeH="0" baseline="0" noProof="0" dirty="0">
              <a:ln>
                <a:noFill/>
              </a:ln>
              <a:solidFill>
                <a:srgbClr val="000000"/>
              </a:solidFill>
              <a:effectLst/>
              <a:uLnTx/>
              <a:uFillTx/>
              <a:latin typeface="Book Antiqua" panose="02040602050305030304" pitchFamily="18" charset="0"/>
              <a:sym typeface=""/>
            </a:endParaRPr>
          </a:p>
        </p:txBody>
      </p:sp>
      <p:sp>
        <p:nvSpPr>
          <p:cNvPr id="25" name="TextBox 24">
            <a:extLst>
              <a:ext uri="{FF2B5EF4-FFF2-40B4-BE49-F238E27FC236}">
                <a16:creationId xmlns:a16="http://schemas.microsoft.com/office/drawing/2014/main" id="{29EB1C86-D6E9-8629-13FF-AFF8C62FCB92}"/>
              </a:ext>
            </a:extLst>
          </p:cNvPr>
          <p:cNvSpPr txBox="1">
            <a:spLocks/>
          </p:cNvSpPr>
          <p:nvPr/>
        </p:nvSpPr>
        <p:spPr>
          <a:xfrm>
            <a:off x="3768473" y="3046727"/>
            <a:ext cx="2107602" cy="3385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Pct val="100000"/>
              <a:buFont typeface="Segoe UI" panose="020B0502040204020203" pitchFamily="34" charset="0"/>
              <a:buChar char="​"/>
              <a:tabLst/>
              <a:defRPr/>
            </a:pPr>
            <a:r>
              <a:rPr kumimoji="0" lang="en-US" sz="1200" b="1" i="0" u="none" strike="noStrike" kern="1200" cap="none" spc="-30" normalizeH="0" baseline="0" noProof="0" dirty="0">
                <a:ln>
                  <a:noFill/>
                </a:ln>
                <a:solidFill>
                  <a:srgbClr val="000000"/>
                </a:solidFill>
                <a:effectLst/>
                <a:uLnTx/>
                <a:uFillTx/>
                <a:latin typeface="Book Antiqua" panose="02040602050305030304" pitchFamily="18" charset="0"/>
                <a:sym typeface=""/>
              </a:rPr>
              <a:t>Pulses yield trends 2010-2020</a:t>
            </a:r>
            <a:br>
              <a:rPr kumimoji="0" lang="en-US" sz="1200" b="1" i="0" u="none" strike="noStrike" kern="1200" cap="none" spc="-30" normalizeH="0" baseline="0" noProof="0" dirty="0">
                <a:ln>
                  <a:noFill/>
                </a:ln>
                <a:solidFill>
                  <a:srgbClr val="000000"/>
                </a:solidFill>
                <a:effectLst/>
                <a:uLnTx/>
                <a:uFillTx/>
                <a:latin typeface="Book Antiqua" panose="02040602050305030304" pitchFamily="18" charset="0"/>
                <a:sym typeface=""/>
              </a:rPr>
            </a:br>
            <a:r>
              <a:rPr kumimoji="0" lang="en-US" sz="1000" b="0" i="0" u="none" strike="noStrike" kern="1200" cap="none" spc="-30" normalizeH="0" baseline="0" noProof="0" dirty="0">
                <a:ln>
                  <a:noFill/>
                </a:ln>
                <a:solidFill>
                  <a:srgbClr val="000000"/>
                </a:solidFill>
                <a:effectLst/>
                <a:uLnTx/>
                <a:uFillTx/>
                <a:latin typeface="Book Antiqua" panose="02040602050305030304" pitchFamily="18" charset="0"/>
                <a:sym typeface=""/>
              </a:rPr>
              <a:t>Tonnes/ha</a:t>
            </a:r>
            <a:endParaRPr kumimoji="0" lang="en-US" sz="1200" b="0" i="0" u="none" strike="noStrike" kern="1200" cap="none" spc="-30" normalizeH="0" baseline="0" noProof="0" dirty="0">
              <a:ln>
                <a:noFill/>
              </a:ln>
              <a:solidFill>
                <a:srgbClr val="000000"/>
              </a:solidFill>
              <a:effectLst/>
              <a:uLnTx/>
              <a:uFillTx/>
              <a:latin typeface="Book Antiqua" panose="02040602050305030304" pitchFamily="18" charset="0"/>
              <a:sym typeface=""/>
            </a:endParaRPr>
          </a:p>
        </p:txBody>
      </p:sp>
      <p:cxnSp>
        <p:nvCxnSpPr>
          <p:cNvPr id="26" name="Straight Connector 25">
            <a:extLst>
              <a:ext uri="{FF2B5EF4-FFF2-40B4-BE49-F238E27FC236}">
                <a16:creationId xmlns:a16="http://schemas.microsoft.com/office/drawing/2014/main" id="{1C3315EB-8690-C3A0-66F3-59CDB013076F}"/>
              </a:ext>
            </a:extLst>
          </p:cNvPr>
          <p:cNvCxnSpPr>
            <a:cxnSpLocks/>
          </p:cNvCxnSpPr>
          <p:nvPr>
            <p:custDataLst>
              <p:tags r:id="rId10"/>
            </p:custDataLst>
          </p:nvPr>
        </p:nvCxnSpPr>
        <p:spPr>
          <a:xfrm>
            <a:off x="-9883" y="2949889"/>
            <a:ext cx="6126480" cy="0"/>
          </a:xfrm>
          <a:prstGeom prst="line">
            <a:avLst/>
          </a:prstGeom>
          <a:ln w="6350">
            <a:solidFill>
              <a:srgbClr val="7F7F7F"/>
            </a:solidFill>
          </a:ln>
        </p:spPr>
        <p:style>
          <a:lnRef idx="1">
            <a:schemeClr val="accent1"/>
          </a:lnRef>
          <a:fillRef idx="0">
            <a:schemeClr val="accent1"/>
          </a:fillRef>
          <a:effectRef idx="0">
            <a:schemeClr val="accent1"/>
          </a:effectRef>
          <a:fontRef idx="minor">
            <a:schemeClr val="tx1"/>
          </a:fontRef>
        </p:style>
      </p:cxnSp>
      <p:pic>
        <p:nvPicPr>
          <p:cNvPr id="27" name="CustomIcon">
            <a:extLst>
              <a:ext uri="{FF2B5EF4-FFF2-40B4-BE49-F238E27FC236}">
                <a16:creationId xmlns:a16="http://schemas.microsoft.com/office/drawing/2014/main" id="{2800F7E9-65FC-B2C7-FF0D-D516DE29314A}"/>
              </a:ext>
            </a:extLst>
          </p:cNvPr>
          <p:cNvPicPr>
            <a:picLocks/>
          </p:cNvPicPr>
          <p:nvPr>
            <p:custDataLst>
              <p:tags r:id="rId11"/>
            </p:custDataLst>
          </p:nvPr>
        </p:nvPicPr>
        <p:blipFill>
          <a:blip r:embed="rId39" cstate="email">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554742" y="1573527"/>
            <a:ext cx="287470" cy="338138"/>
          </a:xfrm>
          <a:prstGeom prst="rect">
            <a:avLst/>
          </a:prstGeom>
        </p:spPr>
      </p:pic>
      <p:pic>
        <p:nvPicPr>
          <p:cNvPr id="28" name="CustomIcon">
            <a:extLst>
              <a:ext uri="{FF2B5EF4-FFF2-40B4-BE49-F238E27FC236}">
                <a16:creationId xmlns:a16="http://schemas.microsoft.com/office/drawing/2014/main" id="{03C48F64-64BD-2A66-341A-6E9CA4985EB7}"/>
              </a:ext>
            </a:extLst>
          </p:cNvPr>
          <p:cNvPicPr>
            <a:picLocks noChangeAspect="1"/>
          </p:cNvPicPr>
          <p:nvPr>
            <p:custDataLst>
              <p:tags r:id="rId12"/>
            </p:custDataLst>
          </p:nvPr>
        </p:nvPicPr>
        <p:blipFill>
          <a:blip r:embed="rId41" cstate="email">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3394083" y="3003864"/>
            <a:ext cx="268288" cy="268288"/>
          </a:xfrm>
          <a:prstGeom prst="rect">
            <a:avLst/>
          </a:prstGeom>
        </p:spPr>
      </p:pic>
      <p:pic>
        <p:nvPicPr>
          <p:cNvPr id="29" name="Graphic 2" descr="Plant With Roots outline">
            <a:extLst>
              <a:ext uri="{FF2B5EF4-FFF2-40B4-BE49-F238E27FC236}">
                <a16:creationId xmlns:a16="http://schemas.microsoft.com/office/drawing/2014/main" id="{748B1229-FD87-E348-CB11-97D8AC0265EB}"/>
              </a:ext>
            </a:extLst>
          </p:cNvPr>
          <p:cNvPicPr>
            <a:picLocks/>
          </p:cNvPicPr>
          <p:nvPr/>
        </p:nvPicPr>
        <p:blipFill>
          <a:blip r:embed="rId43" cstate="email">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3394084" y="1579877"/>
            <a:ext cx="364480" cy="331787"/>
          </a:xfrm>
          <a:prstGeom prst="rect">
            <a:avLst/>
          </a:prstGeom>
        </p:spPr>
      </p:pic>
      <p:pic>
        <p:nvPicPr>
          <p:cNvPr id="42" name="Graphic 2" descr="Plant With Roots outline">
            <a:extLst>
              <a:ext uri="{FF2B5EF4-FFF2-40B4-BE49-F238E27FC236}">
                <a16:creationId xmlns:a16="http://schemas.microsoft.com/office/drawing/2014/main" id="{BF0BAC66-F1DB-0349-92F7-5A1848EF1839}"/>
              </a:ext>
            </a:extLst>
          </p:cNvPr>
          <p:cNvPicPr>
            <a:picLocks/>
          </p:cNvPicPr>
          <p:nvPr/>
        </p:nvPicPr>
        <p:blipFill>
          <a:blip r:embed="rId45" cstate="email">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508868" y="3045620"/>
            <a:ext cx="364480" cy="331787"/>
          </a:xfrm>
          <a:prstGeom prst="rect">
            <a:avLst/>
          </a:prstGeom>
        </p:spPr>
      </p:pic>
      <p:sp>
        <p:nvSpPr>
          <p:cNvPr id="49" name="TextBox 48">
            <a:extLst>
              <a:ext uri="{FF2B5EF4-FFF2-40B4-BE49-F238E27FC236}">
                <a16:creationId xmlns:a16="http://schemas.microsoft.com/office/drawing/2014/main" id="{C31AF254-A32D-7713-E0F6-B9F2BA7AB1A6}"/>
              </a:ext>
            </a:extLst>
          </p:cNvPr>
          <p:cNvSpPr txBox="1"/>
          <p:nvPr/>
        </p:nvSpPr>
        <p:spPr>
          <a:xfrm>
            <a:off x="1504747" y="1856316"/>
            <a:ext cx="520998" cy="307777"/>
          </a:xfrm>
          <a:prstGeom prst="rect">
            <a:avLst/>
          </a:prstGeom>
          <a:noFill/>
        </p:spPr>
        <p:txBody>
          <a:bodyPr wrap="square" rtlCol="0">
            <a:spAutoFit/>
          </a:bodyPr>
          <a:lstStyle/>
          <a:p>
            <a:r>
              <a:rPr lang="en-US" sz="1400" i="1" dirty="0">
                <a:solidFill>
                  <a:schemeClr val="tx1">
                    <a:lumMod val="50000"/>
                    <a:lumOff val="50000"/>
                  </a:schemeClr>
                </a:solidFill>
                <a:latin typeface="Book Antiqua" panose="02040602050305030304" pitchFamily="18" charset="0"/>
              </a:rPr>
              <a:t>25%</a:t>
            </a:r>
            <a:endParaRPr lang="en-GB" sz="1400" i="1" dirty="0">
              <a:solidFill>
                <a:schemeClr val="tx1">
                  <a:lumMod val="50000"/>
                  <a:lumOff val="50000"/>
                </a:schemeClr>
              </a:solidFill>
              <a:latin typeface="Book Antiqua" panose="02040602050305030304" pitchFamily="18" charset="0"/>
            </a:endParaRPr>
          </a:p>
        </p:txBody>
      </p:sp>
      <p:sp>
        <p:nvSpPr>
          <p:cNvPr id="50" name="TextBox 49">
            <a:extLst>
              <a:ext uri="{FF2B5EF4-FFF2-40B4-BE49-F238E27FC236}">
                <a16:creationId xmlns:a16="http://schemas.microsoft.com/office/drawing/2014/main" id="{5B4AB0C7-76F8-F246-60FA-74AF47C48B2E}"/>
              </a:ext>
            </a:extLst>
          </p:cNvPr>
          <p:cNvSpPr txBox="1"/>
          <p:nvPr/>
        </p:nvSpPr>
        <p:spPr>
          <a:xfrm>
            <a:off x="4430716" y="1838694"/>
            <a:ext cx="520998" cy="307777"/>
          </a:xfrm>
          <a:prstGeom prst="rect">
            <a:avLst/>
          </a:prstGeom>
          <a:noFill/>
        </p:spPr>
        <p:txBody>
          <a:bodyPr wrap="square" rtlCol="0">
            <a:spAutoFit/>
          </a:bodyPr>
          <a:lstStyle/>
          <a:p>
            <a:r>
              <a:rPr lang="en-US" sz="1400" i="1" dirty="0">
                <a:solidFill>
                  <a:schemeClr val="tx1">
                    <a:lumMod val="50000"/>
                    <a:lumOff val="50000"/>
                  </a:schemeClr>
                </a:solidFill>
                <a:latin typeface="Book Antiqua" panose="02040602050305030304" pitchFamily="18" charset="0"/>
              </a:rPr>
              <a:t>26%</a:t>
            </a:r>
            <a:endParaRPr lang="en-GB" sz="1400" i="1" dirty="0">
              <a:solidFill>
                <a:schemeClr val="tx1">
                  <a:lumMod val="50000"/>
                  <a:lumOff val="50000"/>
                </a:schemeClr>
              </a:solidFill>
              <a:latin typeface="Book Antiqua" panose="02040602050305030304" pitchFamily="18" charset="0"/>
            </a:endParaRPr>
          </a:p>
        </p:txBody>
      </p:sp>
      <p:sp>
        <p:nvSpPr>
          <p:cNvPr id="51" name="TextBox 50">
            <a:extLst>
              <a:ext uri="{FF2B5EF4-FFF2-40B4-BE49-F238E27FC236}">
                <a16:creationId xmlns:a16="http://schemas.microsoft.com/office/drawing/2014/main" id="{3C5EBE94-EED9-89BE-8AC9-343A55E56A8C}"/>
              </a:ext>
            </a:extLst>
          </p:cNvPr>
          <p:cNvSpPr txBox="1"/>
          <p:nvPr/>
        </p:nvSpPr>
        <p:spPr>
          <a:xfrm>
            <a:off x="1530535" y="3288878"/>
            <a:ext cx="520998" cy="307777"/>
          </a:xfrm>
          <a:prstGeom prst="rect">
            <a:avLst/>
          </a:prstGeom>
          <a:noFill/>
        </p:spPr>
        <p:txBody>
          <a:bodyPr wrap="square" rtlCol="0">
            <a:spAutoFit/>
          </a:bodyPr>
          <a:lstStyle/>
          <a:p>
            <a:r>
              <a:rPr lang="en-US" sz="1400" i="1" dirty="0">
                <a:solidFill>
                  <a:schemeClr val="tx1">
                    <a:lumMod val="50000"/>
                    <a:lumOff val="50000"/>
                  </a:schemeClr>
                </a:solidFill>
                <a:latin typeface="Book Antiqua" panose="02040602050305030304" pitchFamily="18" charset="0"/>
              </a:rPr>
              <a:t>7 %</a:t>
            </a:r>
            <a:endParaRPr lang="en-GB" sz="1400" i="1" dirty="0">
              <a:solidFill>
                <a:schemeClr val="tx1">
                  <a:lumMod val="50000"/>
                  <a:lumOff val="50000"/>
                </a:schemeClr>
              </a:solidFill>
              <a:latin typeface="Book Antiqua" panose="02040602050305030304" pitchFamily="18" charset="0"/>
            </a:endParaRPr>
          </a:p>
        </p:txBody>
      </p:sp>
      <p:sp>
        <p:nvSpPr>
          <p:cNvPr id="52" name="TextBox 51">
            <a:extLst>
              <a:ext uri="{FF2B5EF4-FFF2-40B4-BE49-F238E27FC236}">
                <a16:creationId xmlns:a16="http://schemas.microsoft.com/office/drawing/2014/main" id="{C633E684-3A7B-02C3-2A7B-C1F0AFAD77D8}"/>
              </a:ext>
            </a:extLst>
          </p:cNvPr>
          <p:cNvSpPr txBox="1"/>
          <p:nvPr/>
        </p:nvSpPr>
        <p:spPr>
          <a:xfrm>
            <a:off x="4456504" y="3271256"/>
            <a:ext cx="520998" cy="307777"/>
          </a:xfrm>
          <a:prstGeom prst="rect">
            <a:avLst/>
          </a:prstGeom>
          <a:noFill/>
        </p:spPr>
        <p:txBody>
          <a:bodyPr wrap="square" rtlCol="0">
            <a:spAutoFit/>
          </a:bodyPr>
          <a:lstStyle/>
          <a:p>
            <a:r>
              <a:rPr lang="en-US" sz="1400" i="1" dirty="0">
                <a:solidFill>
                  <a:schemeClr val="tx1">
                    <a:lumMod val="50000"/>
                    <a:lumOff val="50000"/>
                  </a:schemeClr>
                </a:solidFill>
                <a:latin typeface="Book Antiqua" panose="02040602050305030304" pitchFamily="18" charset="0"/>
              </a:rPr>
              <a:t>28%</a:t>
            </a:r>
            <a:endParaRPr lang="en-GB" sz="1400" i="1" dirty="0">
              <a:solidFill>
                <a:schemeClr val="tx1">
                  <a:lumMod val="50000"/>
                  <a:lumOff val="50000"/>
                </a:schemeClr>
              </a:solidFill>
              <a:latin typeface="Book Antiqua" panose="02040602050305030304" pitchFamily="18" charset="0"/>
            </a:endParaRPr>
          </a:p>
        </p:txBody>
      </p:sp>
      <p:pic>
        <p:nvPicPr>
          <p:cNvPr id="57" name="CustomIcon">
            <a:extLst>
              <a:ext uri="{FF2B5EF4-FFF2-40B4-BE49-F238E27FC236}">
                <a16:creationId xmlns:a16="http://schemas.microsoft.com/office/drawing/2014/main" id="{0444CF1A-ED92-6EAF-B861-9C22B538139C}"/>
              </a:ext>
            </a:extLst>
          </p:cNvPr>
          <p:cNvPicPr>
            <a:picLocks/>
          </p:cNvPicPr>
          <p:nvPr>
            <p:custDataLst>
              <p:tags r:id="rId13"/>
            </p:custDataLst>
          </p:nvPr>
        </p:nvPicPr>
        <p:blipFill>
          <a:blip r:embed="rId47" cstate="email">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554734" y="1573558"/>
            <a:ext cx="287470" cy="338138"/>
          </a:xfrm>
          <a:prstGeom prst="rect">
            <a:avLst/>
          </a:prstGeom>
        </p:spPr>
      </p:pic>
      <p:pic>
        <p:nvPicPr>
          <p:cNvPr id="58" name="CustomIcon">
            <a:extLst>
              <a:ext uri="{FF2B5EF4-FFF2-40B4-BE49-F238E27FC236}">
                <a16:creationId xmlns:a16="http://schemas.microsoft.com/office/drawing/2014/main" id="{17F08AF7-39C6-A502-38A2-30AA2082E96C}"/>
              </a:ext>
            </a:extLst>
          </p:cNvPr>
          <p:cNvPicPr>
            <a:picLocks noChangeAspect="1"/>
          </p:cNvPicPr>
          <p:nvPr>
            <p:custDataLst>
              <p:tags r:id="rId14"/>
            </p:custDataLst>
          </p:nvPr>
        </p:nvPicPr>
        <p:blipFill>
          <a:blip r:embed="rId49" cstate="email">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3394075" y="3003895"/>
            <a:ext cx="268288" cy="268288"/>
          </a:xfrm>
          <a:prstGeom prst="rect">
            <a:avLst/>
          </a:prstGeom>
        </p:spPr>
      </p:pic>
      <p:sp>
        <p:nvSpPr>
          <p:cNvPr id="59" name="TextBox 58">
            <a:extLst>
              <a:ext uri="{FF2B5EF4-FFF2-40B4-BE49-F238E27FC236}">
                <a16:creationId xmlns:a16="http://schemas.microsoft.com/office/drawing/2014/main" id="{884331EC-D1A5-239F-8887-258E136F5C7D}"/>
              </a:ext>
            </a:extLst>
          </p:cNvPr>
          <p:cNvSpPr txBox="1"/>
          <p:nvPr/>
        </p:nvSpPr>
        <p:spPr>
          <a:xfrm>
            <a:off x="23685" y="6594868"/>
            <a:ext cx="5157910" cy="261610"/>
          </a:xfrm>
          <a:prstGeom prst="rect">
            <a:avLst/>
          </a:prstGeom>
          <a:noFill/>
        </p:spPr>
        <p:txBody>
          <a:bodyPr wrap="square" rtlCol="0">
            <a:spAutoFit/>
          </a:bodyPr>
          <a:lstStyle/>
          <a:p>
            <a:r>
              <a:rPr lang="en-US" sz="1050" i="1" dirty="0">
                <a:latin typeface="Book Antiqua" panose="02040602050305030304" pitchFamily="18" charset="0"/>
              </a:rPr>
              <a:t>Source:  Ministry of Agriculture, MoSPI, ICAR Vision 2050, FAO, YES BANK Analysis</a:t>
            </a:r>
            <a:endParaRPr lang="en-GB" sz="1050" i="1" dirty="0">
              <a:latin typeface="Book Antiqua" panose="02040602050305030304" pitchFamily="18" charset="0"/>
            </a:endParaRPr>
          </a:p>
        </p:txBody>
      </p:sp>
      <p:cxnSp>
        <p:nvCxnSpPr>
          <p:cNvPr id="62" name="Straight Connector 61">
            <a:extLst>
              <a:ext uri="{FF2B5EF4-FFF2-40B4-BE49-F238E27FC236}">
                <a16:creationId xmlns:a16="http://schemas.microsoft.com/office/drawing/2014/main" id="{AA3D62ED-3BD1-0D4A-2D25-69830763E832}"/>
              </a:ext>
            </a:extLst>
          </p:cNvPr>
          <p:cNvCxnSpPr>
            <a:cxnSpLocks/>
          </p:cNvCxnSpPr>
          <p:nvPr>
            <p:custDataLst>
              <p:tags r:id="rId15"/>
            </p:custDataLst>
          </p:nvPr>
        </p:nvCxnSpPr>
        <p:spPr>
          <a:xfrm>
            <a:off x="-36134" y="4316799"/>
            <a:ext cx="6126480" cy="0"/>
          </a:xfrm>
          <a:prstGeom prst="line">
            <a:avLst/>
          </a:prstGeom>
          <a:ln w="6350">
            <a:solidFill>
              <a:srgbClr val="7F7F7F"/>
            </a:solidFill>
          </a:ln>
        </p:spPr>
        <p:style>
          <a:lnRef idx="1">
            <a:schemeClr val="accent1"/>
          </a:lnRef>
          <a:fillRef idx="0">
            <a:schemeClr val="accent1"/>
          </a:fillRef>
          <a:effectRef idx="0">
            <a:schemeClr val="accent1"/>
          </a:effectRef>
          <a:fontRef idx="minor">
            <a:schemeClr val="tx1"/>
          </a:fontRef>
        </p:style>
      </p:cxnSp>
      <p:sp>
        <p:nvSpPr>
          <p:cNvPr id="63" name="Rectangle 6">
            <a:extLst>
              <a:ext uri="{FF2B5EF4-FFF2-40B4-BE49-F238E27FC236}">
                <a16:creationId xmlns:a16="http://schemas.microsoft.com/office/drawing/2014/main" id="{35491224-67A7-05FF-62CC-084E9167FB5F}"/>
              </a:ext>
            </a:extLst>
          </p:cNvPr>
          <p:cNvSpPr txBox="1">
            <a:spLocks/>
          </p:cNvSpPr>
          <p:nvPr>
            <p:custDataLst>
              <p:tags r:id="rId16"/>
            </p:custDataLst>
          </p:nvPr>
        </p:nvSpPr>
        <p:spPr>
          <a:xfrm>
            <a:off x="28901" y="697055"/>
            <a:ext cx="6061445" cy="461665"/>
          </a:xfrm>
          <a:prstGeom prst="rect">
            <a:avLst/>
          </a:prstGeom>
          <a:solidFill>
            <a:srgbClr val="4F977A"/>
          </a:solidFill>
          <a:ln w="9525">
            <a:noFill/>
            <a:miter lim="800000"/>
            <a:headEnd/>
            <a:tailEnd/>
          </a:ln>
          <a:effectLst/>
        </p:spPr>
        <p:txBody>
          <a:bodyPr vert="horz" wrap="square" lIns="0" tIns="0" rIns="0" bIns="0" numCol="1" anchor="b"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11125" marR="0" lvl="0" algn="l" defTabSz="895350" rtl="0" eaLnBrk="1" fontAlgn="auto" latinLnBrk="0" hangingPunct="1">
              <a:lnSpc>
                <a:spcPct val="100000"/>
              </a:lnSpc>
              <a:spcBef>
                <a:spcPts val="0"/>
              </a:spcBef>
              <a:spcAft>
                <a:spcPts val="0"/>
              </a:spcAft>
              <a:buClr>
                <a:srgbClr val="FFFFFF"/>
              </a:buClr>
              <a:buSzTx/>
              <a:buFontTx/>
              <a:buNone/>
              <a:tabLst/>
              <a:defRPr/>
            </a:pPr>
            <a:r>
              <a:rPr kumimoji="0" lang="en-IN" sz="1500" b="1" i="0" u="none" strike="noStrike" kern="1200" cap="none" spc="0" normalizeH="0" baseline="0" noProof="0" dirty="0">
                <a:ln>
                  <a:noFill/>
                </a:ln>
                <a:solidFill>
                  <a:schemeClr val="bg1"/>
                </a:solidFill>
                <a:effectLst/>
                <a:uLnTx/>
                <a:uFillTx/>
                <a:latin typeface="Book Antiqua" panose="02040602050305030304" pitchFamily="18" charset="0"/>
              </a:rPr>
              <a:t>Over the last decade, Indian agriculture has shown significant resilience to these changes ……</a:t>
            </a:r>
          </a:p>
        </p:txBody>
      </p:sp>
      <p:sp>
        <p:nvSpPr>
          <p:cNvPr id="64" name="Rectangle 6">
            <a:extLst>
              <a:ext uri="{FF2B5EF4-FFF2-40B4-BE49-F238E27FC236}">
                <a16:creationId xmlns:a16="http://schemas.microsoft.com/office/drawing/2014/main" id="{B6B27778-4554-DB5D-6B66-1B27DCC4FFA0}"/>
              </a:ext>
            </a:extLst>
          </p:cNvPr>
          <p:cNvSpPr txBox="1">
            <a:spLocks/>
          </p:cNvSpPr>
          <p:nvPr>
            <p:custDataLst>
              <p:tags r:id="rId17"/>
            </p:custDataLst>
          </p:nvPr>
        </p:nvSpPr>
        <p:spPr>
          <a:xfrm>
            <a:off x="6113946" y="693146"/>
            <a:ext cx="6061445" cy="461665"/>
          </a:xfrm>
          <a:prstGeom prst="rect">
            <a:avLst/>
          </a:prstGeom>
          <a:solidFill>
            <a:srgbClr val="4F977A"/>
          </a:solidFill>
          <a:ln w="9525">
            <a:noFill/>
            <a:miter lim="800000"/>
            <a:headEnd/>
            <a:tailEnd/>
          </a:ln>
          <a:effectLst/>
        </p:spPr>
        <p:txBody>
          <a:bodyPr vert="horz" wrap="square" lIns="0" tIns="0" rIns="0" bIns="0" numCol="1" anchor="b" anchorCtr="0" compatLnSpc="1">
            <a:prstTxWarp prst="textNoShape">
              <a:avLst/>
            </a:prstTxWarp>
            <a:spAutoFit/>
          </a:bodyPr>
          <a:lstStyle>
            <a:defPPr>
              <a:defRPr lang="en-US"/>
            </a:defPPr>
            <a:lvl1pPr marL="111125" marR="0" lvl="0" indent="0" defTabSz="895350" fontAlgn="auto">
              <a:lnSpc>
                <a:spcPct val="100000"/>
              </a:lnSpc>
              <a:spcBef>
                <a:spcPts val="0"/>
              </a:spcBef>
              <a:spcAft>
                <a:spcPts val="0"/>
              </a:spcAft>
              <a:buClr>
                <a:srgbClr val="FFFFFF"/>
              </a:buClr>
              <a:buSzTx/>
              <a:buFontTx/>
              <a:buNone/>
              <a:tabLst/>
              <a:defRPr kumimoji="0" sz="1500" b="1" i="0" u="none" strike="noStrike" cap="none" spc="0" normalizeH="0" baseline="0">
                <a:ln>
                  <a:noFill/>
                </a:ln>
                <a:solidFill>
                  <a:schemeClr val="bg1"/>
                </a:solidFill>
                <a:effectLst/>
                <a:uLnTx/>
                <a:uFillTx/>
                <a:latin typeface="Book Antiqua" panose="02040602050305030304" pitchFamily="18" charset="0"/>
              </a:defRPr>
            </a:lvl1pPr>
            <a:lvl2pPr marL="193675" lvl="1" indent="-192088" defTabSz="895350">
              <a:buClr>
                <a:schemeClr val="tx2"/>
              </a:buClr>
              <a:buSzPct val="125000"/>
              <a:buFont typeface="Arial" charset="0"/>
              <a:buChar char="▪"/>
              <a:defRPr baseline="0"/>
            </a:lvl2pPr>
            <a:lvl3pPr marL="457200" lvl="2" indent="-261938" defTabSz="895350">
              <a:buClr>
                <a:schemeClr val="tx2"/>
              </a:buClr>
              <a:buSzPct val="120000"/>
              <a:buFont typeface="Arial" charset="0"/>
              <a:buChar char="–"/>
              <a:defRPr baseline="0"/>
            </a:lvl3pPr>
            <a:lvl4pPr marL="614363" lvl="3" indent="-155575" defTabSz="895350">
              <a:buClr>
                <a:schemeClr val="tx2"/>
              </a:buClr>
              <a:buSzPct val="120000"/>
              <a:buFont typeface="Arial" charset="0"/>
              <a:buChar char="▫"/>
              <a:defRPr baseline="0"/>
            </a:lvl4pPr>
            <a:lvl5pPr marL="749808" lvl="4" indent="-130175" defTabSz="895350">
              <a:buClr>
                <a:schemeClr val="tx2"/>
              </a:buClr>
              <a:buSzPct val="89000"/>
              <a:buFont typeface="Arial" charset="0"/>
              <a:buChar char="-"/>
              <a:defRPr baseline="0"/>
            </a:lvl5pPr>
            <a:lvl6pPr marL="749808" indent="-130175" defTabSz="895350" fontAlgn="base">
              <a:spcBef>
                <a:spcPct val="0"/>
              </a:spcBef>
              <a:spcAft>
                <a:spcPct val="0"/>
              </a:spcAft>
              <a:buClr>
                <a:schemeClr val="tx2"/>
              </a:buClr>
              <a:buSzPct val="89000"/>
              <a:buFont typeface="Arial" charset="0"/>
              <a:buChar char="-"/>
              <a:defRPr baseline="0"/>
            </a:lvl6pPr>
            <a:lvl7pPr marL="749808" indent="-130175" defTabSz="895350" fontAlgn="base">
              <a:spcBef>
                <a:spcPct val="0"/>
              </a:spcBef>
              <a:spcAft>
                <a:spcPct val="0"/>
              </a:spcAft>
              <a:buClr>
                <a:schemeClr val="tx2"/>
              </a:buClr>
              <a:buSzPct val="89000"/>
              <a:buFont typeface="Arial" charset="0"/>
              <a:buChar char="-"/>
              <a:defRPr baseline="0"/>
            </a:lvl7pPr>
            <a:lvl8pPr marL="749808" indent="-130175" defTabSz="895350" fontAlgn="base">
              <a:spcBef>
                <a:spcPct val="0"/>
              </a:spcBef>
              <a:spcAft>
                <a:spcPct val="0"/>
              </a:spcAft>
              <a:buClr>
                <a:schemeClr val="tx2"/>
              </a:buClr>
              <a:buSzPct val="89000"/>
              <a:buFont typeface="Arial" charset="0"/>
              <a:buChar char="-"/>
              <a:defRPr baseline="0"/>
            </a:lvl8pPr>
            <a:lvl9pPr marL="749808" indent="-130175" defTabSz="895350" fontAlgn="base">
              <a:spcBef>
                <a:spcPct val="0"/>
              </a:spcBef>
              <a:spcAft>
                <a:spcPct val="0"/>
              </a:spcAft>
              <a:buClr>
                <a:schemeClr val="tx2"/>
              </a:buClr>
              <a:buSzPct val="89000"/>
              <a:buFont typeface="Arial" charset="0"/>
              <a:buChar char="-"/>
              <a:defRPr baseline="0"/>
            </a:lvl9pPr>
          </a:lstStyle>
          <a:p>
            <a:r>
              <a:rPr lang="en-IN" dirty="0"/>
              <a:t>…. However, for a food secure future, a transformational jump in productivity coupled with minimising crop loss is mission critical</a:t>
            </a:r>
          </a:p>
        </p:txBody>
      </p:sp>
      <p:sp>
        <p:nvSpPr>
          <p:cNvPr id="65" name="Rectangle 6">
            <a:extLst>
              <a:ext uri="{FF2B5EF4-FFF2-40B4-BE49-F238E27FC236}">
                <a16:creationId xmlns:a16="http://schemas.microsoft.com/office/drawing/2014/main" id="{B7119F48-38FA-2D55-301F-6069DFF645BF}"/>
              </a:ext>
            </a:extLst>
          </p:cNvPr>
          <p:cNvSpPr txBox="1">
            <a:spLocks/>
          </p:cNvSpPr>
          <p:nvPr>
            <p:custDataLst>
              <p:tags r:id="rId18"/>
            </p:custDataLst>
          </p:nvPr>
        </p:nvSpPr>
        <p:spPr>
          <a:xfrm>
            <a:off x="6180778" y="1335084"/>
            <a:ext cx="6061445" cy="230831"/>
          </a:xfrm>
          <a:prstGeom prst="rect">
            <a:avLst/>
          </a:prstGeom>
          <a:solidFill>
            <a:srgbClr val="EEF0F6"/>
          </a:solidFill>
          <a:ln w="9525">
            <a:noFill/>
            <a:miter lim="800000"/>
            <a:headEnd/>
            <a:tailEnd/>
          </a:ln>
          <a:effectLst/>
        </p:spPr>
        <p:txBody>
          <a:bodyPr vert="horz" wrap="square" lIns="0" tIns="0" rIns="0" bIns="0" numCol="1" anchor="b" anchorCtr="0" compatLnSpc="1">
            <a:prstTxWarp prst="textNoShape">
              <a:avLst/>
            </a:prstTxWarp>
            <a:spAutoFit/>
          </a:bodyPr>
          <a:lstStyle>
            <a:lvl1pPr marL="0" lvl="0" indent="0" defTabSz="895350" eaLnBrk="1" hangingPunct="1">
              <a:buClr>
                <a:schemeClr val="tx2"/>
              </a:buClr>
              <a:defRPr baseline="0">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auto" latinLnBrk="0" hangingPunct="1">
              <a:lnSpc>
                <a:spcPct val="100000"/>
              </a:lnSpc>
              <a:spcBef>
                <a:spcPts val="0"/>
              </a:spcBef>
              <a:spcAft>
                <a:spcPts val="0"/>
              </a:spcAft>
              <a:buClr>
                <a:srgbClr val="FFFFFF"/>
              </a:buClr>
              <a:buSzTx/>
              <a:buFontTx/>
              <a:buNone/>
              <a:tabLst/>
              <a:defRPr/>
            </a:pPr>
            <a:r>
              <a:rPr kumimoji="0" lang="en-IN" sz="1500" b="1" i="0" u="none" strike="noStrike" kern="1200" cap="none" spc="0" normalizeH="0" baseline="0" noProof="0" dirty="0">
                <a:ln>
                  <a:noFill/>
                </a:ln>
                <a:solidFill>
                  <a:srgbClr val="000000"/>
                </a:solidFill>
                <a:effectLst/>
                <a:uLnTx/>
                <a:uFillTx/>
                <a:latin typeface="Book Antiqua" panose="02040602050305030304" pitchFamily="18" charset="0"/>
              </a:rPr>
              <a:t>Productivity Now vs 2050</a:t>
            </a:r>
          </a:p>
        </p:txBody>
      </p:sp>
      <p:sp>
        <p:nvSpPr>
          <p:cNvPr id="60" name="TextBox 59">
            <a:extLst>
              <a:ext uri="{FF2B5EF4-FFF2-40B4-BE49-F238E27FC236}">
                <a16:creationId xmlns:a16="http://schemas.microsoft.com/office/drawing/2014/main" id="{212D32B9-CEF7-3CA1-1C36-60034CCDA7BA}"/>
              </a:ext>
            </a:extLst>
          </p:cNvPr>
          <p:cNvSpPr txBox="1">
            <a:spLocks/>
          </p:cNvSpPr>
          <p:nvPr/>
        </p:nvSpPr>
        <p:spPr>
          <a:xfrm>
            <a:off x="7022356" y="3221165"/>
            <a:ext cx="450971" cy="1538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Pct val="100000"/>
              <a:buFont typeface="Segoe UI" panose="020B0502040204020203" pitchFamily="34" charset="0"/>
              <a:buChar char="​"/>
              <a:tabLst/>
              <a:defRPr/>
            </a:pPr>
            <a:r>
              <a:rPr kumimoji="0" lang="en-US" sz="1000" i="0" u="none" strike="noStrike" kern="1200" cap="none" spc="0" normalizeH="0" baseline="0" noProof="0" dirty="0">
                <a:ln>
                  <a:noFill/>
                </a:ln>
                <a:solidFill>
                  <a:srgbClr val="000000"/>
                </a:solidFill>
                <a:effectLst/>
                <a:uLnTx/>
                <a:uFillTx/>
                <a:latin typeface="Book Antiqua" panose="02040602050305030304" pitchFamily="18" charset="0"/>
                <a:sym typeface=""/>
              </a:rPr>
              <a:t>2021-22</a:t>
            </a:r>
            <a:endParaRPr kumimoji="0" lang="en-US" sz="800" i="0" u="none" strike="noStrike" kern="1200" cap="none" spc="0" normalizeH="0" baseline="0" noProof="0" dirty="0">
              <a:ln>
                <a:noFill/>
              </a:ln>
              <a:solidFill>
                <a:srgbClr val="000000"/>
              </a:solidFill>
              <a:effectLst/>
              <a:uLnTx/>
              <a:uFillTx/>
              <a:latin typeface="Book Antiqua" panose="02040602050305030304" pitchFamily="18" charset="0"/>
              <a:sym typeface=""/>
            </a:endParaRPr>
          </a:p>
        </p:txBody>
      </p:sp>
      <p:sp>
        <p:nvSpPr>
          <p:cNvPr id="61" name="Text Placeholder 2">
            <a:extLst>
              <a:ext uri="{FF2B5EF4-FFF2-40B4-BE49-F238E27FC236}">
                <a16:creationId xmlns:a16="http://schemas.microsoft.com/office/drawing/2014/main" id="{2094F2C5-21ED-C3D0-21BE-372F524CF657}"/>
              </a:ext>
            </a:extLst>
          </p:cNvPr>
          <p:cNvSpPr>
            <a:spLocks noGrp="1"/>
          </p:cNvSpPr>
          <p:nvPr>
            <p:custDataLst>
              <p:tags r:id="rId19"/>
            </p:custDataLst>
          </p:nvPr>
        </p:nvSpPr>
        <p:spPr bwMode="auto">
          <a:xfrm>
            <a:off x="7987082" y="3226393"/>
            <a:ext cx="399574" cy="173574"/>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r>
              <a:rPr kumimoji="0" lang="en-US" altLang="en-US" sz="1000" b="0" i="0" u="none" strike="noStrike" kern="1200" cap="none" spc="0" normalizeH="0" baseline="0" noProof="0" dirty="0">
                <a:ln>
                  <a:noFill/>
                </a:ln>
                <a:solidFill>
                  <a:srgbClr val="000000"/>
                </a:solidFill>
                <a:effectLst/>
                <a:uLnTx/>
                <a:uFillTx/>
                <a:latin typeface="Book Antiqua" panose="02040602050305030304" pitchFamily="18" charset="0"/>
              </a:rPr>
              <a:t>2050</a:t>
            </a:r>
            <a:endParaRPr kumimoji="0" lang="en-US" sz="1000" b="0" i="0" u="none" strike="noStrike" kern="1200" cap="none" spc="0" normalizeH="0" baseline="0" noProof="0" dirty="0">
              <a:ln>
                <a:noFill/>
              </a:ln>
              <a:solidFill>
                <a:srgbClr val="000000"/>
              </a:solidFill>
              <a:effectLst/>
              <a:uLnTx/>
              <a:uFillTx/>
              <a:latin typeface="Book Antiqua" panose="02040602050305030304" pitchFamily="18" charset="0"/>
            </a:endParaRPr>
          </a:p>
        </p:txBody>
      </p:sp>
      <p:sp>
        <p:nvSpPr>
          <p:cNvPr id="72" name="TextBox 71">
            <a:extLst>
              <a:ext uri="{FF2B5EF4-FFF2-40B4-BE49-F238E27FC236}">
                <a16:creationId xmlns:a16="http://schemas.microsoft.com/office/drawing/2014/main" id="{8749AD10-B7CF-50F4-C8FE-8903D7E543C8}"/>
              </a:ext>
            </a:extLst>
          </p:cNvPr>
          <p:cNvSpPr txBox="1">
            <a:spLocks/>
          </p:cNvSpPr>
          <p:nvPr/>
        </p:nvSpPr>
        <p:spPr>
          <a:xfrm>
            <a:off x="8124076" y="2515575"/>
            <a:ext cx="450971" cy="1538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Pct val="100000"/>
              <a:buFont typeface="Segoe UI" panose="020B0502040204020203" pitchFamily="34" charset="0"/>
              <a:buChar char="​"/>
              <a:tabLst/>
              <a:defRPr/>
            </a:pPr>
            <a:r>
              <a:rPr lang="en-US" sz="1000" dirty="0">
                <a:solidFill>
                  <a:srgbClr val="000000"/>
                </a:solidFill>
                <a:latin typeface="Book Antiqua" panose="02040602050305030304" pitchFamily="18" charset="0"/>
                <a:sym typeface=""/>
              </a:rPr>
              <a:t>400</a:t>
            </a:r>
            <a:endParaRPr kumimoji="0" lang="en-US" sz="800" i="0" u="none" strike="noStrike" kern="1200" cap="none" spc="0" normalizeH="0" baseline="0" noProof="0" dirty="0">
              <a:ln>
                <a:noFill/>
              </a:ln>
              <a:solidFill>
                <a:srgbClr val="000000"/>
              </a:solidFill>
              <a:effectLst/>
              <a:uLnTx/>
              <a:uFillTx/>
              <a:latin typeface="Book Antiqua" panose="02040602050305030304" pitchFamily="18" charset="0"/>
              <a:sym typeface=""/>
            </a:endParaRPr>
          </a:p>
        </p:txBody>
      </p:sp>
      <p:grpSp>
        <p:nvGrpSpPr>
          <p:cNvPr id="77" name="Group 76">
            <a:extLst>
              <a:ext uri="{FF2B5EF4-FFF2-40B4-BE49-F238E27FC236}">
                <a16:creationId xmlns:a16="http://schemas.microsoft.com/office/drawing/2014/main" id="{B9F984CE-211E-5AC3-0984-A17FB15FB5AC}"/>
              </a:ext>
            </a:extLst>
          </p:cNvPr>
          <p:cNvGrpSpPr/>
          <p:nvPr/>
        </p:nvGrpSpPr>
        <p:grpSpPr>
          <a:xfrm>
            <a:off x="6308262" y="2160746"/>
            <a:ext cx="2633658" cy="1039149"/>
            <a:chOff x="6271376" y="1601715"/>
            <a:chExt cx="2633658" cy="1039149"/>
          </a:xfrm>
        </p:grpSpPr>
        <p:sp>
          <p:nvSpPr>
            <p:cNvPr id="40" name="TextBox 39">
              <a:extLst>
                <a:ext uri="{FF2B5EF4-FFF2-40B4-BE49-F238E27FC236}">
                  <a16:creationId xmlns:a16="http://schemas.microsoft.com/office/drawing/2014/main" id="{93635622-C874-DF0D-2932-6BE5D0D26625}"/>
                </a:ext>
              </a:extLst>
            </p:cNvPr>
            <p:cNvSpPr txBox="1">
              <a:spLocks/>
            </p:cNvSpPr>
            <p:nvPr/>
          </p:nvSpPr>
          <p:spPr>
            <a:xfrm>
              <a:off x="6590969" y="1653855"/>
              <a:ext cx="2314065" cy="3847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Pct val="100000"/>
                <a:buFont typeface="Segoe UI" panose="020B0502040204020203" pitchFamily="34" charset="0"/>
                <a:buChar char="​"/>
                <a:tabLst/>
                <a:defRPr/>
              </a:pPr>
              <a:r>
                <a:rPr kumimoji="0" lang="en-US" sz="1200" b="1" i="0" u="none" strike="noStrike" kern="1200" cap="none" spc="0" normalizeH="0" baseline="0" noProof="0" dirty="0">
                  <a:ln>
                    <a:noFill/>
                  </a:ln>
                  <a:solidFill>
                    <a:srgbClr val="000000"/>
                  </a:solidFill>
                  <a:effectLst/>
                  <a:uLnTx/>
                  <a:uFillTx/>
                  <a:latin typeface="Book Antiqua" panose="02040602050305030304" pitchFamily="18" charset="0"/>
                  <a:sym typeface=""/>
                </a:rPr>
                <a:t>Foodgrain production</a:t>
              </a:r>
            </a:p>
            <a:p>
              <a:pPr marL="0" marR="0" lvl="0" indent="0" algn="l" defTabSz="914400" rtl="0" eaLnBrk="1" fontAlgn="auto" latinLnBrk="0" hangingPunct="1">
                <a:lnSpc>
                  <a:spcPct val="100000"/>
                </a:lnSpc>
                <a:spcBef>
                  <a:spcPts val="0"/>
                </a:spcBef>
                <a:spcAft>
                  <a:spcPts val="0"/>
                </a:spcAft>
                <a:buClrTx/>
                <a:buSzPct val="100000"/>
                <a:buFont typeface="Segoe UI" panose="020B0502040204020203" pitchFamily="34" charset="0"/>
                <a:buChar char="​"/>
                <a:tabLst/>
                <a:defRPr/>
              </a:pPr>
              <a:r>
                <a:rPr lang="en-US" sz="1050" dirty="0">
                  <a:solidFill>
                    <a:srgbClr val="000000"/>
                  </a:solidFill>
                  <a:latin typeface="Book Antiqua" panose="02040602050305030304" pitchFamily="18" charset="0"/>
                  <a:sym typeface=""/>
                </a:rPr>
                <a:t>Million MT</a:t>
              </a:r>
              <a:endParaRPr kumimoji="0" lang="en-US" sz="1050" i="0" u="none" strike="noStrike" kern="1200" cap="none" spc="0" normalizeH="0" baseline="0" noProof="0" dirty="0">
                <a:ln>
                  <a:noFill/>
                </a:ln>
                <a:solidFill>
                  <a:srgbClr val="000000"/>
                </a:solidFill>
                <a:effectLst/>
                <a:uLnTx/>
                <a:uFillTx/>
                <a:latin typeface="Book Antiqua" panose="02040602050305030304" pitchFamily="18" charset="0"/>
                <a:sym typeface=""/>
              </a:endParaRPr>
            </a:p>
          </p:txBody>
        </p:sp>
        <p:grpSp>
          <p:nvGrpSpPr>
            <p:cNvPr id="71" name="Group 70">
              <a:extLst>
                <a:ext uri="{FF2B5EF4-FFF2-40B4-BE49-F238E27FC236}">
                  <a16:creationId xmlns:a16="http://schemas.microsoft.com/office/drawing/2014/main" id="{DB2B309E-8658-1915-C9D7-238C3E31FC02}"/>
                </a:ext>
              </a:extLst>
            </p:cNvPr>
            <p:cNvGrpSpPr/>
            <p:nvPr/>
          </p:nvGrpSpPr>
          <p:grpSpPr>
            <a:xfrm>
              <a:off x="6569682" y="2088558"/>
              <a:ext cx="2035313" cy="552306"/>
              <a:chOff x="6566002" y="2048917"/>
              <a:chExt cx="2035313" cy="552306"/>
            </a:xfrm>
          </p:grpSpPr>
          <p:cxnSp>
            <p:nvCxnSpPr>
              <p:cNvPr id="54" name="Straight Connector 53">
                <a:extLst>
                  <a:ext uri="{FF2B5EF4-FFF2-40B4-BE49-F238E27FC236}">
                    <a16:creationId xmlns:a16="http://schemas.microsoft.com/office/drawing/2014/main" id="{81A33605-8525-03AF-0EF9-4E33047DF10A}"/>
                  </a:ext>
                </a:extLst>
              </p:cNvPr>
              <p:cNvCxnSpPr>
                <a:cxnSpLocks/>
              </p:cNvCxnSpPr>
              <p:nvPr/>
            </p:nvCxnSpPr>
            <p:spPr>
              <a:xfrm flipV="1">
                <a:off x="6566002" y="2600056"/>
                <a:ext cx="2035313" cy="1167"/>
              </a:xfrm>
              <a:prstGeom prst="line">
                <a:avLst/>
              </a:prstGeom>
            </p:spPr>
            <p:style>
              <a:lnRef idx="1">
                <a:schemeClr val="dk1"/>
              </a:lnRef>
              <a:fillRef idx="0">
                <a:schemeClr val="dk1"/>
              </a:fillRef>
              <a:effectRef idx="0">
                <a:schemeClr val="dk1"/>
              </a:effectRef>
              <a:fontRef idx="minor">
                <a:schemeClr val="tx1"/>
              </a:fontRef>
            </p:style>
          </p:cxnSp>
          <p:sp>
            <p:nvSpPr>
              <p:cNvPr id="67" name="Rectangle 66">
                <a:extLst>
                  <a:ext uri="{FF2B5EF4-FFF2-40B4-BE49-F238E27FC236}">
                    <a16:creationId xmlns:a16="http://schemas.microsoft.com/office/drawing/2014/main" id="{D346EAF7-CDC6-6653-EF52-BE67579F6C78}"/>
                  </a:ext>
                </a:extLst>
              </p:cNvPr>
              <p:cNvSpPr/>
              <p:nvPr/>
            </p:nvSpPr>
            <p:spPr>
              <a:xfrm>
                <a:off x="7793035" y="2048917"/>
                <a:ext cx="701835" cy="551877"/>
              </a:xfrm>
              <a:prstGeom prst="rect">
                <a:avLst/>
              </a:prstGeom>
              <a:solidFill>
                <a:srgbClr val="96B9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Rectangle 68">
                <a:extLst>
                  <a:ext uri="{FF2B5EF4-FFF2-40B4-BE49-F238E27FC236}">
                    <a16:creationId xmlns:a16="http://schemas.microsoft.com/office/drawing/2014/main" id="{65F0662C-A6F3-97BF-B274-65FE8D82BA60}"/>
                  </a:ext>
                </a:extLst>
              </p:cNvPr>
              <p:cNvSpPr/>
              <p:nvPr/>
            </p:nvSpPr>
            <p:spPr>
              <a:xfrm>
                <a:off x="6797769" y="2220331"/>
                <a:ext cx="701835" cy="380660"/>
              </a:xfrm>
              <a:prstGeom prst="rect">
                <a:avLst/>
              </a:prstGeom>
              <a:solidFill>
                <a:srgbClr val="96B9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0" name="TextBox 69">
                <a:extLst>
                  <a:ext uri="{FF2B5EF4-FFF2-40B4-BE49-F238E27FC236}">
                    <a16:creationId xmlns:a16="http://schemas.microsoft.com/office/drawing/2014/main" id="{4E269594-4FB9-429B-73CF-460071F24A1A}"/>
                  </a:ext>
                </a:extLst>
              </p:cNvPr>
              <p:cNvSpPr txBox="1">
                <a:spLocks/>
              </p:cNvSpPr>
              <p:nvPr/>
            </p:nvSpPr>
            <p:spPr>
              <a:xfrm>
                <a:off x="7048633" y="2068667"/>
                <a:ext cx="450971" cy="1538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Pct val="100000"/>
                  <a:buFont typeface="Segoe UI" panose="020B0502040204020203" pitchFamily="34" charset="0"/>
                  <a:buChar char="​"/>
                  <a:tabLst/>
                  <a:defRPr/>
                </a:pPr>
                <a:r>
                  <a:rPr lang="en-US" sz="1000" dirty="0">
                    <a:solidFill>
                      <a:srgbClr val="000000"/>
                    </a:solidFill>
                    <a:latin typeface="Book Antiqua" panose="02040602050305030304" pitchFamily="18" charset="0"/>
                    <a:sym typeface=""/>
                  </a:rPr>
                  <a:t>316</a:t>
                </a:r>
                <a:endParaRPr kumimoji="0" lang="en-US" sz="800" i="0" u="none" strike="noStrike" kern="1200" cap="none" spc="0" normalizeH="0" baseline="0" noProof="0" dirty="0">
                  <a:ln>
                    <a:noFill/>
                  </a:ln>
                  <a:solidFill>
                    <a:srgbClr val="000000"/>
                  </a:solidFill>
                  <a:effectLst/>
                  <a:uLnTx/>
                  <a:uFillTx/>
                  <a:latin typeface="Book Antiqua" panose="02040602050305030304" pitchFamily="18" charset="0"/>
                  <a:sym typeface=""/>
                </a:endParaRPr>
              </a:p>
            </p:txBody>
          </p:sp>
        </p:grpSp>
        <p:pic>
          <p:nvPicPr>
            <p:cNvPr id="75" name="Graphic 74" descr="Crops outline">
              <a:extLst>
                <a:ext uri="{FF2B5EF4-FFF2-40B4-BE49-F238E27FC236}">
                  <a16:creationId xmlns:a16="http://schemas.microsoft.com/office/drawing/2014/main" id="{B9808427-CBF8-E35C-10A1-0E896E3AE6B4}"/>
                </a:ext>
              </a:extLst>
            </p:cNvPr>
            <p:cNvPicPr>
              <a:picLocks noChangeAspect="1"/>
            </p:cNvPicPr>
            <p:nvPr/>
          </p:nvPicPr>
          <p:blipFill rotWithShape="1">
            <a:blip r:embed="rId51" cstate="email">
              <a:extLst>
                <a:ext uri="{28A0092B-C50C-407E-A947-70E740481C1C}">
                  <a14:useLocalDpi xmlns:a14="http://schemas.microsoft.com/office/drawing/2010/main" val="0"/>
                </a:ext>
                <a:ext uri="{96DAC541-7B7A-43D3-8B79-37D633B846F1}">
                  <asvg:svgBlip xmlns:asvg="http://schemas.microsoft.com/office/drawing/2016/SVG/main" r:embed="rId52"/>
                </a:ext>
              </a:extLst>
            </a:blip>
            <a:srcRect r="47437"/>
            <a:stretch/>
          </p:blipFill>
          <p:spPr>
            <a:xfrm>
              <a:off x="6271376" y="1601715"/>
              <a:ext cx="244123" cy="464439"/>
            </a:xfrm>
            <a:prstGeom prst="rect">
              <a:avLst/>
            </a:prstGeom>
          </p:spPr>
        </p:pic>
      </p:grpSp>
      <p:grpSp>
        <p:nvGrpSpPr>
          <p:cNvPr id="95" name="Group 94">
            <a:extLst>
              <a:ext uri="{FF2B5EF4-FFF2-40B4-BE49-F238E27FC236}">
                <a16:creationId xmlns:a16="http://schemas.microsoft.com/office/drawing/2014/main" id="{0DB8E076-4F68-D1CB-20E2-0AAABF72F939}"/>
              </a:ext>
            </a:extLst>
          </p:cNvPr>
          <p:cNvGrpSpPr/>
          <p:nvPr/>
        </p:nvGrpSpPr>
        <p:grpSpPr>
          <a:xfrm>
            <a:off x="6645814" y="4474381"/>
            <a:ext cx="2347071" cy="1025600"/>
            <a:chOff x="9373281" y="1623368"/>
            <a:chExt cx="2347071" cy="1025600"/>
          </a:xfrm>
        </p:grpSpPr>
        <p:sp>
          <p:nvSpPr>
            <p:cNvPr id="79" name="TextBox 78">
              <a:extLst>
                <a:ext uri="{FF2B5EF4-FFF2-40B4-BE49-F238E27FC236}">
                  <a16:creationId xmlns:a16="http://schemas.microsoft.com/office/drawing/2014/main" id="{E1C63C2A-3247-42BB-709F-E175A4E09891}"/>
                </a:ext>
              </a:extLst>
            </p:cNvPr>
            <p:cNvSpPr txBox="1">
              <a:spLocks/>
            </p:cNvSpPr>
            <p:nvPr/>
          </p:nvSpPr>
          <p:spPr>
            <a:xfrm>
              <a:off x="9406287" y="1623368"/>
              <a:ext cx="2314065" cy="3847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Pct val="100000"/>
                <a:buFont typeface="Segoe UI" panose="020B0502040204020203" pitchFamily="34" charset="0"/>
                <a:buChar char="​"/>
                <a:tabLst/>
                <a:defRPr/>
              </a:pPr>
              <a:r>
                <a:rPr kumimoji="0" lang="en-US" sz="1200" b="1" i="0" u="none" strike="noStrike" kern="1200" cap="none" spc="0" normalizeH="0" baseline="0" noProof="0" dirty="0">
                  <a:ln>
                    <a:noFill/>
                  </a:ln>
                  <a:solidFill>
                    <a:srgbClr val="000000"/>
                  </a:solidFill>
                  <a:effectLst/>
                  <a:uLnTx/>
                  <a:uFillTx/>
                  <a:latin typeface="Book Antiqua" panose="02040602050305030304" pitchFamily="18" charset="0"/>
                  <a:sym typeface=""/>
                </a:rPr>
                <a:t>Fruits &amp; vegetables production</a:t>
              </a:r>
            </a:p>
            <a:p>
              <a:pPr marL="0" marR="0" lvl="0" indent="0" algn="l" defTabSz="914400" rtl="0" eaLnBrk="1" fontAlgn="auto" latinLnBrk="0" hangingPunct="1">
                <a:lnSpc>
                  <a:spcPct val="100000"/>
                </a:lnSpc>
                <a:spcBef>
                  <a:spcPts val="0"/>
                </a:spcBef>
                <a:spcAft>
                  <a:spcPts val="0"/>
                </a:spcAft>
                <a:buClrTx/>
                <a:buSzPct val="100000"/>
                <a:buFont typeface="Segoe UI" panose="020B0502040204020203" pitchFamily="34" charset="0"/>
                <a:buChar char="​"/>
                <a:tabLst/>
                <a:defRPr/>
              </a:pPr>
              <a:r>
                <a:rPr lang="en-US" sz="1050" dirty="0">
                  <a:solidFill>
                    <a:srgbClr val="000000"/>
                  </a:solidFill>
                  <a:latin typeface="Book Antiqua" panose="02040602050305030304" pitchFamily="18" charset="0"/>
                  <a:sym typeface=""/>
                </a:rPr>
                <a:t>Million MT</a:t>
              </a:r>
              <a:endParaRPr kumimoji="0" lang="en-US" sz="1050" i="0" u="none" strike="noStrike" kern="1200" cap="none" spc="0" normalizeH="0" baseline="0" noProof="0" dirty="0">
                <a:ln>
                  <a:noFill/>
                </a:ln>
                <a:solidFill>
                  <a:srgbClr val="000000"/>
                </a:solidFill>
                <a:effectLst/>
                <a:uLnTx/>
                <a:uFillTx/>
                <a:latin typeface="Book Antiqua" panose="02040602050305030304" pitchFamily="18" charset="0"/>
                <a:sym typeface=""/>
              </a:endParaRPr>
            </a:p>
          </p:txBody>
        </p:sp>
        <p:grpSp>
          <p:nvGrpSpPr>
            <p:cNvPr id="80" name="Group 79">
              <a:extLst>
                <a:ext uri="{FF2B5EF4-FFF2-40B4-BE49-F238E27FC236}">
                  <a16:creationId xmlns:a16="http://schemas.microsoft.com/office/drawing/2014/main" id="{65FCBFFD-7041-47D1-5F9E-FADE413E0197}"/>
                </a:ext>
              </a:extLst>
            </p:cNvPr>
            <p:cNvGrpSpPr/>
            <p:nvPr/>
          </p:nvGrpSpPr>
          <p:grpSpPr>
            <a:xfrm>
              <a:off x="9373281" y="2083962"/>
              <a:ext cx="2035313" cy="565006"/>
              <a:chOff x="6566002" y="2036217"/>
              <a:chExt cx="2035313" cy="565006"/>
            </a:xfrm>
          </p:grpSpPr>
          <p:cxnSp>
            <p:nvCxnSpPr>
              <p:cNvPr id="82" name="Straight Connector 81">
                <a:extLst>
                  <a:ext uri="{FF2B5EF4-FFF2-40B4-BE49-F238E27FC236}">
                    <a16:creationId xmlns:a16="http://schemas.microsoft.com/office/drawing/2014/main" id="{A00F0D25-CFAB-43CA-C487-87CFE73339C3}"/>
                  </a:ext>
                </a:extLst>
              </p:cNvPr>
              <p:cNvCxnSpPr>
                <a:cxnSpLocks/>
              </p:cNvCxnSpPr>
              <p:nvPr/>
            </p:nvCxnSpPr>
            <p:spPr>
              <a:xfrm flipV="1">
                <a:off x="6566002" y="2600056"/>
                <a:ext cx="2035313" cy="1167"/>
              </a:xfrm>
              <a:prstGeom prst="line">
                <a:avLst/>
              </a:prstGeom>
            </p:spPr>
            <p:style>
              <a:lnRef idx="1">
                <a:schemeClr val="dk1"/>
              </a:lnRef>
              <a:fillRef idx="0">
                <a:schemeClr val="dk1"/>
              </a:fillRef>
              <a:effectRef idx="0">
                <a:schemeClr val="dk1"/>
              </a:effectRef>
              <a:fontRef idx="minor">
                <a:schemeClr val="tx1"/>
              </a:fontRef>
            </p:style>
          </p:cxnSp>
          <p:sp>
            <p:nvSpPr>
              <p:cNvPr id="83" name="Rectangle 82">
                <a:extLst>
                  <a:ext uri="{FF2B5EF4-FFF2-40B4-BE49-F238E27FC236}">
                    <a16:creationId xmlns:a16="http://schemas.microsoft.com/office/drawing/2014/main" id="{108CEDD0-74FB-6D90-3F14-520E902673BA}"/>
                  </a:ext>
                </a:extLst>
              </p:cNvPr>
              <p:cNvSpPr/>
              <p:nvPr/>
            </p:nvSpPr>
            <p:spPr>
              <a:xfrm>
                <a:off x="7793035" y="2036217"/>
                <a:ext cx="701835" cy="551877"/>
              </a:xfrm>
              <a:prstGeom prst="rect">
                <a:avLst/>
              </a:prstGeom>
              <a:solidFill>
                <a:srgbClr val="BE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Rectangle 83">
                <a:extLst>
                  <a:ext uri="{FF2B5EF4-FFF2-40B4-BE49-F238E27FC236}">
                    <a16:creationId xmlns:a16="http://schemas.microsoft.com/office/drawing/2014/main" id="{C6C8822F-79BE-1E96-88FA-4BE035FFA74B}"/>
                  </a:ext>
                </a:extLst>
              </p:cNvPr>
              <p:cNvSpPr/>
              <p:nvPr/>
            </p:nvSpPr>
            <p:spPr>
              <a:xfrm>
                <a:off x="6797769" y="2305557"/>
                <a:ext cx="701835" cy="282733"/>
              </a:xfrm>
              <a:prstGeom prst="rect">
                <a:avLst/>
              </a:prstGeom>
              <a:solidFill>
                <a:srgbClr val="BE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5" name="TextBox 84">
                <a:extLst>
                  <a:ext uri="{FF2B5EF4-FFF2-40B4-BE49-F238E27FC236}">
                    <a16:creationId xmlns:a16="http://schemas.microsoft.com/office/drawing/2014/main" id="{4593F729-C5C1-0B53-A258-99D386A11CC0}"/>
                  </a:ext>
                </a:extLst>
              </p:cNvPr>
              <p:cNvSpPr txBox="1">
                <a:spLocks/>
              </p:cNvSpPr>
              <p:nvPr/>
            </p:nvSpPr>
            <p:spPr>
              <a:xfrm>
                <a:off x="7048633" y="2131666"/>
                <a:ext cx="450971" cy="1538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Pct val="100000"/>
                  <a:buFont typeface="Segoe UI" panose="020B0502040204020203" pitchFamily="34" charset="0"/>
                  <a:buChar char="​"/>
                  <a:tabLst/>
                  <a:defRPr/>
                </a:pPr>
                <a:r>
                  <a:rPr lang="en-US" sz="1000" dirty="0">
                    <a:solidFill>
                      <a:srgbClr val="000000"/>
                    </a:solidFill>
                    <a:latin typeface="Book Antiqua" panose="02040602050305030304" pitchFamily="18" charset="0"/>
                    <a:sym typeface=""/>
                  </a:rPr>
                  <a:t>317</a:t>
                </a:r>
                <a:endParaRPr kumimoji="0" lang="en-US" sz="800" i="0" u="none" strike="noStrike" kern="1200" cap="none" spc="0" normalizeH="0" baseline="0" noProof="0" dirty="0">
                  <a:ln>
                    <a:noFill/>
                  </a:ln>
                  <a:solidFill>
                    <a:srgbClr val="000000"/>
                  </a:solidFill>
                  <a:effectLst/>
                  <a:uLnTx/>
                  <a:uFillTx/>
                  <a:latin typeface="Book Antiqua" panose="02040602050305030304" pitchFamily="18" charset="0"/>
                  <a:sym typeface=""/>
                </a:endParaRPr>
              </a:p>
            </p:txBody>
          </p:sp>
        </p:grpSp>
      </p:grpSp>
      <p:sp>
        <p:nvSpPr>
          <p:cNvPr id="86" name="TextBox 85">
            <a:extLst>
              <a:ext uri="{FF2B5EF4-FFF2-40B4-BE49-F238E27FC236}">
                <a16:creationId xmlns:a16="http://schemas.microsoft.com/office/drawing/2014/main" id="{8DAD3577-55B4-2722-21E8-58AF7C7B1F4A}"/>
              </a:ext>
            </a:extLst>
          </p:cNvPr>
          <p:cNvSpPr txBox="1">
            <a:spLocks/>
          </p:cNvSpPr>
          <p:nvPr/>
        </p:nvSpPr>
        <p:spPr>
          <a:xfrm>
            <a:off x="8092224" y="4780643"/>
            <a:ext cx="450971" cy="1538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Pct val="100000"/>
              <a:buFont typeface="Segoe UI" panose="020B0502040204020203" pitchFamily="34" charset="0"/>
              <a:buChar char="​"/>
              <a:tabLst/>
              <a:defRPr/>
            </a:pPr>
            <a:r>
              <a:rPr lang="en-US" sz="1000" dirty="0">
                <a:solidFill>
                  <a:srgbClr val="000000"/>
                </a:solidFill>
                <a:latin typeface="Book Antiqua" panose="02040602050305030304" pitchFamily="18" charset="0"/>
                <a:sym typeface=""/>
              </a:rPr>
              <a:t>650</a:t>
            </a:r>
            <a:endParaRPr kumimoji="0" lang="en-US" sz="800" i="0" u="none" strike="noStrike" kern="1200" cap="none" spc="0" normalizeH="0" baseline="0" noProof="0" dirty="0">
              <a:ln>
                <a:noFill/>
              </a:ln>
              <a:solidFill>
                <a:srgbClr val="000000"/>
              </a:solidFill>
              <a:effectLst/>
              <a:uLnTx/>
              <a:uFillTx/>
              <a:latin typeface="Book Antiqua" panose="02040602050305030304" pitchFamily="18" charset="0"/>
              <a:sym typeface=""/>
            </a:endParaRPr>
          </a:p>
        </p:txBody>
      </p:sp>
      <p:sp>
        <p:nvSpPr>
          <p:cNvPr id="88" name="Text Placeholder 2">
            <a:extLst>
              <a:ext uri="{FF2B5EF4-FFF2-40B4-BE49-F238E27FC236}">
                <a16:creationId xmlns:a16="http://schemas.microsoft.com/office/drawing/2014/main" id="{B044A9A5-1468-824A-7B90-4EBA080E3EFE}"/>
              </a:ext>
            </a:extLst>
          </p:cNvPr>
          <p:cNvSpPr>
            <a:spLocks noGrp="1"/>
          </p:cNvSpPr>
          <p:nvPr>
            <p:custDataLst>
              <p:tags r:id="rId20"/>
            </p:custDataLst>
          </p:nvPr>
        </p:nvSpPr>
        <p:spPr bwMode="auto">
          <a:xfrm>
            <a:off x="8011970" y="5518375"/>
            <a:ext cx="399574" cy="173574"/>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r>
              <a:rPr kumimoji="0" lang="en-US" altLang="en-US" sz="1000" b="0" i="0" u="none" strike="noStrike" kern="1200" cap="none" spc="0" normalizeH="0" baseline="0" noProof="0" dirty="0">
                <a:ln>
                  <a:noFill/>
                </a:ln>
                <a:solidFill>
                  <a:srgbClr val="000000"/>
                </a:solidFill>
                <a:effectLst/>
                <a:uLnTx/>
                <a:uFillTx/>
                <a:latin typeface="Book Antiqua" panose="02040602050305030304" pitchFamily="18" charset="0"/>
              </a:rPr>
              <a:t>2050</a:t>
            </a:r>
            <a:endParaRPr kumimoji="0" lang="en-US" sz="1000" b="0" i="0" u="none" strike="noStrike" kern="1200" cap="none" spc="0" normalizeH="0" baseline="0" noProof="0" dirty="0">
              <a:ln>
                <a:noFill/>
              </a:ln>
              <a:solidFill>
                <a:srgbClr val="000000"/>
              </a:solidFill>
              <a:effectLst/>
              <a:uLnTx/>
              <a:uFillTx/>
              <a:latin typeface="Book Antiqua" panose="02040602050305030304" pitchFamily="18" charset="0"/>
            </a:endParaRPr>
          </a:p>
        </p:txBody>
      </p:sp>
      <p:pic>
        <p:nvPicPr>
          <p:cNvPr id="94" name="Graphic 93" descr="Apple with solid fill">
            <a:extLst>
              <a:ext uri="{FF2B5EF4-FFF2-40B4-BE49-F238E27FC236}">
                <a16:creationId xmlns:a16="http://schemas.microsoft.com/office/drawing/2014/main" id="{AC3593E8-89BC-4FE0-80D6-EA891598D98A}"/>
              </a:ext>
            </a:extLst>
          </p:cNvPr>
          <p:cNvPicPr>
            <a:picLocks noChangeAspect="1"/>
          </p:cNvPicPr>
          <p:nvPr/>
        </p:nvPicPr>
        <p:blipFill>
          <a:blip r:embed="rId53" cstate="email">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6204872" y="4421417"/>
            <a:ext cx="450971" cy="450971"/>
          </a:xfrm>
          <a:prstGeom prst="rect">
            <a:avLst/>
          </a:prstGeom>
        </p:spPr>
      </p:pic>
      <p:grpSp>
        <p:nvGrpSpPr>
          <p:cNvPr id="4" name="Group 3">
            <a:extLst>
              <a:ext uri="{FF2B5EF4-FFF2-40B4-BE49-F238E27FC236}">
                <a16:creationId xmlns:a16="http://schemas.microsoft.com/office/drawing/2014/main" id="{16110E7F-ECFA-12B7-F23A-4C58F6491E97}"/>
              </a:ext>
            </a:extLst>
          </p:cNvPr>
          <p:cNvGrpSpPr/>
          <p:nvPr/>
        </p:nvGrpSpPr>
        <p:grpSpPr>
          <a:xfrm>
            <a:off x="9116886" y="2302864"/>
            <a:ext cx="2969911" cy="2254977"/>
            <a:chOff x="9121883" y="2558176"/>
            <a:chExt cx="2732932" cy="2065548"/>
          </a:xfrm>
        </p:grpSpPr>
        <p:sp>
          <p:nvSpPr>
            <p:cNvPr id="97" name="TextBox 96">
              <a:extLst>
                <a:ext uri="{FF2B5EF4-FFF2-40B4-BE49-F238E27FC236}">
                  <a16:creationId xmlns:a16="http://schemas.microsoft.com/office/drawing/2014/main" id="{DEE4E8C6-B748-0CC2-34E3-92AAEA974CF9}"/>
                </a:ext>
              </a:extLst>
            </p:cNvPr>
            <p:cNvSpPr txBox="1">
              <a:spLocks/>
            </p:cNvSpPr>
            <p:nvPr/>
          </p:nvSpPr>
          <p:spPr>
            <a:xfrm>
              <a:off x="10169729" y="2558176"/>
              <a:ext cx="1628792" cy="46935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Pct val="100000"/>
                <a:buFont typeface="Segoe UI" panose="020B0502040204020203" pitchFamily="34" charset="0"/>
                <a:buChar char="​"/>
                <a:tabLst/>
                <a:defRPr/>
              </a:pPr>
              <a:r>
                <a:rPr kumimoji="0" lang="en-US" sz="1400" b="1" i="0" u="none" strike="noStrike" kern="1200" cap="none" spc="0" normalizeH="0" baseline="0" noProof="0" dirty="0">
                  <a:ln>
                    <a:noFill/>
                  </a:ln>
                  <a:solidFill>
                    <a:srgbClr val="000000"/>
                  </a:solidFill>
                  <a:effectLst/>
                  <a:uLnTx/>
                  <a:uFillTx/>
                  <a:latin typeface="Book Antiqua" panose="02040602050305030304" pitchFamily="18" charset="0"/>
                  <a:sym typeface=""/>
                </a:rPr>
                <a:t>Productivity</a:t>
              </a:r>
            </a:p>
            <a:p>
              <a:pPr marL="0" marR="0" lvl="0" indent="0" algn="l" defTabSz="914400" rtl="0" eaLnBrk="1" fontAlgn="auto" latinLnBrk="0" hangingPunct="1">
                <a:lnSpc>
                  <a:spcPct val="100000"/>
                </a:lnSpc>
                <a:spcBef>
                  <a:spcPts val="0"/>
                </a:spcBef>
                <a:spcAft>
                  <a:spcPts val="0"/>
                </a:spcAft>
                <a:buClrTx/>
                <a:buSzPct val="100000"/>
                <a:buFont typeface="Segoe UI" panose="020B0502040204020203" pitchFamily="34" charset="0"/>
                <a:buChar char="​"/>
                <a:tabLst/>
                <a:defRPr/>
              </a:pPr>
              <a:r>
                <a:rPr lang="en-US" sz="1400" dirty="0">
                  <a:solidFill>
                    <a:srgbClr val="000000"/>
                  </a:solidFill>
                  <a:latin typeface="Book Antiqua" panose="02040602050305030304" pitchFamily="18" charset="0"/>
                  <a:sym typeface=""/>
                </a:rPr>
                <a:t>MT/Ha</a:t>
              </a:r>
              <a:endParaRPr kumimoji="0" lang="en-US" sz="1400" i="0" u="none" strike="noStrike" kern="1200" cap="none" spc="0" normalizeH="0" baseline="0" noProof="0" dirty="0">
                <a:ln>
                  <a:noFill/>
                </a:ln>
                <a:solidFill>
                  <a:srgbClr val="000000"/>
                </a:solidFill>
                <a:effectLst/>
                <a:uLnTx/>
                <a:uFillTx/>
                <a:latin typeface="Book Antiqua" panose="02040602050305030304" pitchFamily="18" charset="0"/>
                <a:sym typeface=""/>
              </a:endParaRPr>
            </a:p>
          </p:txBody>
        </p:sp>
        <p:grpSp>
          <p:nvGrpSpPr>
            <p:cNvPr id="98" name="Group 97">
              <a:extLst>
                <a:ext uri="{FF2B5EF4-FFF2-40B4-BE49-F238E27FC236}">
                  <a16:creationId xmlns:a16="http://schemas.microsoft.com/office/drawing/2014/main" id="{E7CFCB00-72A8-D776-2FA1-69FC5C3A83D8}"/>
                </a:ext>
              </a:extLst>
            </p:cNvPr>
            <p:cNvGrpSpPr/>
            <p:nvPr/>
          </p:nvGrpSpPr>
          <p:grpSpPr>
            <a:xfrm>
              <a:off x="9121883" y="3721923"/>
              <a:ext cx="2732932" cy="901801"/>
              <a:chOff x="6207358" y="1699422"/>
              <a:chExt cx="2732932" cy="901801"/>
            </a:xfrm>
          </p:grpSpPr>
          <p:cxnSp>
            <p:nvCxnSpPr>
              <p:cNvPr id="99" name="Straight Connector 98">
                <a:extLst>
                  <a:ext uri="{FF2B5EF4-FFF2-40B4-BE49-F238E27FC236}">
                    <a16:creationId xmlns:a16="http://schemas.microsoft.com/office/drawing/2014/main" id="{F83F5767-2965-F305-2406-3A485C7281DA}"/>
                  </a:ext>
                </a:extLst>
              </p:cNvPr>
              <p:cNvCxnSpPr>
                <a:cxnSpLocks/>
              </p:cNvCxnSpPr>
              <p:nvPr/>
            </p:nvCxnSpPr>
            <p:spPr>
              <a:xfrm>
                <a:off x="6207358" y="2601223"/>
                <a:ext cx="2732932" cy="0"/>
              </a:xfrm>
              <a:prstGeom prst="line">
                <a:avLst/>
              </a:prstGeom>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CC47DC33-30CA-287F-B4F1-63E35D6C4C89}"/>
                  </a:ext>
                </a:extLst>
              </p:cNvPr>
              <p:cNvSpPr txBox="1">
                <a:spLocks/>
              </p:cNvSpPr>
              <p:nvPr/>
            </p:nvSpPr>
            <p:spPr>
              <a:xfrm>
                <a:off x="6694028" y="1699422"/>
                <a:ext cx="450971"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Pct val="100000"/>
                  <a:buFont typeface="Segoe UI" panose="020B0502040204020203" pitchFamily="34" charset="0"/>
                  <a:buChar char="​"/>
                  <a:tabLst/>
                  <a:defRPr/>
                </a:pPr>
                <a:r>
                  <a:rPr lang="en-US" sz="1400" dirty="0">
                    <a:solidFill>
                      <a:srgbClr val="000000"/>
                    </a:solidFill>
                    <a:latin typeface="Book Antiqua" panose="02040602050305030304" pitchFamily="18" charset="0"/>
                    <a:sym typeface=""/>
                  </a:rPr>
                  <a:t>4.28</a:t>
                </a:r>
                <a:endParaRPr kumimoji="0" lang="en-US" sz="1400" i="0" u="none" strike="noStrike" kern="1200" cap="none" spc="0" normalizeH="0" baseline="0" noProof="0" dirty="0">
                  <a:ln>
                    <a:noFill/>
                  </a:ln>
                  <a:solidFill>
                    <a:srgbClr val="000000"/>
                  </a:solidFill>
                  <a:effectLst/>
                  <a:uLnTx/>
                  <a:uFillTx/>
                  <a:latin typeface="Book Antiqua" panose="02040602050305030304" pitchFamily="18" charset="0"/>
                  <a:sym typeface=""/>
                </a:endParaRPr>
              </a:p>
            </p:txBody>
          </p:sp>
        </p:grpSp>
      </p:grpSp>
      <p:sp>
        <p:nvSpPr>
          <p:cNvPr id="103" name="TextBox 102">
            <a:extLst>
              <a:ext uri="{FF2B5EF4-FFF2-40B4-BE49-F238E27FC236}">
                <a16:creationId xmlns:a16="http://schemas.microsoft.com/office/drawing/2014/main" id="{9EDCDDE9-1B4D-EAF7-5038-C23E5BD709C9}"/>
              </a:ext>
            </a:extLst>
          </p:cNvPr>
          <p:cNvSpPr txBox="1">
            <a:spLocks/>
          </p:cNvSpPr>
          <p:nvPr/>
        </p:nvSpPr>
        <p:spPr>
          <a:xfrm>
            <a:off x="11122598" y="2965061"/>
            <a:ext cx="450971"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Pct val="100000"/>
              <a:buFont typeface="Segoe UI" panose="020B0502040204020203" pitchFamily="34" charset="0"/>
              <a:buChar char="​"/>
              <a:tabLst/>
              <a:defRPr/>
            </a:pPr>
            <a:r>
              <a:rPr lang="en-US" sz="1400" dirty="0">
                <a:solidFill>
                  <a:srgbClr val="000000"/>
                </a:solidFill>
                <a:latin typeface="Book Antiqua" panose="02040602050305030304" pitchFamily="18" charset="0"/>
                <a:sym typeface=""/>
              </a:rPr>
              <a:t>7.09*</a:t>
            </a:r>
            <a:endParaRPr kumimoji="0" lang="en-US" sz="1400" i="0" u="none" strike="noStrike" kern="1200" cap="none" spc="0" normalizeH="0" baseline="0" noProof="0" dirty="0">
              <a:ln>
                <a:noFill/>
              </a:ln>
              <a:solidFill>
                <a:srgbClr val="000000"/>
              </a:solidFill>
              <a:effectLst/>
              <a:uLnTx/>
              <a:uFillTx/>
              <a:latin typeface="Book Antiqua" panose="02040602050305030304" pitchFamily="18" charset="0"/>
              <a:sym typeface=""/>
            </a:endParaRPr>
          </a:p>
        </p:txBody>
      </p:sp>
      <p:sp>
        <p:nvSpPr>
          <p:cNvPr id="104" name="TextBox 103">
            <a:extLst>
              <a:ext uri="{FF2B5EF4-FFF2-40B4-BE49-F238E27FC236}">
                <a16:creationId xmlns:a16="http://schemas.microsoft.com/office/drawing/2014/main" id="{5084E66F-5004-26D8-7B91-A23840B7011A}"/>
              </a:ext>
            </a:extLst>
          </p:cNvPr>
          <p:cNvSpPr txBox="1">
            <a:spLocks/>
          </p:cNvSpPr>
          <p:nvPr/>
        </p:nvSpPr>
        <p:spPr>
          <a:xfrm>
            <a:off x="9568937" y="4583389"/>
            <a:ext cx="643714" cy="215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Pct val="100000"/>
              <a:buFont typeface="Segoe UI" panose="020B0502040204020203" pitchFamily="34" charset="0"/>
              <a:buChar char="​"/>
              <a:tabLst/>
              <a:defRPr/>
            </a:pPr>
            <a:r>
              <a:rPr kumimoji="0" lang="en-US" sz="1400" i="0" u="none" strike="noStrike" kern="1200" cap="none" spc="0" normalizeH="0" baseline="0" noProof="0" dirty="0">
                <a:ln>
                  <a:noFill/>
                </a:ln>
                <a:solidFill>
                  <a:srgbClr val="000000"/>
                </a:solidFill>
                <a:effectLst/>
                <a:uLnTx/>
                <a:uFillTx/>
                <a:latin typeface="Book Antiqua" panose="02040602050305030304" pitchFamily="18" charset="0"/>
                <a:sym typeface=""/>
              </a:rPr>
              <a:t>2021-22</a:t>
            </a:r>
          </a:p>
        </p:txBody>
      </p:sp>
      <p:sp>
        <p:nvSpPr>
          <p:cNvPr id="105" name="Text Placeholder 2">
            <a:extLst>
              <a:ext uri="{FF2B5EF4-FFF2-40B4-BE49-F238E27FC236}">
                <a16:creationId xmlns:a16="http://schemas.microsoft.com/office/drawing/2014/main" id="{7DA6AED6-7097-EA56-D63E-59263AEDBA4D}"/>
              </a:ext>
            </a:extLst>
          </p:cNvPr>
          <p:cNvSpPr>
            <a:spLocks noGrp="1"/>
          </p:cNvSpPr>
          <p:nvPr>
            <p:custDataLst>
              <p:tags r:id="rId21"/>
            </p:custDataLst>
          </p:nvPr>
        </p:nvSpPr>
        <p:spPr bwMode="auto">
          <a:xfrm>
            <a:off x="11224034" y="4586459"/>
            <a:ext cx="399574" cy="173574"/>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Book Antiqua" panose="02040602050305030304" pitchFamily="18" charset="0"/>
              </a:rPr>
              <a:t>2050</a:t>
            </a:r>
            <a:endParaRPr kumimoji="0" lang="en-US" sz="1400" b="0" i="0" u="none" strike="noStrike" kern="1200" cap="none" spc="0" normalizeH="0" baseline="0" noProof="0" dirty="0">
              <a:ln>
                <a:noFill/>
              </a:ln>
              <a:solidFill>
                <a:srgbClr val="000000"/>
              </a:solidFill>
              <a:effectLst/>
              <a:uLnTx/>
              <a:uFillTx/>
              <a:latin typeface="Book Antiqua" panose="02040602050305030304" pitchFamily="18" charset="0"/>
            </a:endParaRPr>
          </a:p>
        </p:txBody>
      </p:sp>
      <p:sp>
        <p:nvSpPr>
          <p:cNvPr id="106" name="TextBox 105">
            <a:extLst>
              <a:ext uri="{FF2B5EF4-FFF2-40B4-BE49-F238E27FC236}">
                <a16:creationId xmlns:a16="http://schemas.microsoft.com/office/drawing/2014/main" id="{E92C6359-D90F-ED73-8A88-A501529E2875}"/>
              </a:ext>
            </a:extLst>
          </p:cNvPr>
          <p:cNvSpPr txBox="1">
            <a:spLocks/>
          </p:cNvSpPr>
          <p:nvPr/>
        </p:nvSpPr>
        <p:spPr>
          <a:xfrm>
            <a:off x="6180778" y="6168854"/>
            <a:ext cx="5991386" cy="4847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Pct val="100000"/>
              <a:buFont typeface="Segoe UI" panose="020B0502040204020203" pitchFamily="34" charset="0"/>
              <a:buChar char="​"/>
              <a:tabLst/>
              <a:defRPr/>
            </a:pPr>
            <a:r>
              <a:rPr lang="en-US" sz="1050" dirty="0">
                <a:solidFill>
                  <a:srgbClr val="000000"/>
                </a:solidFill>
                <a:latin typeface="Book Antiqua" panose="02040602050305030304" pitchFamily="18" charset="0"/>
                <a:sym typeface=""/>
              </a:rPr>
              <a:t>*</a:t>
            </a:r>
            <a:r>
              <a:rPr lang="en-US" sz="1050" i="1" dirty="0">
                <a:solidFill>
                  <a:srgbClr val="000000"/>
                </a:solidFill>
                <a:latin typeface="Book Antiqua" panose="02040602050305030304" pitchFamily="18" charset="0"/>
                <a:sym typeface=""/>
              </a:rPr>
              <a:t>Productivity for 2050 has been calculated by dividing the projected production (foodgrain + fruits &amp; vegetables) of 2050 with the total area under cultivation (foodgrain + fruits &amp; vegetables) now assuming land acreage remains the same</a:t>
            </a:r>
            <a:endParaRPr kumimoji="0" lang="en-US" sz="1050" i="1" u="none" strike="noStrike" kern="1200" cap="none" spc="0" normalizeH="0" baseline="0" noProof="0" dirty="0">
              <a:ln>
                <a:noFill/>
              </a:ln>
              <a:solidFill>
                <a:srgbClr val="000000"/>
              </a:solidFill>
              <a:effectLst/>
              <a:uLnTx/>
              <a:uFillTx/>
              <a:latin typeface="Book Antiqua" panose="02040602050305030304" pitchFamily="18" charset="0"/>
              <a:sym typeface=""/>
            </a:endParaRPr>
          </a:p>
        </p:txBody>
      </p:sp>
      <p:pic>
        <p:nvPicPr>
          <p:cNvPr id="33" name="Graphic 32" descr="Exponential Graph outline">
            <a:extLst>
              <a:ext uri="{FF2B5EF4-FFF2-40B4-BE49-F238E27FC236}">
                <a16:creationId xmlns:a16="http://schemas.microsoft.com/office/drawing/2014/main" id="{602532F9-3A66-4EDA-DFF2-0FC3FADAAD45}"/>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9621400" y="2296180"/>
            <a:ext cx="467141" cy="467141"/>
          </a:xfrm>
          <a:prstGeom prst="rect">
            <a:avLst/>
          </a:prstGeom>
        </p:spPr>
      </p:pic>
      <p:sp>
        <p:nvSpPr>
          <p:cNvPr id="30" name="Rectangle 6">
            <a:extLst>
              <a:ext uri="{FF2B5EF4-FFF2-40B4-BE49-F238E27FC236}">
                <a16:creationId xmlns:a16="http://schemas.microsoft.com/office/drawing/2014/main" id="{98EBF8A1-53C3-B890-6B28-30A882DBABA7}"/>
              </a:ext>
            </a:extLst>
          </p:cNvPr>
          <p:cNvSpPr txBox="1">
            <a:spLocks/>
          </p:cNvSpPr>
          <p:nvPr>
            <p:custDataLst>
              <p:tags r:id="rId22"/>
            </p:custDataLst>
          </p:nvPr>
        </p:nvSpPr>
        <p:spPr>
          <a:xfrm>
            <a:off x="-2822" y="4325194"/>
            <a:ext cx="6037644" cy="230832"/>
          </a:xfrm>
          <a:prstGeom prst="rect">
            <a:avLst/>
          </a:prstGeom>
          <a:solidFill>
            <a:srgbClr val="EEF0F6"/>
          </a:solidFill>
          <a:ln w="9525">
            <a:noFill/>
            <a:miter lim="800000"/>
            <a:headEnd/>
            <a:tailEnd/>
          </a:ln>
          <a:effectLst/>
        </p:spPr>
        <p:txBody>
          <a:bodyPr vert="horz" wrap="square" lIns="0" tIns="0" rIns="0" bIns="0" numCol="1" anchor="b" anchorCtr="0" compatLnSpc="1">
            <a:prstTxWarp prst="textNoShape">
              <a:avLst/>
            </a:prstTxWarp>
            <a:spAutoFit/>
          </a:bodyPr>
          <a:lstStyle>
            <a:defPPr>
              <a:defRPr lang="en-US"/>
            </a:defPPr>
            <a:lvl1pPr marR="0" lvl="0" indent="0" defTabSz="895350" fontAlgn="auto">
              <a:lnSpc>
                <a:spcPct val="100000"/>
              </a:lnSpc>
              <a:spcBef>
                <a:spcPts val="0"/>
              </a:spcBef>
              <a:spcAft>
                <a:spcPts val="0"/>
              </a:spcAft>
              <a:buClr>
                <a:srgbClr val="FFFFFF"/>
              </a:buClr>
              <a:buSzTx/>
              <a:buFontTx/>
              <a:buNone/>
              <a:tabLst/>
              <a:defRPr kumimoji="0" sz="1600" b="1" i="0" u="none" strike="noStrike" cap="none" spc="0" normalizeH="0" baseline="0">
                <a:ln>
                  <a:noFill/>
                </a:ln>
                <a:solidFill>
                  <a:srgbClr val="000000"/>
                </a:solidFill>
                <a:effectLst/>
                <a:uLnTx/>
                <a:uFillTx/>
                <a:latin typeface="Book Antiqua" panose="02040602050305030304" pitchFamily="18" charset="0"/>
              </a:defRPr>
            </a:lvl1pPr>
            <a:lvl2pPr marL="193675" lvl="1" indent="-192088" defTabSz="895350">
              <a:buClr>
                <a:schemeClr val="tx2"/>
              </a:buClr>
              <a:buSzPct val="125000"/>
              <a:buFont typeface="Arial" charset="0"/>
              <a:buChar char="▪"/>
              <a:defRPr baseline="0"/>
            </a:lvl2pPr>
            <a:lvl3pPr marL="457200" lvl="2" indent="-261938" defTabSz="895350">
              <a:buClr>
                <a:schemeClr val="tx2"/>
              </a:buClr>
              <a:buSzPct val="120000"/>
              <a:buFont typeface="Arial" charset="0"/>
              <a:buChar char="–"/>
              <a:defRPr baseline="0"/>
            </a:lvl3pPr>
            <a:lvl4pPr marL="614363" lvl="3" indent="-155575" defTabSz="895350">
              <a:buClr>
                <a:schemeClr val="tx2"/>
              </a:buClr>
              <a:buSzPct val="120000"/>
              <a:buFont typeface="Arial" charset="0"/>
              <a:buChar char="▫"/>
              <a:defRPr baseline="0"/>
            </a:lvl4pPr>
            <a:lvl5pPr marL="749808" lvl="4" indent="-130175" defTabSz="895350">
              <a:buClr>
                <a:schemeClr val="tx2"/>
              </a:buClr>
              <a:buSzPct val="89000"/>
              <a:buFont typeface="Arial" charset="0"/>
              <a:buChar char="-"/>
              <a:defRPr baseline="0"/>
            </a:lvl5pPr>
            <a:lvl6pPr marL="749808" indent="-130175" defTabSz="895350" fontAlgn="base">
              <a:spcBef>
                <a:spcPct val="0"/>
              </a:spcBef>
              <a:spcAft>
                <a:spcPct val="0"/>
              </a:spcAft>
              <a:buClr>
                <a:schemeClr val="tx2"/>
              </a:buClr>
              <a:buSzPct val="89000"/>
              <a:buFont typeface="Arial" charset="0"/>
              <a:buChar char="-"/>
              <a:defRPr baseline="0"/>
            </a:lvl6pPr>
            <a:lvl7pPr marL="749808" indent="-130175" defTabSz="895350" fontAlgn="base">
              <a:spcBef>
                <a:spcPct val="0"/>
              </a:spcBef>
              <a:spcAft>
                <a:spcPct val="0"/>
              </a:spcAft>
              <a:buClr>
                <a:schemeClr val="tx2"/>
              </a:buClr>
              <a:buSzPct val="89000"/>
              <a:buFont typeface="Arial" charset="0"/>
              <a:buChar char="-"/>
              <a:defRPr baseline="0"/>
            </a:lvl7pPr>
            <a:lvl8pPr marL="749808" indent="-130175" defTabSz="895350" fontAlgn="base">
              <a:spcBef>
                <a:spcPct val="0"/>
              </a:spcBef>
              <a:spcAft>
                <a:spcPct val="0"/>
              </a:spcAft>
              <a:buClr>
                <a:schemeClr val="tx2"/>
              </a:buClr>
              <a:buSzPct val="89000"/>
              <a:buFont typeface="Arial" charset="0"/>
              <a:buChar char="-"/>
              <a:defRPr baseline="0"/>
            </a:lvl8pPr>
            <a:lvl9pPr marL="749808" indent="-130175" defTabSz="895350" fontAlgn="base">
              <a:spcBef>
                <a:spcPct val="0"/>
              </a:spcBef>
              <a:spcAft>
                <a:spcPct val="0"/>
              </a:spcAft>
              <a:buClr>
                <a:schemeClr val="tx2"/>
              </a:buClr>
              <a:buSzPct val="89000"/>
              <a:buFont typeface="Arial" charset="0"/>
              <a:buChar char="-"/>
              <a:defRPr baseline="0"/>
            </a:lvl9pPr>
          </a:lstStyle>
          <a:p>
            <a:r>
              <a:rPr lang="en-IN" sz="1500" dirty="0"/>
              <a:t>Per capita GVA* from agriculture (constant 2011-12 prices), INR/year </a:t>
            </a:r>
            <a:endParaRPr lang="en-US" sz="1500" dirty="0"/>
          </a:p>
        </p:txBody>
      </p:sp>
      <p:graphicFrame>
        <p:nvGraphicFramePr>
          <p:cNvPr id="32" name="Chart 31">
            <a:extLst>
              <a:ext uri="{FF2B5EF4-FFF2-40B4-BE49-F238E27FC236}">
                <a16:creationId xmlns:a16="http://schemas.microsoft.com/office/drawing/2014/main" id="{F6365C4E-2873-25C6-EFA2-4E925C3A3387}"/>
              </a:ext>
            </a:extLst>
          </p:cNvPr>
          <p:cNvGraphicFramePr/>
          <p:nvPr>
            <p:custDataLst>
              <p:tags r:id="rId23"/>
            </p:custDataLst>
            <p:extLst>
              <p:ext uri="{D42A27DB-BD31-4B8C-83A1-F6EECF244321}">
                <p14:modId xmlns:p14="http://schemas.microsoft.com/office/powerpoint/2010/main" val="3969221787"/>
              </p:ext>
            </p:extLst>
          </p:nvPr>
        </p:nvGraphicFramePr>
        <p:xfrm>
          <a:off x="-2822" y="4694056"/>
          <a:ext cx="5545138" cy="1423475"/>
        </p:xfrm>
        <a:graphic>
          <a:graphicData uri="http://schemas.openxmlformats.org/drawingml/2006/chart">
            <c:chart xmlns:c="http://schemas.openxmlformats.org/drawingml/2006/chart" xmlns:r="http://schemas.openxmlformats.org/officeDocument/2006/relationships" r:id="rId57"/>
          </a:graphicData>
        </a:graphic>
      </p:graphicFrame>
      <p:sp>
        <p:nvSpPr>
          <p:cNvPr id="36" name="Text Placeholder 2">
            <a:extLst>
              <a:ext uri="{FF2B5EF4-FFF2-40B4-BE49-F238E27FC236}">
                <a16:creationId xmlns:a16="http://schemas.microsoft.com/office/drawing/2014/main" id="{D1BB3755-49AC-EC40-2289-05899B829BF2}"/>
              </a:ext>
            </a:extLst>
          </p:cNvPr>
          <p:cNvSpPr>
            <a:spLocks noGrp="1"/>
          </p:cNvSpPr>
          <p:nvPr>
            <p:custDataLst>
              <p:tags r:id="rId24"/>
            </p:custDataLst>
          </p:nvPr>
        </p:nvSpPr>
        <p:spPr bwMode="auto">
          <a:xfrm>
            <a:off x="4316578" y="6080861"/>
            <a:ext cx="4746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7103E30A-3177-424A-AFCA-83FC387278A0}" type="datetime'2''02''''''''''''''''''''''''''''''''''''''''0''-21'''''">
              <a:rPr kumimoji="0" lang="en-US" altLang="en-US" sz="1000" b="0" i="0" u="none" strike="noStrike" kern="1200" cap="none" spc="0" normalizeH="0" baseline="0" noProof="0" smtClean="0">
                <a:ln>
                  <a:noFill/>
                </a:ln>
                <a:solidFill>
                  <a:srgbClr val="000000"/>
                </a:solidFill>
                <a:effectLst/>
                <a:uLnTx/>
                <a:uFillTx/>
                <a:latin typeface="Book Antiqua" panose="02040602050305030304" pitchFamily="18"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2020-21</a:t>
            </a:fld>
            <a:endParaRPr kumimoji="0" lang="en-US" sz="1000" b="0" i="0" u="none" strike="noStrike" kern="1200" cap="none" spc="0" normalizeH="0" baseline="0" noProof="0" dirty="0">
              <a:ln>
                <a:noFill/>
              </a:ln>
              <a:solidFill>
                <a:srgbClr val="000000"/>
              </a:solidFill>
              <a:effectLst/>
              <a:uLnTx/>
              <a:uFillTx/>
              <a:latin typeface="Book Antiqua" panose="02040602050305030304" pitchFamily="18" charset="0"/>
            </a:endParaRPr>
          </a:p>
        </p:txBody>
      </p:sp>
      <p:sp>
        <p:nvSpPr>
          <p:cNvPr id="37" name="Text Placeholder 2">
            <a:extLst>
              <a:ext uri="{FF2B5EF4-FFF2-40B4-BE49-F238E27FC236}">
                <a16:creationId xmlns:a16="http://schemas.microsoft.com/office/drawing/2014/main" id="{30526ADC-8568-A9BE-1DA5-5AA61C926509}"/>
              </a:ext>
            </a:extLst>
          </p:cNvPr>
          <p:cNvSpPr>
            <a:spLocks noGrp="1"/>
          </p:cNvSpPr>
          <p:nvPr>
            <p:custDataLst>
              <p:tags r:id="rId25"/>
            </p:custDataLst>
          </p:nvPr>
        </p:nvSpPr>
        <p:spPr bwMode="auto">
          <a:xfrm>
            <a:off x="718557" y="6092142"/>
            <a:ext cx="4746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F1911A51-8539-490C-A2DC-465920224BF4}" type="datetime'''2''''''''0''''''''''''''1''0''''-''''11'''''''''''''''''''">
              <a:rPr kumimoji="0" lang="en-US" altLang="en-US" sz="1000" b="0" i="0" u="none" strike="noStrike" kern="1200" cap="none" spc="0" normalizeH="0" baseline="0" noProof="0" smtClean="0">
                <a:ln>
                  <a:noFill/>
                </a:ln>
                <a:solidFill>
                  <a:srgbClr val="000000"/>
                </a:solidFill>
                <a:effectLst/>
                <a:uLnTx/>
                <a:uFillTx/>
                <a:latin typeface="Book Antiqua" panose="02040602050305030304" pitchFamily="18"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2010-11</a:t>
            </a:fld>
            <a:endParaRPr kumimoji="0" lang="en-US" sz="1000" b="0" i="0" u="none" strike="noStrike" kern="1200" cap="none" spc="0" normalizeH="0" baseline="0" noProof="0" dirty="0">
              <a:ln>
                <a:noFill/>
              </a:ln>
              <a:solidFill>
                <a:srgbClr val="000000"/>
              </a:solidFill>
              <a:effectLst/>
              <a:uLnTx/>
              <a:uFillTx/>
              <a:latin typeface="Book Antiqua" panose="02040602050305030304" pitchFamily="18" charset="0"/>
            </a:endParaRPr>
          </a:p>
        </p:txBody>
      </p:sp>
      <p:sp>
        <p:nvSpPr>
          <p:cNvPr id="39" name="Text Placeholder 2">
            <a:extLst>
              <a:ext uri="{FF2B5EF4-FFF2-40B4-BE49-F238E27FC236}">
                <a16:creationId xmlns:a16="http://schemas.microsoft.com/office/drawing/2014/main" id="{ED447811-66C2-E841-F8F1-93136A67F958}"/>
              </a:ext>
            </a:extLst>
          </p:cNvPr>
          <p:cNvSpPr>
            <a:spLocks noGrp="1"/>
          </p:cNvSpPr>
          <p:nvPr>
            <p:custDataLst>
              <p:tags r:id="rId26"/>
            </p:custDataLst>
          </p:nvPr>
        </p:nvSpPr>
        <p:spPr bwMode="auto">
          <a:xfrm>
            <a:off x="2429625" y="6102673"/>
            <a:ext cx="4746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2E368761-1AFD-494F-B184-576C3DDAF70D}" type="datetime'''''''2''''0''1''''''5''-1''''''''6'''''''''''''''''''''">
              <a:rPr kumimoji="0" lang="en-US" altLang="en-US" sz="1000" b="0" i="0" u="none" strike="noStrike" kern="1200" cap="none" spc="0" normalizeH="0" baseline="0" noProof="0" smtClean="0">
                <a:ln>
                  <a:noFill/>
                </a:ln>
                <a:solidFill>
                  <a:srgbClr val="000000"/>
                </a:solidFill>
                <a:effectLst/>
                <a:uLnTx/>
                <a:uFillTx/>
                <a:latin typeface="Book Antiqua" panose="02040602050305030304" pitchFamily="18"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2015-16</a:t>
            </a:fld>
            <a:endParaRPr kumimoji="0" lang="en-US" sz="1000" b="0" i="0" u="none" strike="noStrike" kern="1200" cap="none" spc="0" normalizeH="0" baseline="0" noProof="0" dirty="0">
              <a:ln>
                <a:noFill/>
              </a:ln>
              <a:solidFill>
                <a:srgbClr val="000000"/>
              </a:solidFill>
              <a:effectLst/>
              <a:uLnTx/>
              <a:uFillTx/>
              <a:latin typeface="Book Antiqua" panose="02040602050305030304" pitchFamily="18" charset="0"/>
            </a:endParaRPr>
          </a:p>
        </p:txBody>
      </p:sp>
      <p:cxnSp>
        <p:nvCxnSpPr>
          <p:cNvPr id="53" name="Connector: Elbow 52">
            <a:extLst>
              <a:ext uri="{FF2B5EF4-FFF2-40B4-BE49-F238E27FC236}">
                <a16:creationId xmlns:a16="http://schemas.microsoft.com/office/drawing/2014/main" id="{B3243D86-13BE-1497-AADF-04221BE8668C}"/>
              </a:ext>
            </a:extLst>
          </p:cNvPr>
          <p:cNvCxnSpPr>
            <a:cxnSpLocks/>
          </p:cNvCxnSpPr>
          <p:nvPr/>
        </p:nvCxnSpPr>
        <p:spPr>
          <a:xfrm flipV="1">
            <a:off x="882262" y="4758913"/>
            <a:ext cx="3013023" cy="279726"/>
          </a:xfrm>
          <a:prstGeom prst="bentConnector3">
            <a:avLst>
              <a:gd name="adj1" fmla="val 249"/>
            </a:avLst>
          </a:prstGeom>
          <a:ln>
            <a:tailEnd type="triangle"/>
          </a:ln>
        </p:spPr>
        <p:style>
          <a:lnRef idx="1">
            <a:schemeClr val="dk1"/>
          </a:lnRef>
          <a:fillRef idx="0">
            <a:schemeClr val="dk1"/>
          </a:fillRef>
          <a:effectRef idx="0">
            <a:schemeClr val="dk1"/>
          </a:effectRef>
          <a:fontRef idx="minor">
            <a:schemeClr val="tx1"/>
          </a:fontRef>
        </p:style>
      </p:cxnSp>
      <p:sp>
        <p:nvSpPr>
          <p:cNvPr id="68" name="Oval 67">
            <a:extLst>
              <a:ext uri="{FF2B5EF4-FFF2-40B4-BE49-F238E27FC236}">
                <a16:creationId xmlns:a16="http://schemas.microsoft.com/office/drawing/2014/main" id="{89FD106D-6225-CD54-B6B2-75C8D473C9C8}"/>
              </a:ext>
            </a:extLst>
          </p:cNvPr>
          <p:cNvSpPr/>
          <p:nvPr/>
        </p:nvSpPr>
        <p:spPr>
          <a:xfrm>
            <a:off x="2052418" y="4588144"/>
            <a:ext cx="724823" cy="344583"/>
          </a:xfrm>
          <a:prstGeom prst="ellipse">
            <a:avLst/>
          </a:prstGeom>
          <a:solidFill>
            <a:srgbClr val="1676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Book Antiqua" panose="02040602050305030304" pitchFamily="18" charset="0"/>
              </a:rPr>
              <a:t>31%</a:t>
            </a:r>
            <a:endParaRPr lang="en-GB" sz="1400" dirty="0">
              <a:latin typeface="Book Antiqua" panose="02040602050305030304" pitchFamily="18" charset="0"/>
            </a:endParaRPr>
          </a:p>
        </p:txBody>
      </p:sp>
      <p:sp>
        <p:nvSpPr>
          <p:cNvPr id="8" name="Slide Number Placeholder 5">
            <a:extLst>
              <a:ext uri="{FF2B5EF4-FFF2-40B4-BE49-F238E27FC236}">
                <a16:creationId xmlns:a16="http://schemas.microsoft.com/office/drawing/2014/main" id="{F537B904-8B61-AD60-8142-64B660CCFD64}"/>
              </a:ext>
            </a:extLst>
          </p:cNvPr>
          <p:cNvSpPr>
            <a:spLocks noGrp="1"/>
          </p:cNvSpPr>
          <p:nvPr>
            <p:ph type="sldNum" sz="quarter" idx="12"/>
          </p:nvPr>
        </p:nvSpPr>
        <p:spPr>
          <a:xfrm>
            <a:off x="11887200" y="6620794"/>
            <a:ext cx="283688" cy="237205"/>
          </a:xfrm>
        </p:spPr>
        <p:txBody>
          <a:bodyPr/>
          <a:lstStyle/>
          <a:p>
            <a:fld id="{8D4F848A-3D41-4A27-994B-6B24ACA903D0}" type="slidenum">
              <a:rPr lang="en-US" sz="1000" smtClean="0">
                <a:solidFill>
                  <a:schemeClr val="bg1"/>
                </a:solidFill>
                <a:latin typeface="Book Antiqua" panose="02040602050305030304" pitchFamily="18" charset="0"/>
              </a:rPr>
              <a:t>4</a:t>
            </a:fld>
            <a:endParaRPr lang="en-US" sz="1000" dirty="0">
              <a:solidFill>
                <a:schemeClr val="bg1"/>
              </a:solidFill>
              <a:latin typeface="Book Antiqua" panose="02040602050305030304" pitchFamily="18" charset="0"/>
            </a:endParaRPr>
          </a:p>
        </p:txBody>
      </p:sp>
      <p:sp>
        <p:nvSpPr>
          <p:cNvPr id="31" name="Rectangle 30">
            <a:extLst>
              <a:ext uri="{FF2B5EF4-FFF2-40B4-BE49-F238E27FC236}">
                <a16:creationId xmlns:a16="http://schemas.microsoft.com/office/drawing/2014/main" id="{3000197A-EFB1-8ECF-CE24-E1B5253AD02F}"/>
              </a:ext>
            </a:extLst>
          </p:cNvPr>
          <p:cNvSpPr/>
          <p:nvPr/>
        </p:nvSpPr>
        <p:spPr>
          <a:xfrm>
            <a:off x="10713242" y="3194228"/>
            <a:ext cx="1312378" cy="135919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Rectangle 34">
            <a:extLst>
              <a:ext uri="{FF2B5EF4-FFF2-40B4-BE49-F238E27FC236}">
                <a16:creationId xmlns:a16="http://schemas.microsoft.com/office/drawing/2014/main" id="{715B7252-96D3-519E-CC47-E7FE5077858F}"/>
              </a:ext>
            </a:extLst>
          </p:cNvPr>
          <p:cNvSpPr/>
          <p:nvPr/>
        </p:nvSpPr>
        <p:spPr>
          <a:xfrm>
            <a:off x="9228138" y="3812939"/>
            <a:ext cx="1280967" cy="74329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TextBox 8">
            <a:extLst>
              <a:ext uri="{FF2B5EF4-FFF2-40B4-BE49-F238E27FC236}">
                <a16:creationId xmlns:a16="http://schemas.microsoft.com/office/drawing/2014/main" id="{2ACE7C21-6BAB-E246-8C35-D44AEEFE6DC8}"/>
              </a:ext>
            </a:extLst>
          </p:cNvPr>
          <p:cNvSpPr txBox="1">
            <a:spLocks/>
          </p:cNvSpPr>
          <p:nvPr/>
        </p:nvSpPr>
        <p:spPr>
          <a:xfrm>
            <a:off x="28901" y="6252482"/>
            <a:ext cx="5771461" cy="3231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Pct val="100000"/>
              <a:buFont typeface="Segoe UI" panose="020B0502040204020203" pitchFamily="34" charset="0"/>
              <a:buChar char="​"/>
              <a:tabLst/>
              <a:defRPr/>
            </a:pPr>
            <a:r>
              <a:rPr lang="en-US" sz="1050" i="1" dirty="0">
                <a:solidFill>
                  <a:srgbClr val="000000"/>
                </a:solidFill>
                <a:latin typeface="Book Antiqua" panose="02040602050305030304" pitchFamily="18" charset="0"/>
                <a:sym typeface=""/>
              </a:rPr>
              <a:t>* Per capita GVA has been calculated by dividing the GVA of agriculture (excluding forestry) of the particular year with the total population of the same year</a:t>
            </a:r>
            <a:endParaRPr kumimoji="0" lang="en-US" sz="1050" i="1" u="none" strike="noStrike" kern="1200" cap="none" spc="0" normalizeH="0" baseline="0" noProof="0" dirty="0">
              <a:ln>
                <a:noFill/>
              </a:ln>
              <a:solidFill>
                <a:srgbClr val="000000"/>
              </a:solidFill>
              <a:effectLst/>
              <a:uLnTx/>
              <a:uFillTx/>
              <a:latin typeface="Book Antiqua" panose="02040602050305030304" pitchFamily="18" charset="0"/>
              <a:sym typeface=""/>
            </a:endParaRPr>
          </a:p>
        </p:txBody>
      </p:sp>
      <p:sp>
        <p:nvSpPr>
          <p:cNvPr id="3" name="TextBox 2">
            <a:extLst>
              <a:ext uri="{FF2B5EF4-FFF2-40B4-BE49-F238E27FC236}">
                <a16:creationId xmlns:a16="http://schemas.microsoft.com/office/drawing/2014/main" id="{4F5E6397-93FA-E1FA-9D4D-AF9AC29F4C76}"/>
              </a:ext>
            </a:extLst>
          </p:cNvPr>
          <p:cNvSpPr txBox="1">
            <a:spLocks/>
          </p:cNvSpPr>
          <p:nvPr/>
        </p:nvSpPr>
        <p:spPr>
          <a:xfrm>
            <a:off x="7022356" y="5528218"/>
            <a:ext cx="450971" cy="1538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Pct val="100000"/>
              <a:buFont typeface="Segoe UI" panose="020B0502040204020203" pitchFamily="34" charset="0"/>
              <a:buChar char="​"/>
              <a:tabLst/>
              <a:defRPr/>
            </a:pPr>
            <a:r>
              <a:rPr kumimoji="0" lang="en-US" sz="1000" i="0" u="none" strike="noStrike" kern="1200" cap="none" spc="0" normalizeH="0" baseline="0" noProof="0" dirty="0">
                <a:ln>
                  <a:noFill/>
                </a:ln>
                <a:solidFill>
                  <a:srgbClr val="000000"/>
                </a:solidFill>
                <a:effectLst/>
                <a:uLnTx/>
                <a:uFillTx/>
                <a:latin typeface="Book Antiqua" panose="02040602050305030304" pitchFamily="18" charset="0"/>
                <a:sym typeface=""/>
              </a:rPr>
              <a:t>2021-22</a:t>
            </a:r>
            <a:endParaRPr kumimoji="0" lang="en-US" sz="800" i="0" u="none" strike="noStrike" kern="1200" cap="none" spc="0" normalizeH="0" baseline="0" noProof="0" dirty="0">
              <a:ln>
                <a:noFill/>
              </a:ln>
              <a:solidFill>
                <a:srgbClr val="000000"/>
              </a:solidFill>
              <a:effectLst/>
              <a:uLnTx/>
              <a:uFillTx/>
              <a:latin typeface="Book Antiqua" panose="02040602050305030304" pitchFamily="18" charset="0"/>
              <a:sym typeface=""/>
            </a:endParaRPr>
          </a:p>
        </p:txBody>
      </p:sp>
      <p:sp>
        <p:nvSpPr>
          <p:cNvPr id="45" name="Text Placeholder 2">
            <a:extLst>
              <a:ext uri="{FF2B5EF4-FFF2-40B4-BE49-F238E27FC236}">
                <a16:creationId xmlns:a16="http://schemas.microsoft.com/office/drawing/2014/main" id="{398DE786-4941-705D-A3D2-F341457F6095}"/>
              </a:ext>
            </a:extLst>
          </p:cNvPr>
          <p:cNvSpPr>
            <a:spLocks noGrp="1"/>
          </p:cNvSpPr>
          <p:nvPr>
            <p:custDataLst>
              <p:tags r:id="rId27"/>
            </p:custDataLst>
          </p:nvPr>
        </p:nvSpPr>
        <p:spPr bwMode="auto">
          <a:xfrm>
            <a:off x="3942485" y="2701759"/>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B3484458-D257-46AD-8B3A-E111DB651F8D}" type="datetime'2''''''0''''''''''''''''''''''''''''''''''1''''0'''''">
              <a:rPr kumimoji="0" lang="en-US" altLang="en-US" sz="1000" b="0" i="0" u="none" strike="noStrike" kern="1200" cap="none" spc="0" normalizeH="0" baseline="0" noProof="0" smtClean="0">
                <a:ln>
                  <a:noFill/>
                </a:ln>
                <a:solidFill>
                  <a:srgbClr val="000000"/>
                </a:solidFill>
                <a:effectLst/>
                <a:uLnTx/>
                <a:uFillTx/>
                <a:latin typeface="Book Antiqua" panose="02040602050305030304" pitchFamily="18"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2010</a:t>
            </a:fld>
            <a:r>
              <a:rPr kumimoji="0" lang="en-US" altLang="en-US" sz="1000" b="0" i="0" u="none" strike="noStrike" kern="1200" cap="none" spc="0" normalizeH="0" baseline="0" noProof="0" dirty="0">
                <a:ln>
                  <a:noFill/>
                </a:ln>
                <a:solidFill>
                  <a:srgbClr val="000000"/>
                </a:solidFill>
                <a:effectLst/>
                <a:uLnTx/>
                <a:uFillTx/>
                <a:latin typeface="Book Antiqua" panose="02040602050305030304" pitchFamily="18" charset="0"/>
              </a:rPr>
              <a:t>-11</a:t>
            </a:r>
            <a:endParaRPr kumimoji="0" lang="en-US" sz="1000" b="0" i="0" u="none" strike="noStrike" kern="1200" cap="none" spc="0" normalizeH="0" baseline="0" noProof="0" dirty="0">
              <a:ln>
                <a:noFill/>
              </a:ln>
              <a:solidFill>
                <a:srgbClr val="000000"/>
              </a:solidFill>
              <a:effectLst/>
              <a:uLnTx/>
              <a:uFillTx/>
              <a:latin typeface="Book Antiqua" panose="02040602050305030304" pitchFamily="18" charset="0"/>
            </a:endParaRPr>
          </a:p>
        </p:txBody>
      </p:sp>
      <p:sp>
        <p:nvSpPr>
          <p:cNvPr id="46" name="Text Placeholder 2">
            <a:extLst>
              <a:ext uri="{FF2B5EF4-FFF2-40B4-BE49-F238E27FC236}">
                <a16:creationId xmlns:a16="http://schemas.microsoft.com/office/drawing/2014/main" id="{20955277-C98C-1D7B-8DCC-1586C1F2373B}"/>
              </a:ext>
            </a:extLst>
          </p:cNvPr>
          <p:cNvSpPr>
            <a:spLocks noGrp="1"/>
          </p:cNvSpPr>
          <p:nvPr>
            <p:custDataLst>
              <p:tags r:id="rId28"/>
            </p:custDataLst>
          </p:nvPr>
        </p:nvSpPr>
        <p:spPr bwMode="auto">
          <a:xfrm>
            <a:off x="5147071" y="2701759"/>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D8C8219A-74D3-4DB7-B626-BE98C8647D69}" type="datetime'''''''2''''0''''''''''2''''0'''''''''''''''''''''''''''">
              <a:rPr kumimoji="0" lang="en-US" altLang="en-US" sz="1000" b="0" i="0" u="none" strike="noStrike" kern="1200" cap="none" spc="0" normalizeH="0" baseline="0" noProof="0" smtClean="0">
                <a:ln>
                  <a:noFill/>
                </a:ln>
                <a:solidFill>
                  <a:srgbClr val="000000"/>
                </a:solidFill>
                <a:effectLst/>
                <a:uLnTx/>
                <a:uFillTx/>
                <a:latin typeface="Book Antiqua" panose="02040602050305030304" pitchFamily="18"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2020</a:t>
            </a:fld>
            <a:r>
              <a:rPr kumimoji="0" lang="en-US" altLang="en-US" sz="1000" b="0" i="0" u="none" strike="noStrike" kern="1200" cap="none" spc="0" normalizeH="0" baseline="0" noProof="0" dirty="0">
                <a:ln>
                  <a:noFill/>
                </a:ln>
                <a:solidFill>
                  <a:srgbClr val="000000"/>
                </a:solidFill>
                <a:effectLst/>
                <a:uLnTx/>
                <a:uFillTx/>
                <a:latin typeface="Book Antiqua" panose="02040602050305030304" pitchFamily="18" charset="0"/>
              </a:rPr>
              <a:t>-21</a:t>
            </a:r>
            <a:endParaRPr kumimoji="0" lang="en-US" sz="1000" b="0" i="0" u="none" strike="noStrike" kern="1200" cap="none" spc="0" normalizeH="0" baseline="0" noProof="0" dirty="0">
              <a:ln>
                <a:noFill/>
              </a:ln>
              <a:solidFill>
                <a:srgbClr val="000000"/>
              </a:solidFill>
              <a:effectLst/>
              <a:uLnTx/>
              <a:uFillTx/>
              <a:latin typeface="Book Antiqua" panose="02040602050305030304" pitchFamily="18" charset="0"/>
            </a:endParaRPr>
          </a:p>
        </p:txBody>
      </p:sp>
      <p:sp>
        <p:nvSpPr>
          <p:cNvPr id="47" name="Text Placeholder 2">
            <a:extLst>
              <a:ext uri="{FF2B5EF4-FFF2-40B4-BE49-F238E27FC236}">
                <a16:creationId xmlns:a16="http://schemas.microsoft.com/office/drawing/2014/main" id="{76680D9B-9E7A-C616-4D5A-8A01D98485B7}"/>
              </a:ext>
            </a:extLst>
          </p:cNvPr>
          <p:cNvSpPr>
            <a:spLocks noGrp="1"/>
          </p:cNvSpPr>
          <p:nvPr>
            <p:custDataLst>
              <p:tags r:id="rId29"/>
            </p:custDataLst>
          </p:nvPr>
        </p:nvSpPr>
        <p:spPr bwMode="auto">
          <a:xfrm>
            <a:off x="1033769" y="4103809"/>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B3484458-D257-46AD-8B3A-E111DB651F8D}" type="datetime'2''''''0''''''''''''''''''''''''''''''''''1''''0'''''">
              <a:rPr kumimoji="0" lang="en-US" altLang="en-US" sz="1000" b="0" i="0" u="none" strike="noStrike" kern="1200" cap="none" spc="0" normalizeH="0" baseline="0" noProof="0" smtClean="0">
                <a:ln>
                  <a:noFill/>
                </a:ln>
                <a:solidFill>
                  <a:srgbClr val="000000"/>
                </a:solidFill>
                <a:effectLst/>
                <a:uLnTx/>
                <a:uFillTx/>
                <a:latin typeface="Book Antiqua" panose="02040602050305030304" pitchFamily="18"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2010</a:t>
            </a:fld>
            <a:r>
              <a:rPr kumimoji="0" lang="en-US" altLang="en-US" sz="1000" b="0" i="0" u="none" strike="noStrike" kern="1200" cap="none" spc="0" normalizeH="0" baseline="0" noProof="0" dirty="0">
                <a:ln>
                  <a:noFill/>
                </a:ln>
                <a:solidFill>
                  <a:srgbClr val="000000"/>
                </a:solidFill>
                <a:effectLst/>
                <a:uLnTx/>
                <a:uFillTx/>
                <a:latin typeface="Book Antiqua" panose="02040602050305030304" pitchFamily="18" charset="0"/>
              </a:rPr>
              <a:t>-11</a:t>
            </a:r>
            <a:endParaRPr kumimoji="0" lang="en-US" sz="1000" b="0" i="0" u="none" strike="noStrike" kern="1200" cap="none" spc="0" normalizeH="0" baseline="0" noProof="0" dirty="0">
              <a:ln>
                <a:noFill/>
              </a:ln>
              <a:solidFill>
                <a:srgbClr val="000000"/>
              </a:solidFill>
              <a:effectLst/>
              <a:uLnTx/>
              <a:uFillTx/>
              <a:latin typeface="Book Antiqua" panose="02040602050305030304" pitchFamily="18" charset="0"/>
            </a:endParaRPr>
          </a:p>
        </p:txBody>
      </p:sp>
      <p:sp>
        <p:nvSpPr>
          <p:cNvPr id="48" name="Text Placeholder 2">
            <a:extLst>
              <a:ext uri="{FF2B5EF4-FFF2-40B4-BE49-F238E27FC236}">
                <a16:creationId xmlns:a16="http://schemas.microsoft.com/office/drawing/2014/main" id="{C982256C-FF8D-47F4-A680-1AB31A820158}"/>
              </a:ext>
            </a:extLst>
          </p:cNvPr>
          <p:cNvSpPr>
            <a:spLocks noGrp="1"/>
          </p:cNvSpPr>
          <p:nvPr>
            <p:custDataLst>
              <p:tags r:id="rId30"/>
            </p:custDataLst>
          </p:nvPr>
        </p:nvSpPr>
        <p:spPr bwMode="auto">
          <a:xfrm>
            <a:off x="2298316" y="4103809"/>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D8C8219A-74D3-4DB7-B626-BE98C8647D69}" type="datetime'''''''2''''0''''''''''2''''0'''''''''''''''''''''''''''">
              <a:rPr kumimoji="0" lang="en-US" altLang="en-US" sz="1000" b="0" i="0" u="none" strike="noStrike" kern="1200" cap="none" spc="0" normalizeH="0" baseline="0" noProof="0" smtClean="0">
                <a:ln>
                  <a:noFill/>
                </a:ln>
                <a:solidFill>
                  <a:srgbClr val="000000"/>
                </a:solidFill>
                <a:effectLst/>
                <a:uLnTx/>
                <a:uFillTx/>
                <a:latin typeface="Book Antiqua" panose="02040602050305030304" pitchFamily="18"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2020</a:t>
            </a:fld>
            <a:r>
              <a:rPr kumimoji="0" lang="en-US" altLang="en-US" sz="1000" b="0" i="0" u="none" strike="noStrike" kern="1200" cap="none" spc="0" normalizeH="0" baseline="0" noProof="0" dirty="0">
                <a:ln>
                  <a:noFill/>
                </a:ln>
                <a:solidFill>
                  <a:srgbClr val="000000"/>
                </a:solidFill>
                <a:effectLst/>
                <a:uLnTx/>
                <a:uFillTx/>
                <a:latin typeface="Book Antiqua" panose="02040602050305030304" pitchFamily="18" charset="0"/>
              </a:rPr>
              <a:t>-21</a:t>
            </a:r>
            <a:endParaRPr kumimoji="0" lang="en-US" sz="1000" b="0" i="0" u="none" strike="noStrike" kern="1200" cap="none" spc="0" normalizeH="0" baseline="0" noProof="0" dirty="0">
              <a:ln>
                <a:noFill/>
              </a:ln>
              <a:solidFill>
                <a:srgbClr val="000000"/>
              </a:solidFill>
              <a:effectLst/>
              <a:uLnTx/>
              <a:uFillTx/>
              <a:latin typeface="Book Antiqua" panose="02040602050305030304" pitchFamily="18" charset="0"/>
            </a:endParaRPr>
          </a:p>
        </p:txBody>
      </p:sp>
      <p:sp>
        <p:nvSpPr>
          <p:cNvPr id="55" name="Text Placeholder 2">
            <a:extLst>
              <a:ext uri="{FF2B5EF4-FFF2-40B4-BE49-F238E27FC236}">
                <a16:creationId xmlns:a16="http://schemas.microsoft.com/office/drawing/2014/main" id="{FB629AE2-DE75-1C02-D22E-D168298FF5E9}"/>
              </a:ext>
            </a:extLst>
          </p:cNvPr>
          <p:cNvSpPr>
            <a:spLocks noGrp="1"/>
          </p:cNvSpPr>
          <p:nvPr>
            <p:custDataLst>
              <p:tags r:id="rId31"/>
            </p:custDataLst>
          </p:nvPr>
        </p:nvSpPr>
        <p:spPr bwMode="auto">
          <a:xfrm>
            <a:off x="3959315" y="4082544"/>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B3484458-D257-46AD-8B3A-E111DB651F8D}" type="datetime'2''''''0''''''''''''''''''''''''''''''''''1''''0'''''">
              <a:rPr kumimoji="0" lang="en-US" altLang="en-US" sz="1000" b="0" i="0" u="none" strike="noStrike" kern="1200" cap="none" spc="0" normalizeH="0" baseline="0" noProof="0" smtClean="0">
                <a:ln>
                  <a:noFill/>
                </a:ln>
                <a:solidFill>
                  <a:srgbClr val="000000"/>
                </a:solidFill>
                <a:effectLst/>
                <a:uLnTx/>
                <a:uFillTx/>
                <a:latin typeface="Book Antiqua" panose="02040602050305030304" pitchFamily="18"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2010</a:t>
            </a:fld>
            <a:r>
              <a:rPr kumimoji="0" lang="en-US" altLang="en-US" sz="1000" b="0" i="0" u="none" strike="noStrike" kern="1200" cap="none" spc="0" normalizeH="0" baseline="0" noProof="0" dirty="0">
                <a:ln>
                  <a:noFill/>
                </a:ln>
                <a:solidFill>
                  <a:srgbClr val="000000"/>
                </a:solidFill>
                <a:effectLst/>
                <a:uLnTx/>
                <a:uFillTx/>
                <a:latin typeface="Book Antiqua" panose="02040602050305030304" pitchFamily="18" charset="0"/>
              </a:rPr>
              <a:t>-11</a:t>
            </a:r>
            <a:endParaRPr kumimoji="0" lang="en-US" sz="1000" b="0" i="0" u="none" strike="noStrike" kern="1200" cap="none" spc="0" normalizeH="0" baseline="0" noProof="0" dirty="0">
              <a:ln>
                <a:noFill/>
              </a:ln>
              <a:solidFill>
                <a:srgbClr val="000000"/>
              </a:solidFill>
              <a:effectLst/>
              <a:uLnTx/>
              <a:uFillTx/>
              <a:latin typeface="Book Antiqua" panose="02040602050305030304" pitchFamily="18" charset="0"/>
            </a:endParaRPr>
          </a:p>
        </p:txBody>
      </p:sp>
      <p:sp>
        <p:nvSpPr>
          <p:cNvPr id="56" name="Text Placeholder 2">
            <a:extLst>
              <a:ext uri="{FF2B5EF4-FFF2-40B4-BE49-F238E27FC236}">
                <a16:creationId xmlns:a16="http://schemas.microsoft.com/office/drawing/2014/main" id="{23E33D5A-A82F-82A3-499B-0F6669565ADE}"/>
              </a:ext>
            </a:extLst>
          </p:cNvPr>
          <p:cNvSpPr>
            <a:spLocks noGrp="1"/>
          </p:cNvSpPr>
          <p:nvPr>
            <p:custDataLst>
              <p:tags r:id="rId32"/>
            </p:custDataLst>
          </p:nvPr>
        </p:nvSpPr>
        <p:spPr bwMode="auto">
          <a:xfrm>
            <a:off x="5161570" y="4112850"/>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D8C8219A-74D3-4DB7-B626-BE98C8647D69}" type="datetime'''''''2''''0''''''''''2''''0'''''''''''''''''''''''''''">
              <a:rPr kumimoji="0" lang="en-US" altLang="en-US" sz="1000" b="0" i="0" u="none" strike="noStrike" kern="1200" cap="none" spc="0" normalizeH="0" baseline="0" noProof="0" smtClean="0">
                <a:ln>
                  <a:noFill/>
                </a:ln>
                <a:solidFill>
                  <a:srgbClr val="000000"/>
                </a:solidFill>
                <a:effectLst/>
                <a:uLnTx/>
                <a:uFillTx/>
                <a:latin typeface="Book Antiqua" panose="02040602050305030304" pitchFamily="18"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2020</a:t>
            </a:fld>
            <a:r>
              <a:rPr kumimoji="0" lang="en-US" altLang="en-US" sz="1000" b="0" i="0" u="none" strike="noStrike" kern="1200" cap="none" spc="0" normalizeH="0" baseline="0" noProof="0" dirty="0">
                <a:ln>
                  <a:noFill/>
                </a:ln>
                <a:solidFill>
                  <a:srgbClr val="000000"/>
                </a:solidFill>
                <a:effectLst/>
                <a:uLnTx/>
                <a:uFillTx/>
                <a:latin typeface="Book Antiqua" panose="02040602050305030304" pitchFamily="18" charset="0"/>
              </a:rPr>
              <a:t>-21</a:t>
            </a:r>
            <a:endParaRPr kumimoji="0" lang="en-US" sz="1000" b="0" i="0" u="none" strike="noStrike" kern="1200" cap="none" spc="0" normalizeH="0" baseline="0" noProof="0" dirty="0">
              <a:ln>
                <a:noFill/>
              </a:ln>
              <a:solidFill>
                <a:srgbClr val="000000"/>
              </a:solidFill>
              <a:effectLst/>
              <a:uLnTx/>
              <a:uFillTx/>
              <a:latin typeface="Book Antiqua" panose="02040602050305030304" pitchFamily="18" charset="0"/>
            </a:endParaRPr>
          </a:p>
        </p:txBody>
      </p:sp>
    </p:spTree>
    <p:extLst>
      <p:ext uri="{BB962C8B-B14F-4D97-AF65-F5344CB8AC3E}">
        <p14:creationId xmlns:p14="http://schemas.microsoft.com/office/powerpoint/2010/main" val="161997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88E8-202B-2532-198E-67D80A4AA586}"/>
              </a:ext>
            </a:extLst>
          </p:cNvPr>
          <p:cNvSpPr>
            <a:spLocks noGrp="1"/>
          </p:cNvSpPr>
          <p:nvPr>
            <p:ph type="title"/>
          </p:nvPr>
        </p:nvSpPr>
        <p:spPr/>
        <p:txBody>
          <a:bodyPr>
            <a:normAutofit/>
          </a:bodyPr>
          <a:lstStyle/>
          <a:p>
            <a:r>
              <a:rPr lang="en-US" dirty="0"/>
              <a:t> One of the key challenges: Crop yield loss due to pest attack</a:t>
            </a:r>
            <a:endParaRPr lang="en-GB" dirty="0"/>
          </a:p>
        </p:txBody>
      </p:sp>
      <p:sp>
        <p:nvSpPr>
          <p:cNvPr id="13" name="Explosion: 8 Points 12">
            <a:extLst>
              <a:ext uri="{FF2B5EF4-FFF2-40B4-BE49-F238E27FC236}">
                <a16:creationId xmlns:a16="http://schemas.microsoft.com/office/drawing/2014/main" id="{3C0E306D-932B-E3B5-338C-FBB0B7D8D914}"/>
              </a:ext>
            </a:extLst>
          </p:cNvPr>
          <p:cNvSpPr/>
          <p:nvPr/>
        </p:nvSpPr>
        <p:spPr>
          <a:xfrm>
            <a:off x="6908096" y="1227748"/>
            <a:ext cx="5345321" cy="409780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Book Antiqua" panose="02040602050305030304" pitchFamily="18" charset="0"/>
              </a:rPr>
              <a:t>Crop protection solutions are the defense to these diverse pest attack</a:t>
            </a:r>
            <a:endParaRPr lang="en-GB" sz="2400" dirty="0">
              <a:latin typeface="Book Antiqua" panose="02040602050305030304" pitchFamily="18" charset="0"/>
            </a:endParaRPr>
          </a:p>
        </p:txBody>
      </p:sp>
      <p:sp>
        <p:nvSpPr>
          <p:cNvPr id="9" name="Parallelogram 8">
            <a:extLst>
              <a:ext uri="{FF2B5EF4-FFF2-40B4-BE49-F238E27FC236}">
                <a16:creationId xmlns:a16="http://schemas.microsoft.com/office/drawing/2014/main" id="{8E4CF409-B865-D9CD-DA1F-057328967C20}"/>
              </a:ext>
            </a:extLst>
          </p:cNvPr>
          <p:cNvSpPr/>
          <p:nvPr/>
        </p:nvSpPr>
        <p:spPr>
          <a:xfrm>
            <a:off x="98721" y="795267"/>
            <a:ext cx="6809375" cy="432481"/>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TextBox 10">
            <a:extLst>
              <a:ext uri="{FF2B5EF4-FFF2-40B4-BE49-F238E27FC236}">
                <a16:creationId xmlns:a16="http://schemas.microsoft.com/office/drawing/2014/main" id="{D9D781D8-89D6-45E2-E5AC-682D9C998EA4}"/>
              </a:ext>
            </a:extLst>
          </p:cNvPr>
          <p:cNvSpPr txBox="1">
            <a:spLocks/>
          </p:cNvSpPr>
          <p:nvPr/>
        </p:nvSpPr>
        <p:spPr>
          <a:xfrm>
            <a:off x="247918" y="897442"/>
            <a:ext cx="6550015" cy="24622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1588" marR="0" lvl="1" indent="0" algn="ctr" defTabSz="895350" fontAlgn="base">
              <a:lnSpc>
                <a:spcPct val="100000"/>
              </a:lnSpc>
              <a:spcBef>
                <a:spcPct val="0"/>
              </a:spcBef>
              <a:spcAft>
                <a:spcPct val="0"/>
              </a:spcAft>
              <a:buClrTx/>
              <a:buSzPct val="120000"/>
              <a:buNone/>
              <a:tabLst/>
              <a:defRPr/>
            </a:pPr>
            <a:r>
              <a:rPr lang="en-US" i="1" dirty="0">
                <a:solidFill>
                  <a:schemeClr val="bg1"/>
                </a:solidFill>
                <a:latin typeface="Book Antiqua" panose="02040602050305030304" pitchFamily="18" charset="0"/>
                <a:ea typeface="굴림" charset="-127"/>
                <a:cs typeface="+mn-cs"/>
              </a:rPr>
              <a:t>FAO estimates that annual global crop loss is up to 40%</a:t>
            </a:r>
          </a:p>
        </p:txBody>
      </p:sp>
      <p:grpSp>
        <p:nvGrpSpPr>
          <p:cNvPr id="37" name="Group 36">
            <a:extLst>
              <a:ext uri="{FF2B5EF4-FFF2-40B4-BE49-F238E27FC236}">
                <a16:creationId xmlns:a16="http://schemas.microsoft.com/office/drawing/2014/main" id="{824EE589-4BDF-DC9E-3AEC-FD1149F3B90F}"/>
              </a:ext>
            </a:extLst>
          </p:cNvPr>
          <p:cNvGrpSpPr/>
          <p:nvPr/>
        </p:nvGrpSpPr>
        <p:grpSpPr>
          <a:xfrm>
            <a:off x="788269" y="1275689"/>
            <a:ext cx="5678573" cy="1564187"/>
            <a:chOff x="504639" y="1533083"/>
            <a:chExt cx="5678573" cy="1564187"/>
          </a:xfrm>
        </p:grpSpPr>
        <p:pic>
          <p:nvPicPr>
            <p:cNvPr id="15" name="Graphic 14" descr="Beetle with solid fill">
              <a:extLst>
                <a:ext uri="{FF2B5EF4-FFF2-40B4-BE49-F238E27FC236}">
                  <a16:creationId xmlns:a16="http://schemas.microsoft.com/office/drawing/2014/main" id="{37138869-D018-71E2-F8DB-F5F3D65EAC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639" y="1685930"/>
              <a:ext cx="1291621" cy="1377876"/>
            </a:xfrm>
            <a:prstGeom prst="rect">
              <a:avLst/>
            </a:prstGeom>
          </p:spPr>
        </p:pic>
        <p:pic>
          <p:nvPicPr>
            <p:cNvPr id="18" name="Graphic 17" descr="Rat with solid fill">
              <a:extLst>
                <a:ext uri="{FF2B5EF4-FFF2-40B4-BE49-F238E27FC236}">
                  <a16:creationId xmlns:a16="http://schemas.microsoft.com/office/drawing/2014/main" id="{356C193A-FD29-B52B-0508-D22505C8D9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16943" y="1533083"/>
              <a:ext cx="1466269" cy="1564187"/>
            </a:xfrm>
            <a:prstGeom prst="rect">
              <a:avLst/>
            </a:prstGeom>
          </p:spPr>
        </p:pic>
        <p:pic>
          <p:nvPicPr>
            <p:cNvPr id="20" name="Graphic 19" descr="Plant With Roots with solid fill">
              <a:extLst>
                <a:ext uri="{FF2B5EF4-FFF2-40B4-BE49-F238E27FC236}">
                  <a16:creationId xmlns:a16="http://schemas.microsoft.com/office/drawing/2014/main" id="{615FC91B-C1D8-BA04-860B-8DAB9A6742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91377" y="1743072"/>
              <a:ext cx="1167316" cy="1245270"/>
            </a:xfrm>
            <a:prstGeom prst="rect">
              <a:avLst/>
            </a:prstGeom>
          </p:spPr>
        </p:pic>
        <p:pic>
          <p:nvPicPr>
            <p:cNvPr id="30" name="Picture 29">
              <a:extLst>
                <a:ext uri="{FF2B5EF4-FFF2-40B4-BE49-F238E27FC236}">
                  <a16:creationId xmlns:a16="http://schemas.microsoft.com/office/drawing/2014/main" id="{D713502A-00EF-367B-20F9-88F0779754A7}"/>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252055" y="1735798"/>
              <a:ext cx="1291621" cy="1361472"/>
            </a:xfrm>
            <a:prstGeom prst="rect">
              <a:avLst/>
            </a:prstGeom>
          </p:spPr>
        </p:pic>
      </p:grpSp>
      <p:graphicFrame>
        <p:nvGraphicFramePr>
          <p:cNvPr id="36" name="Chart 35">
            <a:extLst>
              <a:ext uri="{FF2B5EF4-FFF2-40B4-BE49-F238E27FC236}">
                <a16:creationId xmlns:a16="http://schemas.microsoft.com/office/drawing/2014/main" id="{E3B9C82B-DD92-B980-1516-37BAAE2AA876}"/>
              </a:ext>
            </a:extLst>
          </p:cNvPr>
          <p:cNvGraphicFramePr>
            <a:graphicFrameLocks/>
          </p:cNvGraphicFramePr>
          <p:nvPr>
            <p:extLst>
              <p:ext uri="{D42A27DB-BD31-4B8C-83A1-F6EECF244321}">
                <p14:modId xmlns:p14="http://schemas.microsoft.com/office/powerpoint/2010/main" val="2878145187"/>
              </p:ext>
            </p:extLst>
          </p:nvPr>
        </p:nvGraphicFramePr>
        <p:xfrm>
          <a:off x="300983" y="3933684"/>
          <a:ext cx="6496951" cy="2655251"/>
        </p:xfrm>
        <a:graphic>
          <a:graphicData uri="http://schemas.openxmlformats.org/drawingml/2006/chart">
            <c:chart xmlns:c="http://schemas.openxmlformats.org/drawingml/2006/chart" xmlns:r="http://schemas.openxmlformats.org/officeDocument/2006/relationships" r:id="rId9"/>
          </a:graphicData>
        </a:graphic>
      </p:graphicFrame>
      <p:sp>
        <p:nvSpPr>
          <p:cNvPr id="39" name="Parallelogram 38">
            <a:extLst>
              <a:ext uri="{FF2B5EF4-FFF2-40B4-BE49-F238E27FC236}">
                <a16:creationId xmlns:a16="http://schemas.microsoft.com/office/drawing/2014/main" id="{E1D75680-6715-93B5-6B84-504E01B1AEDC}"/>
              </a:ext>
            </a:extLst>
          </p:cNvPr>
          <p:cNvSpPr/>
          <p:nvPr/>
        </p:nvSpPr>
        <p:spPr>
          <a:xfrm>
            <a:off x="98723" y="3467936"/>
            <a:ext cx="6809374" cy="42274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0" name="TextBox 39">
            <a:extLst>
              <a:ext uri="{FF2B5EF4-FFF2-40B4-BE49-F238E27FC236}">
                <a16:creationId xmlns:a16="http://schemas.microsoft.com/office/drawing/2014/main" id="{4D49C388-8A89-D641-E4F3-6BB76830E938}"/>
              </a:ext>
            </a:extLst>
          </p:cNvPr>
          <p:cNvSpPr txBox="1">
            <a:spLocks/>
          </p:cNvSpPr>
          <p:nvPr/>
        </p:nvSpPr>
        <p:spPr>
          <a:xfrm>
            <a:off x="300983" y="3471599"/>
            <a:ext cx="6545696" cy="33445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lnSpc>
                <a:spcPct val="150000"/>
              </a:lnSpc>
              <a:spcBef>
                <a:spcPts val="0"/>
              </a:spcBef>
              <a:spcAft>
                <a:spcPts val="0"/>
              </a:spcAft>
            </a:pPr>
            <a:r>
              <a:rPr lang="en-US" sz="1600" i="1" kern="0" dirty="0">
                <a:solidFill>
                  <a:schemeClr val="bg1"/>
                </a:solidFill>
                <a:latin typeface="Book Antiqua" panose="02040602050305030304" pitchFamily="18" charset="0"/>
                <a:ea typeface="Open Sans"/>
                <a:cs typeface="Open Sans"/>
                <a:sym typeface="Open Sans"/>
              </a:rPr>
              <a:t>In India, estimates indicate annual yield loss of about INR 2 lakh crores</a:t>
            </a:r>
          </a:p>
        </p:txBody>
      </p:sp>
      <p:sp>
        <p:nvSpPr>
          <p:cNvPr id="3" name="TextBox 2">
            <a:extLst>
              <a:ext uri="{FF2B5EF4-FFF2-40B4-BE49-F238E27FC236}">
                <a16:creationId xmlns:a16="http://schemas.microsoft.com/office/drawing/2014/main" id="{D6ACC3D4-7FB0-F4D6-D09D-94EAA6F5BE01}"/>
              </a:ext>
            </a:extLst>
          </p:cNvPr>
          <p:cNvSpPr txBox="1"/>
          <p:nvPr/>
        </p:nvSpPr>
        <p:spPr>
          <a:xfrm>
            <a:off x="-114248" y="6588936"/>
            <a:ext cx="4475233" cy="246221"/>
          </a:xfrm>
          <a:prstGeom prst="rect">
            <a:avLst/>
          </a:prstGeom>
          <a:noFill/>
        </p:spPr>
        <p:txBody>
          <a:bodyPr wrap="square">
            <a:spAutoFit/>
          </a:bodyPr>
          <a:lstStyle/>
          <a:p>
            <a:pPr algn="ctr"/>
            <a:r>
              <a:rPr lang="en-US" sz="1000" dirty="0">
                <a:effectLst/>
                <a:latin typeface="Book Antiqua" panose="02040602050305030304" pitchFamily="18" charset="0"/>
                <a:ea typeface="Calibri" panose="020F0502020204030204" pitchFamily="34" charset="0"/>
                <a:cs typeface="Times New Roman" panose="02020603050405020304" pitchFamily="18" charset="0"/>
              </a:rPr>
              <a:t>Source: FAO, Technical Bulletin No. 23 ICAR- Directorate of Weed Research</a:t>
            </a:r>
          </a:p>
        </p:txBody>
      </p:sp>
      <p:sp>
        <p:nvSpPr>
          <p:cNvPr id="5" name="Slide Number Placeholder 5">
            <a:extLst>
              <a:ext uri="{FF2B5EF4-FFF2-40B4-BE49-F238E27FC236}">
                <a16:creationId xmlns:a16="http://schemas.microsoft.com/office/drawing/2014/main" id="{931095AA-3B53-C217-7B9E-335AE2D76C73}"/>
              </a:ext>
            </a:extLst>
          </p:cNvPr>
          <p:cNvSpPr>
            <a:spLocks noGrp="1"/>
          </p:cNvSpPr>
          <p:nvPr>
            <p:ph type="sldNum" sz="quarter" idx="12"/>
          </p:nvPr>
        </p:nvSpPr>
        <p:spPr>
          <a:xfrm>
            <a:off x="11887200" y="6620794"/>
            <a:ext cx="283688" cy="237205"/>
          </a:xfrm>
        </p:spPr>
        <p:txBody>
          <a:bodyPr/>
          <a:lstStyle/>
          <a:p>
            <a:fld id="{8D4F848A-3D41-4A27-994B-6B24ACA903D0}" type="slidenum">
              <a:rPr lang="en-US" sz="1000" smtClean="0">
                <a:solidFill>
                  <a:schemeClr val="bg1"/>
                </a:solidFill>
                <a:latin typeface="Book Antiqua" panose="02040602050305030304" pitchFamily="18" charset="0"/>
              </a:rPr>
              <a:t>5</a:t>
            </a:fld>
            <a:endParaRPr lang="en-US" sz="100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3713350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88E8-202B-2532-198E-67D80A4AA586}"/>
              </a:ext>
            </a:extLst>
          </p:cNvPr>
          <p:cNvSpPr>
            <a:spLocks noGrp="1"/>
          </p:cNvSpPr>
          <p:nvPr>
            <p:ph type="title"/>
          </p:nvPr>
        </p:nvSpPr>
        <p:spPr/>
        <p:txBody>
          <a:bodyPr/>
          <a:lstStyle/>
          <a:p>
            <a:r>
              <a:rPr lang="en-US" dirty="0"/>
              <a:t>India overview: Crop protection solutions (usage in volume)</a:t>
            </a:r>
            <a:endParaRPr lang="en-GB" dirty="0"/>
          </a:p>
        </p:txBody>
      </p:sp>
      <p:sp>
        <p:nvSpPr>
          <p:cNvPr id="48" name="TextBox 47">
            <a:extLst>
              <a:ext uri="{FF2B5EF4-FFF2-40B4-BE49-F238E27FC236}">
                <a16:creationId xmlns:a16="http://schemas.microsoft.com/office/drawing/2014/main" id="{4F5F4317-067E-079E-924A-48E599547C34}"/>
              </a:ext>
            </a:extLst>
          </p:cNvPr>
          <p:cNvSpPr txBox="1"/>
          <p:nvPr/>
        </p:nvSpPr>
        <p:spPr>
          <a:xfrm>
            <a:off x="8202403" y="704125"/>
            <a:ext cx="3941483" cy="338554"/>
          </a:xfrm>
          <a:prstGeom prst="rect">
            <a:avLst/>
          </a:prstGeom>
          <a:noFill/>
        </p:spPr>
        <p:txBody>
          <a:bodyPr wrap="square">
            <a:spAutoFit/>
          </a:bodyPr>
          <a:lstStyle/>
          <a:p>
            <a:pPr algn="ctr"/>
            <a:r>
              <a:rPr lang="en-US" sz="1600" b="1" dirty="0">
                <a:latin typeface="Book Antiqua" panose="02040602050305030304" pitchFamily="18" charset="0"/>
                <a:ea typeface="Calibri" panose="020F0502020204030204" pitchFamily="34" charset="0"/>
                <a:cs typeface="Times New Roman" panose="02020603050405020304" pitchFamily="18" charset="0"/>
              </a:rPr>
              <a:t>S</a:t>
            </a:r>
            <a:r>
              <a:rPr lang="en-US" sz="1600" b="1" dirty="0">
                <a:effectLst/>
                <a:latin typeface="Book Antiqua" panose="02040602050305030304" pitchFamily="18" charset="0"/>
                <a:ea typeface="Calibri" panose="020F0502020204030204" pitchFamily="34" charset="0"/>
                <a:cs typeface="Times New Roman" panose="02020603050405020304" pitchFamily="18" charset="0"/>
              </a:rPr>
              <a:t>egment wise share (% volume, 2022-23)</a:t>
            </a:r>
            <a:endParaRPr lang="en-IN" sz="1600" b="1" dirty="0"/>
          </a:p>
        </p:txBody>
      </p:sp>
      <p:graphicFrame>
        <p:nvGraphicFramePr>
          <p:cNvPr id="50" name="Chart 49">
            <a:extLst>
              <a:ext uri="{FF2B5EF4-FFF2-40B4-BE49-F238E27FC236}">
                <a16:creationId xmlns:a16="http://schemas.microsoft.com/office/drawing/2014/main" id="{33DB7FF4-CF05-670D-A091-1DA25BC46CB5}"/>
              </a:ext>
            </a:extLst>
          </p:cNvPr>
          <p:cNvGraphicFramePr/>
          <p:nvPr>
            <p:extLst>
              <p:ext uri="{D42A27DB-BD31-4B8C-83A1-F6EECF244321}">
                <p14:modId xmlns:p14="http://schemas.microsoft.com/office/powerpoint/2010/main" val="2770901322"/>
              </p:ext>
            </p:extLst>
          </p:nvPr>
        </p:nvGraphicFramePr>
        <p:xfrm>
          <a:off x="7884569" y="1414673"/>
          <a:ext cx="4603135" cy="398923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a16="http://schemas.microsoft.com/office/drawing/2014/main" id="{056143F5-6F19-9ADB-4056-7F7365550F56}"/>
              </a:ext>
            </a:extLst>
          </p:cNvPr>
          <p:cNvGraphicFramePr>
            <a:graphicFrameLocks/>
          </p:cNvGraphicFramePr>
          <p:nvPr>
            <p:extLst>
              <p:ext uri="{D42A27DB-BD31-4B8C-83A1-F6EECF244321}">
                <p14:modId xmlns:p14="http://schemas.microsoft.com/office/powerpoint/2010/main" val="4084948033"/>
              </p:ext>
            </p:extLst>
          </p:nvPr>
        </p:nvGraphicFramePr>
        <p:xfrm>
          <a:off x="48113" y="1424436"/>
          <a:ext cx="3577956" cy="4239541"/>
        </p:xfrm>
        <a:graphic>
          <a:graphicData uri="http://schemas.openxmlformats.org/drawingml/2006/chart">
            <c:chart xmlns:c="http://schemas.openxmlformats.org/drawingml/2006/chart" xmlns:r="http://schemas.openxmlformats.org/officeDocument/2006/relationships" r:id="rId7"/>
          </a:graphicData>
        </a:graphic>
      </p:graphicFrame>
      <p:sp>
        <p:nvSpPr>
          <p:cNvPr id="12" name="TextBox 45">
            <a:extLst>
              <a:ext uri="{FF2B5EF4-FFF2-40B4-BE49-F238E27FC236}">
                <a16:creationId xmlns:a16="http://schemas.microsoft.com/office/drawing/2014/main" id="{922E3963-22FF-B112-24FE-560D6BA7F3A8}"/>
              </a:ext>
            </a:extLst>
          </p:cNvPr>
          <p:cNvSpPr txBox="1"/>
          <p:nvPr/>
        </p:nvSpPr>
        <p:spPr>
          <a:xfrm>
            <a:off x="48112" y="704125"/>
            <a:ext cx="3761883" cy="357176"/>
          </a:xfrm>
          <a:prstGeom prst="rect">
            <a:avLst/>
          </a:prstGeom>
          <a:noFill/>
        </p:spPr>
        <p:txBody>
          <a:bodyPr wrap="square">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effectLst/>
                <a:latin typeface="Book Antiqua" panose="02040602050305030304" pitchFamily="18" charset="0"/>
                <a:ea typeface="Calibri" panose="020F0502020204030204" pitchFamily="34" charset="0"/>
                <a:cs typeface="Times New Roman" panose="02020603050405020304" pitchFamily="18" charset="0"/>
              </a:rPr>
              <a:t>Trends in </a:t>
            </a:r>
            <a:r>
              <a:rPr lang="en-US" sz="1600" b="1" dirty="0">
                <a:latin typeface="Book Antiqua" panose="02040602050305030304" pitchFamily="18" charset="0"/>
                <a:ea typeface="Calibri" panose="020F0502020204030204" pitchFamily="34" charset="0"/>
                <a:cs typeface="Times New Roman" panose="02020603050405020304" pitchFamily="18" charset="0"/>
              </a:rPr>
              <a:t>usage volumes </a:t>
            </a:r>
          </a:p>
          <a:p>
            <a:pPr algn="ctr"/>
            <a:r>
              <a:rPr lang="en-US" sz="1600" i="1" dirty="0">
                <a:effectLst/>
                <a:latin typeface="Book Antiqua" panose="02040602050305030304" pitchFamily="18" charset="0"/>
                <a:ea typeface="Calibri" panose="020F0502020204030204" pitchFamily="34" charset="0"/>
                <a:cs typeface="Times New Roman" panose="02020603050405020304" pitchFamily="18" charset="0"/>
              </a:rPr>
              <a:t>(Tech grade, MT)</a:t>
            </a:r>
            <a:endParaRPr lang="en-IN" sz="1600" i="1" dirty="0"/>
          </a:p>
        </p:txBody>
      </p:sp>
      <p:sp>
        <p:nvSpPr>
          <p:cNvPr id="13" name="Rectangle: Rounded Corners 12">
            <a:extLst>
              <a:ext uri="{FF2B5EF4-FFF2-40B4-BE49-F238E27FC236}">
                <a16:creationId xmlns:a16="http://schemas.microsoft.com/office/drawing/2014/main" id="{2DA2CE8F-4594-9AF1-E734-0AEAB891618E}"/>
              </a:ext>
            </a:extLst>
          </p:cNvPr>
          <p:cNvSpPr/>
          <p:nvPr/>
        </p:nvSpPr>
        <p:spPr>
          <a:xfrm>
            <a:off x="179485" y="5805317"/>
            <a:ext cx="3446584" cy="393638"/>
          </a:xfrm>
          <a:prstGeom prst="roundRect">
            <a:avLst/>
          </a:prstGeom>
          <a:solidFill>
            <a:srgbClr val="BECF77"/>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dirty="0">
                <a:solidFill>
                  <a:schemeClr val="tx1"/>
                </a:solidFill>
                <a:latin typeface="Book Antiqua" panose="02040602050305030304" pitchFamily="18" charset="0"/>
              </a:rPr>
              <a:t>Synthetic agrochemicals CAGR (-3.2%)</a:t>
            </a:r>
            <a:endParaRPr lang="en-IN" sz="1400" dirty="0">
              <a:solidFill>
                <a:schemeClr val="tx1"/>
              </a:solidFill>
              <a:latin typeface="Book Antiqua" panose="02040602050305030304" pitchFamily="18" charset="0"/>
            </a:endParaRPr>
          </a:p>
        </p:txBody>
      </p:sp>
      <p:sp>
        <p:nvSpPr>
          <p:cNvPr id="14" name="Rectangle: Rounded Corners 13">
            <a:extLst>
              <a:ext uri="{FF2B5EF4-FFF2-40B4-BE49-F238E27FC236}">
                <a16:creationId xmlns:a16="http://schemas.microsoft.com/office/drawing/2014/main" id="{5AB92653-007B-F028-955F-273C97E74F8F}"/>
              </a:ext>
            </a:extLst>
          </p:cNvPr>
          <p:cNvSpPr/>
          <p:nvPr/>
        </p:nvSpPr>
        <p:spPr>
          <a:xfrm>
            <a:off x="179485" y="6216335"/>
            <a:ext cx="3446584" cy="393638"/>
          </a:xfrm>
          <a:prstGeom prst="roundRect">
            <a:avLst/>
          </a:prstGeom>
          <a:solidFill>
            <a:srgbClr val="96B9F6"/>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400" dirty="0">
                <a:solidFill>
                  <a:schemeClr val="tx1"/>
                </a:solidFill>
                <a:latin typeface="Book Antiqua" panose="02040602050305030304" pitchFamily="18" charset="0"/>
              </a:rPr>
              <a:t>Bio pesticides CAGR (0.2%)</a:t>
            </a:r>
            <a:endParaRPr lang="en-IN" sz="1400" dirty="0">
              <a:solidFill>
                <a:schemeClr val="tx1"/>
              </a:solidFill>
              <a:latin typeface="Book Antiqua" panose="02040602050305030304" pitchFamily="18" charset="0"/>
            </a:endParaRPr>
          </a:p>
        </p:txBody>
      </p:sp>
      <p:sp>
        <p:nvSpPr>
          <p:cNvPr id="15" name="TextBox 14">
            <a:extLst>
              <a:ext uri="{FF2B5EF4-FFF2-40B4-BE49-F238E27FC236}">
                <a16:creationId xmlns:a16="http://schemas.microsoft.com/office/drawing/2014/main" id="{01110C37-7355-60B9-06DC-1A79DB8956EA}"/>
              </a:ext>
            </a:extLst>
          </p:cNvPr>
          <p:cNvSpPr txBox="1"/>
          <p:nvPr/>
        </p:nvSpPr>
        <p:spPr>
          <a:xfrm>
            <a:off x="-185984" y="6592984"/>
            <a:ext cx="3186359" cy="246221"/>
          </a:xfrm>
          <a:prstGeom prst="rect">
            <a:avLst/>
          </a:prstGeom>
          <a:noFill/>
        </p:spPr>
        <p:txBody>
          <a:bodyPr wrap="square">
            <a:spAutoFit/>
          </a:bodyPr>
          <a:lstStyle/>
          <a:p>
            <a:pPr algn="ctr"/>
            <a:r>
              <a:rPr lang="en-US" sz="1000" dirty="0">
                <a:effectLst/>
                <a:latin typeface="Book Antiqua" panose="02040602050305030304" pitchFamily="18" charset="0"/>
                <a:ea typeface="Calibri" panose="020F0502020204030204" pitchFamily="34" charset="0"/>
                <a:cs typeface="Times New Roman" panose="02020603050405020304" pitchFamily="18" charset="0"/>
              </a:rPr>
              <a:t>Source: </a:t>
            </a:r>
            <a:r>
              <a:rPr lang="en-US" sz="1000" dirty="0">
                <a:latin typeface="Book Antiqua" panose="02040602050305030304" pitchFamily="18" charset="0"/>
                <a:ea typeface="Calibri" panose="020F0502020204030204" pitchFamily="34" charset="0"/>
                <a:cs typeface="Times New Roman" panose="02020603050405020304" pitchFamily="18" charset="0"/>
              </a:rPr>
              <a:t>Directorate of </a:t>
            </a:r>
            <a:r>
              <a:rPr lang="en-US" sz="1000" dirty="0">
                <a:effectLst/>
                <a:latin typeface="Book Antiqua" panose="02040602050305030304" pitchFamily="18" charset="0"/>
                <a:ea typeface="Calibri" panose="020F0502020204030204" pitchFamily="34" charset="0"/>
                <a:cs typeface="Times New Roman" panose="02020603050405020304" pitchFamily="18" charset="0"/>
              </a:rPr>
              <a:t>PPQS, YES BANK Analysis</a:t>
            </a:r>
          </a:p>
        </p:txBody>
      </p:sp>
      <p:cxnSp>
        <p:nvCxnSpPr>
          <p:cNvPr id="5" name="LineBasicVerticalDefault 200">
            <a:extLst>
              <a:ext uri="{FF2B5EF4-FFF2-40B4-BE49-F238E27FC236}">
                <a16:creationId xmlns:a16="http://schemas.microsoft.com/office/drawing/2014/main" id="{4CEDC4C5-1213-BA35-2C06-2BA955F13E38}"/>
              </a:ext>
            </a:extLst>
          </p:cNvPr>
          <p:cNvCxnSpPr>
            <a:cxnSpLocks/>
          </p:cNvCxnSpPr>
          <p:nvPr>
            <p:custDataLst>
              <p:tags r:id="rId1"/>
            </p:custDataLst>
          </p:nvPr>
        </p:nvCxnSpPr>
        <p:spPr>
          <a:xfrm>
            <a:off x="3809997" y="688359"/>
            <a:ext cx="0" cy="6008952"/>
          </a:xfrm>
          <a:prstGeom prst="straightConnector1">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 name="LineBasicVerticalDefault 200">
            <a:extLst>
              <a:ext uri="{FF2B5EF4-FFF2-40B4-BE49-F238E27FC236}">
                <a16:creationId xmlns:a16="http://schemas.microsoft.com/office/drawing/2014/main" id="{6B6F04FE-D80D-4D05-13F7-0C2E1CE7E76A}"/>
              </a:ext>
            </a:extLst>
          </p:cNvPr>
          <p:cNvCxnSpPr>
            <a:cxnSpLocks/>
          </p:cNvCxnSpPr>
          <p:nvPr>
            <p:custDataLst>
              <p:tags r:id="rId2"/>
            </p:custDataLst>
          </p:nvPr>
        </p:nvCxnSpPr>
        <p:spPr>
          <a:xfrm>
            <a:off x="8043443" y="735875"/>
            <a:ext cx="0" cy="6008952"/>
          </a:xfrm>
          <a:prstGeom prst="straightConnector1">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B31E816-490A-5E9A-6DC7-EEA7D6EA5BF8}"/>
              </a:ext>
            </a:extLst>
          </p:cNvPr>
          <p:cNvSpPr txBox="1"/>
          <p:nvPr/>
        </p:nvSpPr>
        <p:spPr>
          <a:xfrm>
            <a:off x="3845050" y="1676692"/>
            <a:ext cx="1014243" cy="276999"/>
          </a:xfrm>
          <a:prstGeom prst="rect">
            <a:avLst/>
          </a:prstGeom>
          <a:noFill/>
        </p:spPr>
        <p:txBody>
          <a:bodyPr wrap="square" rtlCol="0">
            <a:spAutoFit/>
          </a:bodyPr>
          <a:lstStyle/>
          <a:p>
            <a:r>
              <a:rPr lang="en-US" sz="1200" dirty="0">
                <a:latin typeface="Book Antiqua" panose="02040602050305030304" pitchFamily="18" charset="0"/>
              </a:rPr>
              <a:t>Cereals</a:t>
            </a:r>
            <a:endParaRPr lang="en-GB" sz="1200" dirty="0">
              <a:latin typeface="Book Antiqua" panose="02040602050305030304" pitchFamily="18" charset="0"/>
            </a:endParaRPr>
          </a:p>
        </p:txBody>
      </p:sp>
      <p:sp>
        <p:nvSpPr>
          <p:cNvPr id="16" name="TextBox 15">
            <a:extLst>
              <a:ext uri="{FF2B5EF4-FFF2-40B4-BE49-F238E27FC236}">
                <a16:creationId xmlns:a16="http://schemas.microsoft.com/office/drawing/2014/main" id="{8003BA9B-60B6-979B-DD16-2B362268B4F0}"/>
              </a:ext>
            </a:extLst>
          </p:cNvPr>
          <p:cNvSpPr txBox="1"/>
          <p:nvPr/>
        </p:nvSpPr>
        <p:spPr>
          <a:xfrm>
            <a:off x="3839792" y="2114854"/>
            <a:ext cx="1014243" cy="276999"/>
          </a:xfrm>
          <a:prstGeom prst="rect">
            <a:avLst/>
          </a:prstGeom>
          <a:noFill/>
        </p:spPr>
        <p:txBody>
          <a:bodyPr wrap="square" rtlCol="0">
            <a:spAutoFit/>
          </a:bodyPr>
          <a:lstStyle/>
          <a:p>
            <a:r>
              <a:rPr lang="en-US" sz="1200" dirty="0">
                <a:latin typeface="Book Antiqua" panose="02040602050305030304" pitchFamily="18" charset="0"/>
              </a:rPr>
              <a:t>Cash crops</a:t>
            </a:r>
            <a:endParaRPr lang="en-GB" sz="1200" dirty="0">
              <a:latin typeface="Book Antiqua" panose="02040602050305030304" pitchFamily="18" charset="0"/>
            </a:endParaRPr>
          </a:p>
        </p:txBody>
      </p:sp>
      <p:sp>
        <p:nvSpPr>
          <p:cNvPr id="17" name="TextBox 16">
            <a:extLst>
              <a:ext uri="{FF2B5EF4-FFF2-40B4-BE49-F238E27FC236}">
                <a16:creationId xmlns:a16="http://schemas.microsoft.com/office/drawing/2014/main" id="{D8EEC16D-DA04-32F7-D75E-BA7B3C8778FD}"/>
              </a:ext>
            </a:extLst>
          </p:cNvPr>
          <p:cNvSpPr txBox="1"/>
          <p:nvPr/>
        </p:nvSpPr>
        <p:spPr>
          <a:xfrm>
            <a:off x="3850302" y="2596364"/>
            <a:ext cx="1014243" cy="276999"/>
          </a:xfrm>
          <a:prstGeom prst="rect">
            <a:avLst/>
          </a:prstGeom>
          <a:noFill/>
        </p:spPr>
        <p:txBody>
          <a:bodyPr wrap="square" rtlCol="0">
            <a:spAutoFit/>
          </a:bodyPr>
          <a:lstStyle/>
          <a:p>
            <a:r>
              <a:rPr lang="en-US" sz="1200" dirty="0">
                <a:latin typeface="Book Antiqua" panose="02040602050305030304" pitchFamily="18" charset="0"/>
              </a:rPr>
              <a:t>Vegetables</a:t>
            </a:r>
            <a:endParaRPr lang="en-GB" sz="1200" dirty="0">
              <a:latin typeface="Book Antiqua" panose="02040602050305030304" pitchFamily="18" charset="0"/>
            </a:endParaRPr>
          </a:p>
        </p:txBody>
      </p:sp>
      <p:sp>
        <p:nvSpPr>
          <p:cNvPr id="18" name="TextBox 17">
            <a:extLst>
              <a:ext uri="{FF2B5EF4-FFF2-40B4-BE49-F238E27FC236}">
                <a16:creationId xmlns:a16="http://schemas.microsoft.com/office/drawing/2014/main" id="{BE5D8E8D-8B40-17F7-15CE-36CBF5C4D599}"/>
              </a:ext>
            </a:extLst>
          </p:cNvPr>
          <p:cNvSpPr txBox="1"/>
          <p:nvPr/>
        </p:nvSpPr>
        <p:spPr>
          <a:xfrm>
            <a:off x="3860791" y="3065860"/>
            <a:ext cx="1014243" cy="276999"/>
          </a:xfrm>
          <a:prstGeom prst="rect">
            <a:avLst/>
          </a:prstGeom>
          <a:noFill/>
        </p:spPr>
        <p:txBody>
          <a:bodyPr wrap="square" rtlCol="0">
            <a:spAutoFit/>
          </a:bodyPr>
          <a:lstStyle/>
          <a:p>
            <a:r>
              <a:rPr lang="en-US" sz="1200" dirty="0">
                <a:latin typeface="Book Antiqua" panose="02040602050305030304" pitchFamily="18" charset="0"/>
              </a:rPr>
              <a:t>Pulses</a:t>
            </a:r>
            <a:endParaRPr lang="en-GB" sz="1200" dirty="0">
              <a:latin typeface="Book Antiqua" panose="02040602050305030304" pitchFamily="18" charset="0"/>
            </a:endParaRPr>
          </a:p>
        </p:txBody>
      </p:sp>
      <p:sp>
        <p:nvSpPr>
          <p:cNvPr id="19" name="TextBox 18">
            <a:extLst>
              <a:ext uri="{FF2B5EF4-FFF2-40B4-BE49-F238E27FC236}">
                <a16:creationId xmlns:a16="http://schemas.microsoft.com/office/drawing/2014/main" id="{87A4C233-6A96-ADC8-E3F4-5D27969F3696}"/>
              </a:ext>
            </a:extLst>
          </p:cNvPr>
          <p:cNvSpPr txBox="1"/>
          <p:nvPr/>
        </p:nvSpPr>
        <p:spPr>
          <a:xfrm>
            <a:off x="3863042" y="3535349"/>
            <a:ext cx="1014243" cy="276999"/>
          </a:xfrm>
          <a:prstGeom prst="rect">
            <a:avLst/>
          </a:prstGeom>
          <a:noFill/>
        </p:spPr>
        <p:txBody>
          <a:bodyPr wrap="square" rtlCol="0">
            <a:spAutoFit/>
          </a:bodyPr>
          <a:lstStyle/>
          <a:p>
            <a:r>
              <a:rPr lang="en-US" sz="1200" dirty="0">
                <a:latin typeface="Book Antiqua" panose="02040602050305030304" pitchFamily="18" charset="0"/>
              </a:rPr>
              <a:t>Oilseeds</a:t>
            </a:r>
            <a:endParaRPr lang="en-GB" sz="1200" dirty="0">
              <a:latin typeface="Book Antiqua" panose="02040602050305030304" pitchFamily="18" charset="0"/>
            </a:endParaRPr>
          </a:p>
        </p:txBody>
      </p:sp>
      <p:sp>
        <p:nvSpPr>
          <p:cNvPr id="20" name="TextBox 19">
            <a:extLst>
              <a:ext uri="{FF2B5EF4-FFF2-40B4-BE49-F238E27FC236}">
                <a16:creationId xmlns:a16="http://schemas.microsoft.com/office/drawing/2014/main" id="{B59345FD-2DD5-539F-CAE1-663A27D7A1AF}"/>
              </a:ext>
            </a:extLst>
          </p:cNvPr>
          <p:cNvSpPr txBox="1"/>
          <p:nvPr/>
        </p:nvSpPr>
        <p:spPr>
          <a:xfrm>
            <a:off x="3852553" y="3998562"/>
            <a:ext cx="1014243" cy="276999"/>
          </a:xfrm>
          <a:prstGeom prst="rect">
            <a:avLst/>
          </a:prstGeom>
          <a:noFill/>
        </p:spPr>
        <p:txBody>
          <a:bodyPr wrap="square" rtlCol="0">
            <a:spAutoFit/>
          </a:bodyPr>
          <a:lstStyle/>
          <a:p>
            <a:r>
              <a:rPr lang="en-US" sz="1200" dirty="0">
                <a:latin typeface="Book Antiqua" panose="02040602050305030304" pitchFamily="18" charset="0"/>
              </a:rPr>
              <a:t>Fiber</a:t>
            </a:r>
            <a:endParaRPr lang="en-GB" sz="1200" dirty="0">
              <a:latin typeface="Book Antiqua" panose="02040602050305030304" pitchFamily="18" charset="0"/>
            </a:endParaRPr>
          </a:p>
        </p:txBody>
      </p:sp>
      <p:sp>
        <p:nvSpPr>
          <p:cNvPr id="21" name="TextBox 20">
            <a:extLst>
              <a:ext uri="{FF2B5EF4-FFF2-40B4-BE49-F238E27FC236}">
                <a16:creationId xmlns:a16="http://schemas.microsoft.com/office/drawing/2014/main" id="{968C3968-42F8-3347-D3F2-E03126D75EF3}"/>
              </a:ext>
            </a:extLst>
          </p:cNvPr>
          <p:cNvSpPr txBox="1"/>
          <p:nvPr/>
        </p:nvSpPr>
        <p:spPr>
          <a:xfrm>
            <a:off x="3860791" y="4451606"/>
            <a:ext cx="1014243" cy="276999"/>
          </a:xfrm>
          <a:prstGeom prst="rect">
            <a:avLst/>
          </a:prstGeom>
          <a:noFill/>
        </p:spPr>
        <p:txBody>
          <a:bodyPr wrap="square" rtlCol="0">
            <a:spAutoFit/>
          </a:bodyPr>
          <a:lstStyle/>
          <a:p>
            <a:r>
              <a:rPr lang="en-US" sz="1200" dirty="0">
                <a:latin typeface="Book Antiqua" panose="02040602050305030304" pitchFamily="18" charset="0"/>
              </a:rPr>
              <a:t>Fruits</a:t>
            </a:r>
            <a:endParaRPr lang="en-GB" sz="1200" dirty="0">
              <a:latin typeface="Book Antiqua" panose="02040602050305030304" pitchFamily="18" charset="0"/>
            </a:endParaRPr>
          </a:p>
        </p:txBody>
      </p:sp>
      <p:sp>
        <p:nvSpPr>
          <p:cNvPr id="22" name="TextBox 21">
            <a:extLst>
              <a:ext uri="{FF2B5EF4-FFF2-40B4-BE49-F238E27FC236}">
                <a16:creationId xmlns:a16="http://schemas.microsoft.com/office/drawing/2014/main" id="{996B0154-4459-D84E-9957-B78B752BCE49}"/>
              </a:ext>
            </a:extLst>
          </p:cNvPr>
          <p:cNvSpPr txBox="1"/>
          <p:nvPr/>
        </p:nvSpPr>
        <p:spPr>
          <a:xfrm>
            <a:off x="3804946" y="4904650"/>
            <a:ext cx="1014243" cy="276999"/>
          </a:xfrm>
          <a:prstGeom prst="rect">
            <a:avLst/>
          </a:prstGeom>
          <a:noFill/>
        </p:spPr>
        <p:txBody>
          <a:bodyPr wrap="square" rtlCol="0">
            <a:spAutoFit/>
          </a:bodyPr>
          <a:lstStyle/>
          <a:p>
            <a:r>
              <a:rPr lang="en-US" sz="1200" dirty="0">
                <a:latin typeface="Book Antiqua" panose="02040602050305030304" pitchFamily="18" charset="0"/>
              </a:rPr>
              <a:t>Plantations</a:t>
            </a:r>
            <a:endParaRPr lang="en-GB" sz="1200" dirty="0">
              <a:latin typeface="Book Antiqua" panose="02040602050305030304" pitchFamily="18" charset="0"/>
            </a:endParaRPr>
          </a:p>
        </p:txBody>
      </p:sp>
      <p:sp>
        <p:nvSpPr>
          <p:cNvPr id="23" name="TextBox 22">
            <a:extLst>
              <a:ext uri="{FF2B5EF4-FFF2-40B4-BE49-F238E27FC236}">
                <a16:creationId xmlns:a16="http://schemas.microsoft.com/office/drawing/2014/main" id="{3AC56217-678F-902E-906E-2E04EE757EDD}"/>
              </a:ext>
            </a:extLst>
          </p:cNvPr>
          <p:cNvSpPr txBox="1"/>
          <p:nvPr/>
        </p:nvSpPr>
        <p:spPr>
          <a:xfrm>
            <a:off x="3839792" y="5386978"/>
            <a:ext cx="1014243" cy="276999"/>
          </a:xfrm>
          <a:prstGeom prst="rect">
            <a:avLst/>
          </a:prstGeom>
          <a:noFill/>
        </p:spPr>
        <p:txBody>
          <a:bodyPr wrap="square" rtlCol="0">
            <a:spAutoFit/>
          </a:bodyPr>
          <a:lstStyle/>
          <a:p>
            <a:r>
              <a:rPr lang="en-US" sz="1200" dirty="0">
                <a:latin typeface="Book Antiqua" panose="02040602050305030304" pitchFamily="18" charset="0"/>
              </a:rPr>
              <a:t>Others</a:t>
            </a:r>
            <a:endParaRPr lang="en-GB" sz="1200" dirty="0">
              <a:latin typeface="Book Antiqua" panose="02040602050305030304" pitchFamily="18" charset="0"/>
            </a:endParaRPr>
          </a:p>
        </p:txBody>
      </p:sp>
      <p:graphicFrame>
        <p:nvGraphicFramePr>
          <p:cNvPr id="24" name="Chart 23">
            <a:extLst>
              <a:ext uri="{FF2B5EF4-FFF2-40B4-BE49-F238E27FC236}">
                <a16:creationId xmlns:a16="http://schemas.microsoft.com/office/drawing/2014/main" id="{38A20404-E835-D2A2-B425-054431AF1C9E}"/>
              </a:ext>
            </a:extLst>
          </p:cNvPr>
          <p:cNvGraphicFramePr/>
          <p:nvPr>
            <p:extLst>
              <p:ext uri="{D42A27DB-BD31-4B8C-83A1-F6EECF244321}">
                <p14:modId xmlns:p14="http://schemas.microsoft.com/office/powerpoint/2010/main" val="436763052"/>
              </p:ext>
            </p:extLst>
          </p:nvPr>
        </p:nvGraphicFramePr>
        <p:xfrm>
          <a:off x="4784343" y="1420713"/>
          <a:ext cx="1809515" cy="4477537"/>
        </p:xfrm>
        <a:graphic>
          <a:graphicData uri="http://schemas.openxmlformats.org/drawingml/2006/chart">
            <c:chart xmlns:c="http://schemas.openxmlformats.org/drawingml/2006/chart" xmlns:r="http://schemas.openxmlformats.org/officeDocument/2006/relationships" r:id="rId8"/>
          </a:graphicData>
        </a:graphic>
      </p:graphicFrame>
      <p:cxnSp>
        <p:nvCxnSpPr>
          <p:cNvPr id="25" name="LineBasicVerticalDefault 200">
            <a:extLst>
              <a:ext uri="{FF2B5EF4-FFF2-40B4-BE49-F238E27FC236}">
                <a16:creationId xmlns:a16="http://schemas.microsoft.com/office/drawing/2014/main" id="{22703DC4-3E5A-D068-852F-6850444109C2}"/>
              </a:ext>
            </a:extLst>
          </p:cNvPr>
          <p:cNvCxnSpPr>
            <a:cxnSpLocks/>
          </p:cNvCxnSpPr>
          <p:nvPr>
            <p:custDataLst>
              <p:tags r:id="rId3"/>
            </p:custDataLst>
          </p:nvPr>
        </p:nvCxnSpPr>
        <p:spPr>
          <a:xfrm>
            <a:off x="6522473" y="1554688"/>
            <a:ext cx="0" cy="3579449"/>
          </a:xfrm>
          <a:prstGeom prst="straightConnector1">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graphicFrame>
        <p:nvGraphicFramePr>
          <p:cNvPr id="29" name="Chart 28">
            <a:extLst>
              <a:ext uri="{FF2B5EF4-FFF2-40B4-BE49-F238E27FC236}">
                <a16:creationId xmlns:a16="http://schemas.microsoft.com/office/drawing/2014/main" id="{B1BEFC15-D8DA-2CBA-12A7-F9413951F2B7}"/>
              </a:ext>
            </a:extLst>
          </p:cNvPr>
          <p:cNvGraphicFramePr/>
          <p:nvPr>
            <p:extLst>
              <p:ext uri="{D42A27DB-BD31-4B8C-83A1-F6EECF244321}">
                <p14:modId xmlns:p14="http://schemas.microsoft.com/office/powerpoint/2010/main" val="1504089747"/>
              </p:ext>
            </p:extLst>
          </p:nvPr>
        </p:nvGraphicFramePr>
        <p:xfrm>
          <a:off x="6430697" y="1420712"/>
          <a:ext cx="1566873" cy="4477537"/>
        </p:xfrm>
        <a:graphic>
          <a:graphicData uri="http://schemas.openxmlformats.org/drawingml/2006/chart">
            <c:chart xmlns:c="http://schemas.openxmlformats.org/drawingml/2006/chart" xmlns:r="http://schemas.openxmlformats.org/officeDocument/2006/relationships" r:id="rId9"/>
          </a:graphicData>
        </a:graphic>
      </p:graphicFrame>
      <p:sp>
        <p:nvSpPr>
          <p:cNvPr id="30" name="TextBox 29">
            <a:extLst>
              <a:ext uri="{FF2B5EF4-FFF2-40B4-BE49-F238E27FC236}">
                <a16:creationId xmlns:a16="http://schemas.microsoft.com/office/drawing/2014/main" id="{B29757EA-9745-8927-D6A6-CAAA3C4D05E4}"/>
              </a:ext>
            </a:extLst>
          </p:cNvPr>
          <p:cNvSpPr txBox="1"/>
          <p:nvPr/>
        </p:nvSpPr>
        <p:spPr>
          <a:xfrm>
            <a:off x="3700293" y="696717"/>
            <a:ext cx="4329966" cy="345962"/>
          </a:xfrm>
          <a:prstGeom prst="rect">
            <a:avLst/>
          </a:prstGeom>
          <a:noFill/>
        </p:spPr>
        <p:txBody>
          <a:bodyPr wrap="square">
            <a:spAutoFit/>
          </a:bodyPr>
          <a:lstStyle/>
          <a:p>
            <a:pPr algn="ctr"/>
            <a:r>
              <a:rPr lang="en-US" sz="1600" b="1" dirty="0">
                <a:effectLst/>
                <a:latin typeface="Book Antiqua" panose="02040602050305030304" pitchFamily="18" charset="0"/>
                <a:ea typeface="Calibri" panose="020F0502020204030204" pitchFamily="34" charset="0"/>
                <a:cs typeface="Times New Roman" panose="02020603050405020304" pitchFamily="18" charset="0"/>
              </a:rPr>
              <a:t>Crop wise Share  (% volume, 2022-23)</a:t>
            </a:r>
            <a:endParaRPr lang="en-IN" sz="1600" b="1" dirty="0"/>
          </a:p>
        </p:txBody>
      </p:sp>
      <p:sp>
        <p:nvSpPr>
          <p:cNvPr id="31" name="TextBox 30">
            <a:extLst>
              <a:ext uri="{FF2B5EF4-FFF2-40B4-BE49-F238E27FC236}">
                <a16:creationId xmlns:a16="http://schemas.microsoft.com/office/drawing/2014/main" id="{BDE68CAA-3837-68D4-3B6D-02A2D40D87B1}"/>
              </a:ext>
            </a:extLst>
          </p:cNvPr>
          <p:cNvSpPr txBox="1"/>
          <p:nvPr/>
        </p:nvSpPr>
        <p:spPr>
          <a:xfrm>
            <a:off x="4507583" y="1259416"/>
            <a:ext cx="2014889" cy="307777"/>
          </a:xfrm>
          <a:prstGeom prst="rect">
            <a:avLst/>
          </a:prstGeom>
          <a:noFill/>
        </p:spPr>
        <p:txBody>
          <a:bodyPr wrap="square">
            <a:spAutoFit/>
          </a:bodyPr>
          <a:lstStyle/>
          <a:p>
            <a:pPr algn="ctr"/>
            <a:r>
              <a:rPr lang="en-US" sz="1400" i="1" dirty="0">
                <a:effectLst/>
                <a:latin typeface="Book Antiqua" panose="02040602050305030304" pitchFamily="18" charset="0"/>
                <a:ea typeface="Calibri" panose="020F0502020204030204" pitchFamily="34" charset="0"/>
                <a:cs typeface="Times New Roman" panose="02020603050405020304" pitchFamily="18" charset="0"/>
              </a:rPr>
              <a:t>Synthetic agrochemicals</a:t>
            </a:r>
            <a:endParaRPr lang="en-IN" sz="1400" i="1" dirty="0"/>
          </a:p>
        </p:txBody>
      </p:sp>
      <p:sp>
        <p:nvSpPr>
          <p:cNvPr id="32" name="TextBox 31">
            <a:extLst>
              <a:ext uri="{FF2B5EF4-FFF2-40B4-BE49-F238E27FC236}">
                <a16:creationId xmlns:a16="http://schemas.microsoft.com/office/drawing/2014/main" id="{95C96B55-BA68-24EA-7016-ED76CC6FD6E6}"/>
              </a:ext>
            </a:extLst>
          </p:cNvPr>
          <p:cNvSpPr txBox="1"/>
          <p:nvPr/>
        </p:nvSpPr>
        <p:spPr>
          <a:xfrm>
            <a:off x="6522472" y="1255773"/>
            <a:ext cx="1689228" cy="307777"/>
          </a:xfrm>
          <a:prstGeom prst="rect">
            <a:avLst/>
          </a:prstGeom>
          <a:noFill/>
        </p:spPr>
        <p:txBody>
          <a:bodyPr wrap="square">
            <a:spAutoFit/>
          </a:bodyPr>
          <a:lstStyle/>
          <a:p>
            <a:pPr algn="ctr"/>
            <a:r>
              <a:rPr lang="en-US" sz="1400" i="1" dirty="0">
                <a:effectLst/>
                <a:latin typeface="Book Antiqua" panose="02040602050305030304" pitchFamily="18" charset="0"/>
                <a:ea typeface="Calibri" panose="020F0502020204030204" pitchFamily="34" charset="0"/>
                <a:cs typeface="Times New Roman" panose="02020603050405020304" pitchFamily="18" charset="0"/>
              </a:rPr>
              <a:t>Biopesticides</a:t>
            </a:r>
            <a:endParaRPr lang="en-IN" sz="1400" i="1" dirty="0"/>
          </a:p>
        </p:txBody>
      </p:sp>
      <p:sp>
        <p:nvSpPr>
          <p:cNvPr id="35" name="Rectangle 34">
            <a:extLst>
              <a:ext uri="{FF2B5EF4-FFF2-40B4-BE49-F238E27FC236}">
                <a16:creationId xmlns:a16="http://schemas.microsoft.com/office/drawing/2014/main" id="{CF73CECE-B1EF-EF3C-09FF-79063CD14F6A}"/>
              </a:ext>
            </a:extLst>
          </p:cNvPr>
          <p:cNvSpPr/>
          <p:nvPr/>
        </p:nvSpPr>
        <p:spPr>
          <a:xfrm>
            <a:off x="8030259" y="5884539"/>
            <a:ext cx="4161741" cy="793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i="1" dirty="0">
                <a:solidFill>
                  <a:schemeClr val="tx1"/>
                </a:solidFill>
                <a:latin typeface="Book Antiqua" panose="02040602050305030304" pitchFamily="18" charset="0"/>
              </a:rPr>
              <a:t>Global: </a:t>
            </a:r>
            <a:r>
              <a:rPr lang="en-US" sz="1600" i="1" dirty="0">
                <a:solidFill>
                  <a:schemeClr val="tx1"/>
                </a:solidFill>
                <a:latin typeface="Book Antiqua" panose="02040602050305030304" pitchFamily="18" charset="0"/>
              </a:rPr>
              <a:t>Weedicides – 52%; Fungicides – 23%; Insecticides – 18%; Others – 7%</a:t>
            </a:r>
            <a:endParaRPr lang="en-GB" sz="1600" i="1" dirty="0">
              <a:solidFill>
                <a:schemeClr val="tx1"/>
              </a:solidFill>
              <a:latin typeface="Book Antiqua" panose="02040602050305030304" pitchFamily="18" charset="0"/>
            </a:endParaRPr>
          </a:p>
        </p:txBody>
      </p:sp>
      <p:sp>
        <p:nvSpPr>
          <p:cNvPr id="36" name="TextBox 35">
            <a:extLst>
              <a:ext uri="{FF2B5EF4-FFF2-40B4-BE49-F238E27FC236}">
                <a16:creationId xmlns:a16="http://schemas.microsoft.com/office/drawing/2014/main" id="{63468CDB-14A5-77B6-5453-96EAB253E006}"/>
              </a:ext>
            </a:extLst>
          </p:cNvPr>
          <p:cNvSpPr txBox="1"/>
          <p:nvPr/>
        </p:nvSpPr>
        <p:spPr>
          <a:xfrm>
            <a:off x="9550982" y="3224626"/>
            <a:ext cx="1024079" cy="369332"/>
          </a:xfrm>
          <a:prstGeom prst="rect">
            <a:avLst/>
          </a:prstGeom>
          <a:noFill/>
        </p:spPr>
        <p:txBody>
          <a:bodyPr wrap="square" rtlCol="0">
            <a:spAutoFit/>
          </a:bodyPr>
          <a:lstStyle/>
          <a:p>
            <a:pPr algn="ctr"/>
            <a:r>
              <a:rPr lang="en-US" b="1" dirty="0">
                <a:latin typeface="Book Antiqua" panose="02040602050305030304" pitchFamily="18" charset="0"/>
              </a:rPr>
              <a:t>India</a:t>
            </a:r>
            <a:endParaRPr lang="en-GB" b="1" dirty="0">
              <a:latin typeface="Book Antiqua" panose="02040602050305030304" pitchFamily="18" charset="0"/>
            </a:endParaRPr>
          </a:p>
        </p:txBody>
      </p:sp>
      <p:sp>
        <p:nvSpPr>
          <p:cNvPr id="37" name="TextBox 36">
            <a:extLst>
              <a:ext uri="{FF2B5EF4-FFF2-40B4-BE49-F238E27FC236}">
                <a16:creationId xmlns:a16="http://schemas.microsoft.com/office/drawing/2014/main" id="{DFFBD8B9-175D-7F82-34CD-A9D90571F590}"/>
              </a:ext>
            </a:extLst>
          </p:cNvPr>
          <p:cNvSpPr txBox="1"/>
          <p:nvPr/>
        </p:nvSpPr>
        <p:spPr>
          <a:xfrm>
            <a:off x="3860791" y="6290211"/>
            <a:ext cx="4136778" cy="507831"/>
          </a:xfrm>
          <a:prstGeom prst="rect">
            <a:avLst/>
          </a:prstGeom>
          <a:noFill/>
        </p:spPr>
        <p:txBody>
          <a:bodyPr wrap="square" rtlCol="0">
            <a:spAutoFit/>
          </a:bodyPr>
          <a:lstStyle/>
          <a:p>
            <a:r>
              <a:rPr lang="en-US" sz="900" i="1" dirty="0">
                <a:latin typeface="Book Antiqua" panose="02040602050305030304" pitchFamily="18" charset="0"/>
              </a:rPr>
              <a:t>Cash crops include – cotton, sugarcane</a:t>
            </a:r>
          </a:p>
          <a:p>
            <a:r>
              <a:rPr lang="en-US" sz="900" i="1" dirty="0">
                <a:latin typeface="Book Antiqua" panose="02040602050305030304" pitchFamily="18" charset="0"/>
              </a:rPr>
              <a:t>Fibers include – jute, </a:t>
            </a:r>
            <a:r>
              <a:rPr lang="en-US" sz="900" i="1" dirty="0" err="1">
                <a:latin typeface="Book Antiqua" panose="02040602050305030304" pitchFamily="18" charset="0"/>
              </a:rPr>
              <a:t>mesta</a:t>
            </a:r>
            <a:endParaRPr lang="en-US" sz="900" i="1" dirty="0">
              <a:latin typeface="Book Antiqua" panose="02040602050305030304" pitchFamily="18" charset="0"/>
            </a:endParaRPr>
          </a:p>
          <a:p>
            <a:r>
              <a:rPr lang="en-US" sz="900" i="1" dirty="0">
                <a:latin typeface="Book Antiqua" panose="02040602050305030304" pitchFamily="18" charset="0"/>
              </a:rPr>
              <a:t>Others include – spices, aromatic &amp; medicinal, flowers</a:t>
            </a:r>
            <a:endParaRPr lang="en-GB" sz="900" i="1" dirty="0">
              <a:latin typeface="Book Antiqua" panose="02040602050305030304" pitchFamily="18" charset="0"/>
            </a:endParaRPr>
          </a:p>
        </p:txBody>
      </p:sp>
      <p:sp>
        <p:nvSpPr>
          <p:cNvPr id="3" name="Slide Number Placeholder 5">
            <a:extLst>
              <a:ext uri="{FF2B5EF4-FFF2-40B4-BE49-F238E27FC236}">
                <a16:creationId xmlns:a16="http://schemas.microsoft.com/office/drawing/2014/main" id="{881F65F4-5963-EE48-55D8-06C6F90C9EF2}"/>
              </a:ext>
            </a:extLst>
          </p:cNvPr>
          <p:cNvSpPr>
            <a:spLocks noGrp="1"/>
          </p:cNvSpPr>
          <p:nvPr>
            <p:ph type="sldNum" sz="quarter" idx="12"/>
          </p:nvPr>
        </p:nvSpPr>
        <p:spPr>
          <a:xfrm>
            <a:off x="11887200" y="6620794"/>
            <a:ext cx="283688" cy="237205"/>
          </a:xfrm>
        </p:spPr>
        <p:txBody>
          <a:bodyPr/>
          <a:lstStyle/>
          <a:p>
            <a:fld id="{8D4F848A-3D41-4A27-994B-6B24ACA903D0}" type="slidenum">
              <a:rPr lang="en-US" sz="1000" smtClean="0">
                <a:solidFill>
                  <a:schemeClr val="bg1"/>
                </a:solidFill>
                <a:latin typeface="Book Antiqua" panose="02040602050305030304" pitchFamily="18" charset="0"/>
              </a:rPr>
              <a:t>6</a:t>
            </a:fld>
            <a:endParaRPr lang="en-US" sz="100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2605059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88E8-202B-2532-198E-67D80A4AA586}"/>
              </a:ext>
            </a:extLst>
          </p:cNvPr>
          <p:cNvSpPr>
            <a:spLocks noGrp="1"/>
          </p:cNvSpPr>
          <p:nvPr>
            <p:ph type="title"/>
          </p:nvPr>
        </p:nvSpPr>
        <p:spPr/>
        <p:txBody>
          <a:bodyPr/>
          <a:lstStyle/>
          <a:p>
            <a:r>
              <a:rPr lang="en-US" dirty="0"/>
              <a:t>Usage comparison: India vs Global</a:t>
            </a:r>
            <a:endParaRPr lang="en-GB" dirty="0"/>
          </a:p>
        </p:txBody>
      </p:sp>
      <p:graphicFrame>
        <p:nvGraphicFramePr>
          <p:cNvPr id="55" name="Chart 54">
            <a:extLst>
              <a:ext uri="{FF2B5EF4-FFF2-40B4-BE49-F238E27FC236}">
                <a16:creationId xmlns:a16="http://schemas.microsoft.com/office/drawing/2014/main" id="{E5355944-C160-6A87-24CA-8CDFBCD9C009}"/>
              </a:ext>
            </a:extLst>
          </p:cNvPr>
          <p:cNvGraphicFramePr/>
          <p:nvPr>
            <p:extLst>
              <p:ext uri="{D42A27DB-BD31-4B8C-83A1-F6EECF244321}">
                <p14:modId xmlns:p14="http://schemas.microsoft.com/office/powerpoint/2010/main" val="3434350349"/>
              </p:ext>
            </p:extLst>
          </p:nvPr>
        </p:nvGraphicFramePr>
        <p:xfrm>
          <a:off x="179614" y="735995"/>
          <a:ext cx="11901673"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9F3EBAA-12BB-1AE6-1FF0-BBC7A65C6FF9}"/>
              </a:ext>
            </a:extLst>
          </p:cNvPr>
          <p:cNvSpPr txBox="1"/>
          <p:nvPr/>
        </p:nvSpPr>
        <p:spPr>
          <a:xfrm>
            <a:off x="26289" y="6592984"/>
            <a:ext cx="3186359" cy="246221"/>
          </a:xfrm>
          <a:prstGeom prst="rect">
            <a:avLst/>
          </a:prstGeom>
          <a:noFill/>
        </p:spPr>
        <p:txBody>
          <a:bodyPr wrap="square">
            <a:spAutoFit/>
          </a:bodyPr>
          <a:lstStyle/>
          <a:p>
            <a:pPr algn="ctr"/>
            <a:r>
              <a:rPr lang="en-US" sz="1000" dirty="0">
                <a:effectLst/>
                <a:latin typeface="Book Antiqua" panose="02040602050305030304" pitchFamily="18" charset="0"/>
                <a:ea typeface="Calibri" panose="020F0502020204030204" pitchFamily="34" charset="0"/>
                <a:cs typeface="Times New Roman" panose="02020603050405020304" pitchFamily="18" charset="0"/>
              </a:rPr>
              <a:t>Source: FAO, active ingredient</a:t>
            </a:r>
          </a:p>
        </p:txBody>
      </p:sp>
      <p:sp>
        <p:nvSpPr>
          <p:cNvPr id="5" name="Slide Number Placeholder 5">
            <a:extLst>
              <a:ext uri="{FF2B5EF4-FFF2-40B4-BE49-F238E27FC236}">
                <a16:creationId xmlns:a16="http://schemas.microsoft.com/office/drawing/2014/main" id="{90F68CCF-D0B2-9C19-9DB2-B217A08A1E3B}"/>
              </a:ext>
            </a:extLst>
          </p:cNvPr>
          <p:cNvSpPr>
            <a:spLocks noGrp="1"/>
          </p:cNvSpPr>
          <p:nvPr>
            <p:ph type="sldNum" sz="quarter" idx="12"/>
          </p:nvPr>
        </p:nvSpPr>
        <p:spPr>
          <a:xfrm>
            <a:off x="11887200" y="6620794"/>
            <a:ext cx="283688" cy="237205"/>
          </a:xfrm>
        </p:spPr>
        <p:txBody>
          <a:bodyPr/>
          <a:lstStyle/>
          <a:p>
            <a:fld id="{8D4F848A-3D41-4A27-994B-6B24ACA903D0}" type="slidenum">
              <a:rPr lang="en-US" sz="1000" smtClean="0">
                <a:solidFill>
                  <a:schemeClr val="bg1"/>
                </a:solidFill>
                <a:latin typeface="Book Antiqua" panose="02040602050305030304" pitchFamily="18" charset="0"/>
              </a:rPr>
              <a:t>7</a:t>
            </a:fld>
            <a:endParaRPr lang="en-US" sz="1000" dirty="0">
              <a:solidFill>
                <a:schemeClr val="bg1"/>
              </a:solidFill>
              <a:latin typeface="Book Antiqua" panose="02040602050305030304" pitchFamily="18" charset="0"/>
            </a:endParaRPr>
          </a:p>
        </p:txBody>
      </p:sp>
      <p:sp>
        <p:nvSpPr>
          <p:cNvPr id="4" name="TextBox 3">
            <a:extLst>
              <a:ext uri="{FF2B5EF4-FFF2-40B4-BE49-F238E27FC236}">
                <a16:creationId xmlns:a16="http://schemas.microsoft.com/office/drawing/2014/main" id="{40EA7F32-78F1-FE47-74E9-659F0F8B33EC}"/>
              </a:ext>
            </a:extLst>
          </p:cNvPr>
          <p:cNvSpPr txBox="1"/>
          <p:nvPr/>
        </p:nvSpPr>
        <p:spPr>
          <a:xfrm>
            <a:off x="4063112" y="719666"/>
            <a:ext cx="5766687" cy="338554"/>
          </a:xfrm>
          <a:prstGeom prst="rect">
            <a:avLst/>
          </a:prstGeom>
          <a:noFill/>
        </p:spPr>
        <p:txBody>
          <a:bodyPr wrap="square">
            <a:spAutoFit/>
          </a:bodyPr>
          <a:lstStyle/>
          <a:p>
            <a:pPr algn="ctr"/>
            <a:r>
              <a:rPr lang="en-US" sz="1600" b="1" dirty="0">
                <a:latin typeface="Book Antiqua" panose="02040602050305030304" pitchFamily="18" charset="0"/>
                <a:ea typeface="Calibri" panose="020F0502020204030204" pitchFamily="34" charset="0"/>
                <a:cs typeface="Times New Roman" panose="02020603050405020304" pitchFamily="18" charset="0"/>
              </a:rPr>
              <a:t>Agrochemical</a:t>
            </a:r>
            <a:r>
              <a:rPr lang="en-US" sz="1600" b="1" dirty="0">
                <a:effectLst/>
                <a:latin typeface="Book Antiqua" panose="02040602050305030304" pitchFamily="18" charset="0"/>
                <a:ea typeface="Calibri" panose="020F0502020204030204" pitchFamily="34" charset="0"/>
                <a:cs typeface="Times New Roman" panose="02020603050405020304" pitchFamily="18" charset="0"/>
              </a:rPr>
              <a:t> use (2021, kg/ha active ingredient)</a:t>
            </a:r>
            <a:endParaRPr lang="en-IN" sz="1600" b="1" dirty="0"/>
          </a:p>
        </p:txBody>
      </p:sp>
    </p:spTree>
    <p:extLst>
      <p:ext uri="{BB962C8B-B14F-4D97-AF65-F5344CB8AC3E}">
        <p14:creationId xmlns:p14="http://schemas.microsoft.com/office/powerpoint/2010/main" val="3281286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88E8-202B-2532-198E-67D80A4AA586}"/>
              </a:ext>
            </a:extLst>
          </p:cNvPr>
          <p:cNvSpPr>
            <a:spLocks noGrp="1"/>
          </p:cNvSpPr>
          <p:nvPr>
            <p:ph type="title"/>
          </p:nvPr>
        </p:nvSpPr>
        <p:spPr/>
        <p:txBody>
          <a:bodyPr/>
          <a:lstStyle/>
          <a:p>
            <a:r>
              <a:rPr lang="en-US" dirty="0"/>
              <a:t>India – Emerging as a preferred global manufacturing destination</a:t>
            </a:r>
            <a:endParaRPr lang="en-GB" dirty="0"/>
          </a:p>
        </p:txBody>
      </p:sp>
      <p:sp>
        <p:nvSpPr>
          <p:cNvPr id="13" name="TextBox 12">
            <a:extLst>
              <a:ext uri="{FF2B5EF4-FFF2-40B4-BE49-F238E27FC236}">
                <a16:creationId xmlns:a16="http://schemas.microsoft.com/office/drawing/2014/main" id="{9FB0759E-CC0C-6AD6-01D6-696AFC93A448}"/>
              </a:ext>
            </a:extLst>
          </p:cNvPr>
          <p:cNvSpPr txBox="1"/>
          <p:nvPr/>
        </p:nvSpPr>
        <p:spPr>
          <a:xfrm>
            <a:off x="6444345" y="774848"/>
            <a:ext cx="5486400" cy="584775"/>
          </a:xfrm>
          <a:prstGeom prst="rect">
            <a:avLst/>
          </a:prstGeom>
          <a:noFill/>
        </p:spPr>
        <p:txBody>
          <a:bodyPr wrap="square">
            <a:spAutoFit/>
          </a:bodyPr>
          <a:lstStyle/>
          <a:p>
            <a:pPr algn="ctr"/>
            <a:r>
              <a:rPr lang="en-US" sz="1600" b="1" dirty="0">
                <a:effectLst/>
                <a:latin typeface="Book Antiqua" panose="02040602050305030304" pitchFamily="18" charset="0"/>
                <a:ea typeface="Calibri" panose="020F0502020204030204" pitchFamily="34" charset="0"/>
                <a:cs typeface="Times New Roman" panose="02020603050405020304" pitchFamily="18" charset="0"/>
              </a:rPr>
              <a:t>Indian exports: Key export destinations </a:t>
            </a:r>
          </a:p>
          <a:p>
            <a:pPr algn="ctr"/>
            <a:r>
              <a:rPr lang="en-US" sz="1600" i="1" dirty="0">
                <a:effectLst/>
                <a:latin typeface="Book Antiqua" panose="02040602050305030304" pitchFamily="18" charset="0"/>
                <a:ea typeface="Calibri" panose="020F0502020204030204" pitchFamily="34" charset="0"/>
                <a:cs typeface="Times New Roman" panose="02020603050405020304" pitchFamily="18" charset="0"/>
              </a:rPr>
              <a:t>(% Share, value terms)</a:t>
            </a:r>
          </a:p>
        </p:txBody>
      </p:sp>
      <p:graphicFrame>
        <p:nvGraphicFramePr>
          <p:cNvPr id="15" name="Chart 14">
            <a:extLst>
              <a:ext uri="{FF2B5EF4-FFF2-40B4-BE49-F238E27FC236}">
                <a16:creationId xmlns:a16="http://schemas.microsoft.com/office/drawing/2014/main" id="{2120F90D-6874-BDEF-5911-A52040215DF5}"/>
              </a:ext>
            </a:extLst>
          </p:cNvPr>
          <p:cNvGraphicFramePr/>
          <p:nvPr>
            <p:extLst>
              <p:ext uri="{D42A27DB-BD31-4B8C-83A1-F6EECF244321}">
                <p14:modId xmlns:p14="http://schemas.microsoft.com/office/powerpoint/2010/main" val="3581317222"/>
              </p:ext>
            </p:extLst>
          </p:nvPr>
        </p:nvGraphicFramePr>
        <p:xfrm>
          <a:off x="5747657" y="1508963"/>
          <a:ext cx="6396229" cy="4401979"/>
        </p:xfrm>
        <a:graphic>
          <a:graphicData uri="http://schemas.openxmlformats.org/drawingml/2006/chart">
            <c:chart xmlns:c="http://schemas.openxmlformats.org/drawingml/2006/chart" xmlns:r="http://schemas.openxmlformats.org/officeDocument/2006/relationships" r:id="rId2"/>
          </a:graphicData>
        </a:graphic>
      </p:graphicFrame>
      <p:sp>
        <p:nvSpPr>
          <p:cNvPr id="55" name="Wave 54">
            <a:extLst>
              <a:ext uri="{FF2B5EF4-FFF2-40B4-BE49-F238E27FC236}">
                <a16:creationId xmlns:a16="http://schemas.microsoft.com/office/drawing/2014/main" id="{12939FCE-34CD-492F-79A1-E1661C804F22}"/>
              </a:ext>
            </a:extLst>
          </p:cNvPr>
          <p:cNvSpPr/>
          <p:nvPr/>
        </p:nvSpPr>
        <p:spPr>
          <a:xfrm>
            <a:off x="48114" y="5027221"/>
            <a:ext cx="2532561" cy="1270811"/>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India as the 2</a:t>
            </a:r>
            <a:r>
              <a:rPr lang="en-US" sz="1600" baseline="30000" dirty="0">
                <a:latin typeface="Book Antiqua" panose="02040602050305030304" pitchFamily="18" charset="0"/>
              </a:rPr>
              <a:t>nd</a:t>
            </a:r>
            <a:r>
              <a:rPr lang="en-US" sz="1600" dirty="0">
                <a:latin typeface="Book Antiqua" panose="02040602050305030304" pitchFamily="18" charset="0"/>
              </a:rPr>
              <a:t> largest exporter of agrochemicals</a:t>
            </a:r>
            <a:endParaRPr lang="en-IN" sz="1600" dirty="0">
              <a:latin typeface="Book Antiqua" panose="02040602050305030304" pitchFamily="18" charset="0"/>
            </a:endParaRPr>
          </a:p>
        </p:txBody>
      </p:sp>
      <p:graphicFrame>
        <p:nvGraphicFramePr>
          <p:cNvPr id="3" name="Chart 2">
            <a:extLst>
              <a:ext uri="{FF2B5EF4-FFF2-40B4-BE49-F238E27FC236}">
                <a16:creationId xmlns:a16="http://schemas.microsoft.com/office/drawing/2014/main" id="{701A56D9-93F3-91FC-A3B5-F697974B7B6F}"/>
              </a:ext>
            </a:extLst>
          </p:cNvPr>
          <p:cNvGraphicFramePr>
            <a:graphicFrameLocks/>
          </p:cNvGraphicFramePr>
          <p:nvPr>
            <p:extLst>
              <p:ext uri="{D42A27DB-BD31-4B8C-83A1-F6EECF244321}">
                <p14:modId xmlns:p14="http://schemas.microsoft.com/office/powerpoint/2010/main" val="2917749151"/>
              </p:ext>
            </p:extLst>
          </p:nvPr>
        </p:nvGraphicFramePr>
        <p:xfrm>
          <a:off x="48114" y="1083565"/>
          <a:ext cx="5699543" cy="389862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0C3A3B07-013C-3673-66AB-3E4F96705184}"/>
              </a:ext>
            </a:extLst>
          </p:cNvPr>
          <p:cNvSpPr txBox="1"/>
          <p:nvPr/>
        </p:nvSpPr>
        <p:spPr>
          <a:xfrm>
            <a:off x="746550" y="791178"/>
            <a:ext cx="4707193" cy="584775"/>
          </a:xfrm>
          <a:prstGeom prst="rect">
            <a:avLst/>
          </a:prstGeom>
          <a:noFill/>
        </p:spPr>
        <p:txBody>
          <a:bodyPr wrap="square">
            <a:spAutoFit/>
          </a:bodyPr>
          <a:lstStyle/>
          <a:p>
            <a:pPr algn="ctr"/>
            <a:r>
              <a:rPr lang="en-US" sz="1600" b="1" dirty="0">
                <a:latin typeface="Book Antiqua" panose="02040602050305030304" pitchFamily="18" charset="0"/>
                <a:ea typeface="Calibri" panose="020F0502020204030204" pitchFamily="34" charset="0"/>
                <a:cs typeface="Times New Roman" panose="02020603050405020304" pitchFamily="18" charset="0"/>
              </a:rPr>
              <a:t>Top 5 agrochemical exporting countries </a:t>
            </a:r>
          </a:p>
          <a:p>
            <a:pPr algn="ctr"/>
            <a:r>
              <a:rPr lang="en-US" sz="1600" i="1" dirty="0">
                <a:latin typeface="Book Antiqua" panose="02040602050305030304" pitchFamily="18" charset="0"/>
                <a:ea typeface="Calibri" panose="020F0502020204030204" pitchFamily="34" charset="0"/>
                <a:cs typeface="Times New Roman" panose="02020603050405020304" pitchFamily="18" charset="0"/>
              </a:rPr>
              <a:t>(2022, USD Bn)</a:t>
            </a:r>
            <a:endParaRPr lang="en-US" sz="1600" i="1"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6" name="Wave 5">
            <a:extLst>
              <a:ext uri="{FF2B5EF4-FFF2-40B4-BE49-F238E27FC236}">
                <a16:creationId xmlns:a16="http://schemas.microsoft.com/office/drawing/2014/main" id="{1B1B9C28-9AF2-5891-8586-DD9CAFD3526D}"/>
              </a:ext>
            </a:extLst>
          </p:cNvPr>
          <p:cNvSpPr/>
          <p:nvPr/>
        </p:nvSpPr>
        <p:spPr>
          <a:xfrm>
            <a:off x="2691271" y="4999359"/>
            <a:ext cx="2762472" cy="1270812"/>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Book Antiqua" panose="02040602050305030304" pitchFamily="18" charset="0"/>
              </a:rPr>
              <a:t>Share of India in global </a:t>
            </a:r>
          </a:p>
          <a:p>
            <a:pPr algn="ctr"/>
            <a:r>
              <a:rPr lang="en-US" sz="1600" dirty="0">
                <a:latin typeface="Book Antiqua" panose="02040602050305030304" pitchFamily="18" charset="0"/>
              </a:rPr>
              <a:t> ~ 11 %</a:t>
            </a:r>
            <a:endParaRPr lang="en-IN" sz="1600" dirty="0">
              <a:latin typeface="Book Antiqua" panose="02040602050305030304" pitchFamily="18" charset="0"/>
            </a:endParaRPr>
          </a:p>
        </p:txBody>
      </p:sp>
      <p:sp>
        <p:nvSpPr>
          <p:cNvPr id="7" name="TextBox 6">
            <a:extLst>
              <a:ext uri="{FF2B5EF4-FFF2-40B4-BE49-F238E27FC236}">
                <a16:creationId xmlns:a16="http://schemas.microsoft.com/office/drawing/2014/main" id="{8E0F1067-FCEF-B80C-4444-836A1516FF55}"/>
              </a:ext>
            </a:extLst>
          </p:cNvPr>
          <p:cNvSpPr txBox="1"/>
          <p:nvPr/>
        </p:nvSpPr>
        <p:spPr>
          <a:xfrm>
            <a:off x="26289" y="6592984"/>
            <a:ext cx="3186359" cy="246221"/>
          </a:xfrm>
          <a:prstGeom prst="rect">
            <a:avLst/>
          </a:prstGeom>
          <a:noFill/>
        </p:spPr>
        <p:txBody>
          <a:bodyPr wrap="square">
            <a:spAutoFit/>
          </a:bodyPr>
          <a:lstStyle/>
          <a:p>
            <a:pPr algn="ctr"/>
            <a:r>
              <a:rPr lang="en-US" sz="1000" dirty="0">
                <a:effectLst/>
                <a:latin typeface="Book Antiqua" panose="02040602050305030304" pitchFamily="18" charset="0"/>
                <a:ea typeface="Calibri" panose="020F0502020204030204" pitchFamily="34" charset="0"/>
                <a:cs typeface="Times New Roman" panose="02020603050405020304" pitchFamily="18" charset="0"/>
              </a:rPr>
              <a:t>Source: ITC Trade Map,, WTO </a:t>
            </a:r>
          </a:p>
        </p:txBody>
      </p:sp>
      <p:sp>
        <p:nvSpPr>
          <p:cNvPr id="8" name="Slide Number Placeholder 5">
            <a:extLst>
              <a:ext uri="{FF2B5EF4-FFF2-40B4-BE49-F238E27FC236}">
                <a16:creationId xmlns:a16="http://schemas.microsoft.com/office/drawing/2014/main" id="{FF22F103-2E13-C02A-C9A9-54E5AA67DED2}"/>
              </a:ext>
            </a:extLst>
          </p:cNvPr>
          <p:cNvSpPr>
            <a:spLocks noGrp="1"/>
          </p:cNvSpPr>
          <p:nvPr>
            <p:ph type="sldNum" sz="quarter" idx="12"/>
          </p:nvPr>
        </p:nvSpPr>
        <p:spPr>
          <a:xfrm>
            <a:off x="11887200" y="6620794"/>
            <a:ext cx="283688" cy="237205"/>
          </a:xfrm>
        </p:spPr>
        <p:txBody>
          <a:bodyPr/>
          <a:lstStyle/>
          <a:p>
            <a:fld id="{8D4F848A-3D41-4A27-994B-6B24ACA903D0}" type="slidenum">
              <a:rPr lang="en-US" sz="1000" smtClean="0">
                <a:solidFill>
                  <a:schemeClr val="bg1"/>
                </a:solidFill>
                <a:latin typeface="Book Antiqua" panose="02040602050305030304" pitchFamily="18" charset="0"/>
              </a:rPr>
              <a:t>8</a:t>
            </a:fld>
            <a:endParaRPr lang="en-US" sz="1000" dirty="0">
              <a:solidFill>
                <a:schemeClr val="bg1"/>
              </a:solidFill>
              <a:latin typeface="Book Antiqua" panose="02040602050305030304" pitchFamily="18" charset="0"/>
            </a:endParaRPr>
          </a:p>
        </p:txBody>
      </p:sp>
      <p:sp>
        <p:nvSpPr>
          <p:cNvPr id="4" name="TextBox 3">
            <a:extLst>
              <a:ext uri="{FF2B5EF4-FFF2-40B4-BE49-F238E27FC236}">
                <a16:creationId xmlns:a16="http://schemas.microsoft.com/office/drawing/2014/main" id="{B4D36C9D-DEDF-040D-EBA3-8911CB35A771}"/>
              </a:ext>
            </a:extLst>
          </p:cNvPr>
          <p:cNvSpPr txBox="1"/>
          <p:nvPr/>
        </p:nvSpPr>
        <p:spPr>
          <a:xfrm>
            <a:off x="6661132" y="6551821"/>
            <a:ext cx="3380939" cy="246221"/>
          </a:xfrm>
          <a:prstGeom prst="rect">
            <a:avLst/>
          </a:prstGeom>
          <a:noFill/>
        </p:spPr>
        <p:txBody>
          <a:bodyPr wrap="square">
            <a:spAutoFit/>
          </a:bodyPr>
          <a:lstStyle/>
          <a:p>
            <a:pPr algn="ctr"/>
            <a:r>
              <a:rPr lang="en-US" sz="1000" dirty="0">
                <a:effectLst/>
                <a:latin typeface="Book Antiqua" panose="02040602050305030304" pitchFamily="18" charset="0"/>
                <a:ea typeface="Calibri" panose="020F0502020204030204" pitchFamily="34" charset="0"/>
                <a:cs typeface="Times New Roman" panose="02020603050405020304" pitchFamily="18" charset="0"/>
              </a:rPr>
              <a:t>Source: CHEMEXIL export statistics, 2022-23 provisional</a:t>
            </a:r>
          </a:p>
        </p:txBody>
      </p:sp>
    </p:spTree>
    <p:extLst>
      <p:ext uri="{BB962C8B-B14F-4D97-AF65-F5344CB8AC3E}">
        <p14:creationId xmlns:p14="http://schemas.microsoft.com/office/powerpoint/2010/main" val="208524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46315-AAEE-A54A-A93B-EFD5336DF0C6}"/>
              </a:ext>
            </a:extLst>
          </p:cNvPr>
          <p:cNvSpPr>
            <a:spLocks noGrp="1"/>
          </p:cNvSpPr>
          <p:nvPr>
            <p:ph type="title"/>
          </p:nvPr>
        </p:nvSpPr>
        <p:spPr/>
        <p:txBody>
          <a:bodyPr/>
          <a:lstStyle/>
          <a:p>
            <a:r>
              <a:rPr lang="en-US" dirty="0"/>
              <a:t>Winds of change  10 key trends that the Indian industry is undergoing ..</a:t>
            </a:r>
            <a:endParaRPr lang="en-GB" dirty="0"/>
          </a:p>
        </p:txBody>
      </p:sp>
      <p:grpSp>
        <p:nvGrpSpPr>
          <p:cNvPr id="7" name="Group 6">
            <a:extLst>
              <a:ext uri="{FF2B5EF4-FFF2-40B4-BE49-F238E27FC236}">
                <a16:creationId xmlns:a16="http://schemas.microsoft.com/office/drawing/2014/main" id="{5DF73C46-746F-6A2D-9E61-17AE2B80BB52}"/>
              </a:ext>
            </a:extLst>
          </p:cNvPr>
          <p:cNvGrpSpPr/>
          <p:nvPr/>
        </p:nvGrpSpPr>
        <p:grpSpPr>
          <a:xfrm>
            <a:off x="3164923" y="1008685"/>
            <a:ext cx="2782731" cy="1597156"/>
            <a:chOff x="3164923" y="1008685"/>
            <a:chExt cx="2782731" cy="1597156"/>
          </a:xfrm>
        </p:grpSpPr>
        <p:sp>
          <p:nvSpPr>
            <p:cNvPr id="18" name="Rectangle 13">
              <a:extLst>
                <a:ext uri="{FF2B5EF4-FFF2-40B4-BE49-F238E27FC236}">
                  <a16:creationId xmlns:a16="http://schemas.microsoft.com/office/drawing/2014/main" id="{38FF0991-499E-120C-33C3-38CDF34A1FB2}"/>
                </a:ext>
              </a:extLst>
            </p:cNvPr>
            <p:cNvSpPr>
              <a:spLocks noChangeArrowheads="1"/>
            </p:cNvSpPr>
            <p:nvPr>
              <p:custDataLst>
                <p:tags r:id="rId28"/>
              </p:custDataLst>
            </p:nvPr>
          </p:nvSpPr>
          <p:spPr bwMode="gray">
            <a:xfrm>
              <a:off x="3634831" y="2352674"/>
              <a:ext cx="2103120" cy="182880"/>
            </a:xfrm>
            <a:prstGeom prst="rect">
              <a:avLst/>
            </a:prstGeom>
            <a:gradFill rotWithShape="1">
              <a:gsLst>
                <a:gs pos="25000">
                  <a:schemeClr val="accent1">
                    <a:lumMod val="50000"/>
                  </a:schemeClr>
                </a:gs>
                <a:gs pos="68000">
                  <a:srgbClr val="FFFFFF"/>
                </a:gs>
              </a:gsLst>
              <a:path path="shape">
                <a:fillToRect l="50000" t="50000" r="50000" b="50000"/>
              </a:path>
            </a:gradFill>
            <a:ln>
              <a:noFill/>
            </a:ln>
            <a:effectLst/>
          </p:spPr>
          <p:txBody>
            <a:bodyPr wrap="none"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L="0" marR="0" lvl="0" indent="0" algn="ctr" defTabSz="932962" eaLnBrk="1" fontAlgn="base" latinLnBrk="0" hangingPunct="1">
                <a:lnSpc>
                  <a:spcPct val="100000"/>
                </a:lnSpc>
                <a:spcBef>
                  <a:spcPct val="0"/>
                </a:spcBef>
                <a:spcAft>
                  <a:spcPct val="0"/>
                </a:spcAft>
                <a:buClrTx/>
                <a:buSzTx/>
                <a:buFontTx/>
                <a:buNone/>
                <a:tabLst/>
                <a:defRPr/>
              </a:pPr>
              <a:endParaRPr kumimoji="0" lang="en-IN" altLang="en-US" sz="1300" i="0" u="none" strike="noStrike" kern="0" cap="none" spc="0" normalizeH="0" baseline="0" noProof="0">
                <a:ln>
                  <a:noFill/>
                </a:ln>
                <a:solidFill>
                  <a:srgbClr val="000000"/>
                </a:solidFill>
                <a:effectLst/>
                <a:uLnTx/>
                <a:uFillTx/>
                <a:latin typeface="Book Antiqua" panose="02040602050305030304" pitchFamily="18" charset="0"/>
              </a:endParaRPr>
            </a:p>
          </p:txBody>
        </p:sp>
        <p:sp>
          <p:nvSpPr>
            <p:cNvPr id="32" name="Rectangle 65">
              <a:extLst>
                <a:ext uri="{FF2B5EF4-FFF2-40B4-BE49-F238E27FC236}">
                  <a16:creationId xmlns:a16="http://schemas.microsoft.com/office/drawing/2014/main" id="{18C9398B-49ED-7AAB-0C68-196E060FB636}"/>
                </a:ext>
              </a:extLst>
            </p:cNvPr>
            <p:cNvSpPr>
              <a:spLocks noChangeAspect="1" noChangeArrowheads="1"/>
            </p:cNvSpPr>
            <p:nvPr>
              <p:custDataLst>
                <p:tags r:id="rId29"/>
              </p:custDataLst>
            </p:nvPr>
          </p:nvSpPr>
          <p:spPr bwMode="gray">
            <a:xfrm>
              <a:off x="3164923" y="1016876"/>
              <a:ext cx="2782731" cy="1588965"/>
            </a:xfrm>
            <a:prstGeom prst="rect">
              <a:avLst/>
            </a:prstGeom>
            <a:solidFill>
              <a:schemeClr val="accent1">
                <a:lumMod val="40000"/>
                <a:lumOff val="60000"/>
                <a:alpha val="70195"/>
              </a:schemeClr>
            </a:solidFill>
            <a:ln w="9525" algn="ctr">
              <a:solidFill>
                <a:srgbClr val="C7E0FB"/>
              </a:solidFill>
              <a:miter lim="800000"/>
              <a:headEnd type="none" w="sm" len="sm"/>
              <a:tailEnd type="none" w="sm" len="sm"/>
            </a:ln>
            <a:effectLst/>
          </p:spPr>
          <p:txBody>
            <a:bodyPr lIns="46622" tIns="46622" rIns="46622" bIns="46622"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L="0" marR="0" lvl="0" indent="0" algn="ctr" defTabSz="932962" rtl="1" eaLnBrk="1" fontAlgn="base" latinLnBrk="0" hangingPunct="1">
                <a:lnSpc>
                  <a:spcPct val="100000"/>
                </a:lnSpc>
                <a:spcBef>
                  <a:spcPct val="0"/>
                </a:spcBef>
                <a:spcAft>
                  <a:spcPct val="0"/>
                </a:spcAft>
                <a:buClrTx/>
                <a:buSzPct val="120000"/>
                <a:buFontTx/>
                <a:buNone/>
                <a:tabLst/>
                <a:defRPr/>
              </a:pPr>
              <a:r>
                <a:rPr kumimoji="0" lang="en-GB" altLang="en-US" sz="1600" i="0" u="none" strike="noStrike" kern="0" cap="none" spc="0" normalizeH="0" baseline="0" noProof="0" dirty="0">
                  <a:ln>
                    <a:noFill/>
                  </a:ln>
                  <a:solidFill>
                    <a:srgbClr val="000000"/>
                  </a:solidFill>
                  <a:effectLst/>
                  <a:uLnTx/>
                  <a:uFillTx/>
                  <a:latin typeface="Book Antiqua" panose="02040602050305030304" pitchFamily="18" charset="0"/>
                </a:rPr>
                <a:t>Emergence of bio-control and hybrid control</a:t>
              </a:r>
            </a:p>
          </p:txBody>
        </p:sp>
        <p:grpSp>
          <p:nvGrpSpPr>
            <p:cNvPr id="33" name="Group 69">
              <a:extLst>
                <a:ext uri="{FF2B5EF4-FFF2-40B4-BE49-F238E27FC236}">
                  <a16:creationId xmlns:a16="http://schemas.microsoft.com/office/drawing/2014/main" id="{EEE3005D-26D5-2BDF-3D62-B6C2C7A992BF}"/>
                </a:ext>
              </a:extLst>
            </p:cNvPr>
            <p:cNvGrpSpPr>
              <a:grpSpLocks/>
            </p:cNvGrpSpPr>
            <p:nvPr>
              <p:custDataLst>
                <p:tags r:id="rId30"/>
              </p:custDataLst>
            </p:nvPr>
          </p:nvGrpSpPr>
          <p:grpSpPr bwMode="auto">
            <a:xfrm>
              <a:off x="4584338" y="1008685"/>
              <a:ext cx="291554" cy="288315"/>
              <a:chOff x="3523" y="190"/>
              <a:chExt cx="309" cy="309"/>
            </a:xfrm>
          </p:grpSpPr>
          <p:sp>
            <p:nvSpPr>
              <p:cNvPr id="34" name="Oval 70">
                <a:extLst>
                  <a:ext uri="{FF2B5EF4-FFF2-40B4-BE49-F238E27FC236}">
                    <a16:creationId xmlns:a16="http://schemas.microsoft.com/office/drawing/2014/main" id="{2523462F-92B9-5154-7DF7-5060EA3DA64B}"/>
                  </a:ext>
                </a:extLst>
              </p:cNvPr>
              <p:cNvSpPr>
                <a:spLocks noChangeArrowheads="1"/>
              </p:cNvSpPr>
              <p:nvPr/>
            </p:nvSpPr>
            <p:spPr bwMode="gray">
              <a:xfrm>
                <a:off x="3523" y="190"/>
                <a:ext cx="309" cy="309"/>
              </a:xfrm>
              <a:prstGeom prst="ellipse">
                <a:avLst/>
              </a:prstGeom>
              <a:gradFill rotWithShape="1">
                <a:gsLst>
                  <a:gs pos="0">
                    <a:srgbClr val="91B0FF">
                      <a:gamma/>
                      <a:tint val="73725"/>
                      <a:invGamma/>
                    </a:srgbClr>
                  </a:gs>
                  <a:gs pos="100000">
                    <a:srgbClr val="91B0FF"/>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32962" eaLnBrk="1" fontAlgn="base" latinLnBrk="0" hangingPunct="1">
                  <a:lnSpc>
                    <a:spcPct val="100000"/>
                  </a:lnSpc>
                  <a:spcBef>
                    <a:spcPct val="0"/>
                  </a:spcBef>
                  <a:spcAft>
                    <a:spcPct val="0"/>
                  </a:spcAft>
                  <a:buClrTx/>
                  <a:buSzTx/>
                  <a:buFontTx/>
                  <a:buNone/>
                  <a:tabLst/>
                  <a:defRPr/>
                </a:pPr>
                <a:endParaRPr kumimoji="0" lang="en-IN" sz="1300" i="0" u="none" strike="noStrike" kern="0" cap="none" spc="0" normalizeH="0" baseline="0" noProof="0">
                  <a:ln>
                    <a:noFill/>
                  </a:ln>
                  <a:solidFill>
                    <a:srgbClr val="000000"/>
                  </a:solidFill>
                  <a:effectLst/>
                  <a:uLnTx/>
                  <a:uFillTx/>
                  <a:latin typeface="Book Antiqua" panose="02040602050305030304" pitchFamily="18" charset="0"/>
                </a:endParaRPr>
              </a:p>
            </p:txBody>
          </p:sp>
          <p:sp>
            <p:nvSpPr>
              <p:cNvPr id="35" name="Oval 71">
                <a:extLst>
                  <a:ext uri="{FF2B5EF4-FFF2-40B4-BE49-F238E27FC236}">
                    <a16:creationId xmlns:a16="http://schemas.microsoft.com/office/drawing/2014/main" id="{45E61800-C121-4272-F9CF-E387902553B1}"/>
                  </a:ext>
                </a:extLst>
              </p:cNvPr>
              <p:cNvSpPr>
                <a:spLocks noChangeArrowheads="1"/>
              </p:cNvSpPr>
              <p:nvPr/>
            </p:nvSpPr>
            <p:spPr bwMode="gray">
              <a:xfrm>
                <a:off x="3547" y="214"/>
                <a:ext cx="261" cy="260"/>
              </a:xfrm>
              <a:prstGeom prst="ellipse">
                <a:avLst/>
              </a:prstGeom>
              <a:gradFill rotWithShape="1">
                <a:gsLst>
                  <a:gs pos="0">
                    <a:schemeClr val="accent1">
                      <a:lumMod val="50000"/>
                    </a:schemeClr>
                  </a:gs>
                  <a:gs pos="100000">
                    <a:srgbClr val="91B0FF">
                      <a:gamma/>
                      <a:tint val="73725"/>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32962" eaLnBrk="1" fontAlgn="base" latinLnBrk="0" hangingPunct="1">
                  <a:lnSpc>
                    <a:spcPct val="100000"/>
                  </a:lnSpc>
                  <a:spcBef>
                    <a:spcPct val="0"/>
                  </a:spcBef>
                  <a:spcAft>
                    <a:spcPct val="0"/>
                  </a:spcAft>
                  <a:buClrTx/>
                  <a:buSzTx/>
                  <a:buFontTx/>
                  <a:buNone/>
                  <a:tabLst/>
                  <a:defRPr/>
                </a:pPr>
                <a:r>
                  <a:rPr kumimoji="0" lang="en-US" altLang="en-US" sz="1300" i="0" u="none" strike="noStrike" kern="0" cap="none" spc="0" normalizeH="0" baseline="0" noProof="0" dirty="0">
                    <a:ln>
                      <a:noFill/>
                    </a:ln>
                    <a:solidFill>
                      <a:srgbClr val="000000"/>
                    </a:solidFill>
                    <a:effectLst/>
                    <a:uLnTx/>
                    <a:uFillTx/>
                    <a:latin typeface="Book Antiqua" panose="02040602050305030304" pitchFamily="18" charset="0"/>
                  </a:rPr>
                  <a:t>2</a:t>
                </a:r>
                <a:endParaRPr kumimoji="0" lang="en-GB" altLang="en-US" sz="1300" i="0" u="none" strike="noStrike" kern="0" cap="none" spc="0" normalizeH="0" baseline="0" noProof="0" dirty="0">
                  <a:ln>
                    <a:noFill/>
                  </a:ln>
                  <a:solidFill>
                    <a:srgbClr val="000000"/>
                  </a:solidFill>
                  <a:effectLst/>
                  <a:uLnTx/>
                  <a:uFillTx/>
                  <a:latin typeface="Book Antiqua" panose="02040602050305030304" pitchFamily="18" charset="0"/>
                </a:endParaRPr>
              </a:p>
            </p:txBody>
          </p:sp>
        </p:grpSp>
      </p:grpSp>
      <p:grpSp>
        <p:nvGrpSpPr>
          <p:cNvPr id="4" name="Group 3">
            <a:extLst>
              <a:ext uri="{FF2B5EF4-FFF2-40B4-BE49-F238E27FC236}">
                <a16:creationId xmlns:a16="http://schemas.microsoft.com/office/drawing/2014/main" id="{78B65E9C-295D-D1EA-E566-7A8DFDEC2613}"/>
              </a:ext>
            </a:extLst>
          </p:cNvPr>
          <p:cNvGrpSpPr/>
          <p:nvPr/>
        </p:nvGrpSpPr>
        <p:grpSpPr>
          <a:xfrm>
            <a:off x="9357761" y="982515"/>
            <a:ext cx="2782731" cy="1593247"/>
            <a:chOff x="211090" y="2958504"/>
            <a:chExt cx="2782731" cy="1593247"/>
          </a:xfrm>
        </p:grpSpPr>
        <p:sp>
          <p:nvSpPr>
            <p:cNvPr id="20" name="Rectangle 13">
              <a:extLst>
                <a:ext uri="{FF2B5EF4-FFF2-40B4-BE49-F238E27FC236}">
                  <a16:creationId xmlns:a16="http://schemas.microsoft.com/office/drawing/2014/main" id="{167D72B9-9343-9244-0FAF-B765EF992364}"/>
                </a:ext>
              </a:extLst>
            </p:cNvPr>
            <p:cNvSpPr>
              <a:spLocks noChangeArrowheads="1"/>
            </p:cNvSpPr>
            <p:nvPr>
              <p:custDataLst>
                <p:tags r:id="rId25"/>
              </p:custDataLst>
            </p:nvPr>
          </p:nvSpPr>
          <p:spPr bwMode="gray">
            <a:xfrm>
              <a:off x="472701" y="4363291"/>
              <a:ext cx="2103120" cy="182880"/>
            </a:xfrm>
            <a:prstGeom prst="rect">
              <a:avLst/>
            </a:prstGeom>
            <a:gradFill rotWithShape="1">
              <a:gsLst>
                <a:gs pos="25000">
                  <a:schemeClr val="accent1">
                    <a:lumMod val="50000"/>
                  </a:schemeClr>
                </a:gs>
                <a:gs pos="68000">
                  <a:srgbClr val="FFFFFF"/>
                </a:gs>
              </a:gsLst>
              <a:path path="shape">
                <a:fillToRect l="50000" t="50000" r="50000" b="50000"/>
              </a:path>
            </a:gradFill>
            <a:ln>
              <a:noFill/>
            </a:ln>
            <a:effectLst/>
          </p:spPr>
          <p:txBody>
            <a:bodyPr wrap="none"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L="0" marR="0" lvl="0" indent="0" algn="ctr" defTabSz="932962" eaLnBrk="1" fontAlgn="base" latinLnBrk="0" hangingPunct="1">
                <a:lnSpc>
                  <a:spcPct val="100000"/>
                </a:lnSpc>
                <a:spcBef>
                  <a:spcPct val="0"/>
                </a:spcBef>
                <a:spcAft>
                  <a:spcPct val="0"/>
                </a:spcAft>
                <a:buClrTx/>
                <a:buSzTx/>
                <a:buFontTx/>
                <a:buNone/>
                <a:tabLst/>
                <a:defRPr/>
              </a:pPr>
              <a:endParaRPr kumimoji="0" lang="en-IN" altLang="en-US" sz="1300" i="0" u="none" strike="noStrike" kern="0" cap="none" spc="0" normalizeH="0" baseline="0" noProof="0">
                <a:ln>
                  <a:noFill/>
                </a:ln>
                <a:solidFill>
                  <a:srgbClr val="000000"/>
                </a:solidFill>
                <a:effectLst/>
                <a:uLnTx/>
                <a:uFillTx/>
                <a:latin typeface="Book Antiqua" panose="02040602050305030304" pitchFamily="18" charset="0"/>
              </a:endParaRPr>
            </a:p>
          </p:txBody>
        </p:sp>
        <p:sp>
          <p:nvSpPr>
            <p:cNvPr id="30" name="Rectangle 63">
              <a:extLst>
                <a:ext uri="{FF2B5EF4-FFF2-40B4-BE49-F238E27FC236}">
                  <a16:creationId xmlns:a16="http://schemas.microsoft.com/office/drawing/2014/main" id="{485E6D66-51AB-F5C0-2CCD-611C357C83DF}"/>
                </a:ext>
              </a:extLst>
            </p:cNvPr>
            <p:cNvSpPr>
              <a:spLocks noChangeAspect="1" noChangeArrowheads="1"/>
            </p:cNvSpPr>
            <p:nvPr>
              <p:custDataLst>
                <p:tags r:id="rId26"/>
              </p:custDataLst>
            </p:nvPr>
          </p:nvSpPr>
          <p:spPr bwMode="gray">
            <a:xfrm>
              <a:off x="211090" y="2958504"/>
              <a:ext cx="2782731" cy="1593247"/>
            </a:xfrm>
            <a:prstGeom prst="rect">
              <a:avLst/>
            </a:prstGeom>
            <a:solidFill>
              <a:schemeClr val="accent1">
                <a:lumMod val="40000"/>
                <a:lumOff val="60000"/>
                <a:alpha val="70195"/>
              </a:schemeClr>
            </a:solidFill>
            <a:ln w="9525" algn="ctr">
              <a:solidFill>
                <a:srgbClr val="C7E0FB"/>
              </a:solidFill>
              <a:miter lim="800000"/>
              <a:headEnd type="none" w="sm" len="sm"/>
              <a:tailEnd type="none" w="sm" len="sm"/>
            </a:ln>
            <a:effectLst/>
          </p:spPr>
          <p:txBody>
            <a:bodyPr lIns="46622" tIns="46622" rIns="46622" bIns="46622"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L="0" marR="0" lvl="0" indent="0" algn="ctr" defTabSz="932962" rtl="1" eaLnBrk="1" fontAlgn="base" latinLnBrk="0" hangingPunct="1">
                <a:lnSpc>
                  <a:spcPct val="100000"/>
                </a:lnSpc>
                <a:spcBef>
                  <a:spcPct val="0"/>
                </a:spcBef>
                <a:spcAft>
                  <a:spcPct val="0"/>
                </a:spcAft>
                <a:buClrTx/>
                <a:buSzPct val="120000"/>
                <a:buFontTx/>
                <a:buNone/>
                <a:tabLst/>
                <a:defRPr/>
              </a:pPr>
              <a:r>
                <a:rPr lang="en-GB" altLang="en-US" sz="1600" kern="0" dirty="0">
                  <a:solidFill>
                    <a:srgbClr val="000000"/>
                  </a:solidFill>
                  <a:latin typeface="Book Antiqua" panose="02040602050305030304" pitchFamily="18" charset="0"/>
                </a:rPr>
                <a:t>Addressing traceability as India emerges as global food hub</a:t>
              </a:r>
              <a:endParaRPr kumimoji="0" lang="en-GB" altLang="en-US" sz="1600" i="0" u="none" strike="noStrike" kern="0" cap="none" spc="0" normalizeH="0" baseline="0" noProof="0" dirty="0">
                <a:ln>
                  <a:noFill/>
                </a:ln>
                <a:solidFill>
                  <a:srgbClr val="000000"/>
                </a:solidFill>
                <a:effectLst/>
                <a:uLnTx/>
                <a:uFillTx/>
                <a:latin typeface="Book Antiqua" panose="02040602050305030304" pitchFamily="18" charset="0"/>
              </a:endParaRPr>
            </a:p>
          </p:txBody>
        </p:sp>
        <p:grpSp>
          <p:nvGrpSpPr>
            <p:cNvPr id="39" name="Group 75">
              <a:extLst>
                <a:ext uri="{FF2B5EF4-FFF2-40B4-BE49-F238E27FC236}">
                  <a16:creationId xmlns:a16="http://schemas.microsoft.com/office/drawing/2014/main" id="{073023C5-3070-7DF4-E381-69A5910DA59B}"/>
                </a:ext>
              </a:extLst>
            </p:cNvPr>
            <p:cNvGrpSpPr>
              <a:grpSpLocks/>
            </p:cNvGrpSpPr>
            <p:nvPr>
              <p:custDataLst>
                <p:tags r:id="rId27"/>
              </p:custDataLst>
            </p:nvPr>
          </p:nvGrpSpPr>
          <p:grpSpPr bwMode="auto">
            <a:xfrm>
              <a:off x="1277242" y="3011500"/>
              <a:ext cx="288315" cy="288315"/>
              <a:chOff x="3523" y="190"/>
              <a:chExt cx="309" cy="309"/>
            </a:xfrm>
          </p:grpSpPr>
          <p:sp>
            <p:nvSpPr>
              <p:cNvPr id="40" name="Oval 76">
                <a:extLst>
                  <a:ext uri="{FF2B5EF4-FFF2-40B4-BE49-F238E27FC236}">
                    <a16:creationId xmlns:a16="http://schemas.microsoft.com/office/drawing/2014/main" id="{21B5A0A0-FCED-951A-1DF7-E8A8910FCFBB}"/>
                  </a:ext>
                </a:extLst>
              </p:cNvPr>
              <p:cNvSpPr>
                <a:spLocks noChangeArrowheads="1"/>
              </p:cNvSpPr>
              <p:nvPr/>
            </p:nvSpPr>
            <p:spPr bwMode="gray">
              <a:xfrm>
                <a:off x="3523" y="190"/>
                <a:ext cx="309" cy="309"/>
              </a:xfrm>
              <a:prstGeom prst="ellipse">
                <a:avLst/>
              </a:prstGeom>
              <a:gradFill rotWithShape="1">
                <a:gsLst>
                  <a:gs pos="0">
                    <a:srgbClr val="91B0FF">
                      <a:gamma/>
                      <a:tint val="73725"/>
                      <a:invGamma/>
                    </a:srgbClr>
                  </a:gs>
                  <a:gs pos="100000">
                    <a:srgbClr val="91B0FF"/>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32962" eaLnBrk="1" fontAlgn="base" latinLnBrk="0" hangingPunct="1">
                  <a:lnSpc>
                    <a:spcPct val="100000"/>
                  </a:lnSpc>
                  <a:spcBef>
                    <a:spcPct val="0"/>
                  </a:spcBef>
                  <a:spcAft>
                    <a:spcPct val="0"/>
                  </a:spcAft>
                  <a:buClrTx/>
                  <a:buSzTx/>
                  <a:buFontTx/>
                  <a:buNone/>
                  <a:tabLst/>
                  <a:defRPr/>
                </a:pPr>
                <a:endParaRPr kumimoji="0" lang="en-IN" sz="1300" i="0" u="none" strike="noStrike" kern="0" cap="none" spc="0" normalizeH="0" baseline="0" noProof="0">
                  <a:ln>
                    <a:noFill/>
                  </a:ln>
                  <a:solidFill>
                    <a:srgbClr val="000000"/>
                  </a:solidFill>
                  <a:effectLst/>
                  <a:uLnTx/>
                  <a:uFillTx/>
                  <a:latin typeface="Book Antiqua" panose="02040602050305030304" pitchFamily="18" charset="0"/>
                </a:endParaRPr>
              </a:p>
            </p:txBody>
          </p:sp>
          <p:sp>
            <p:nvSpPr>
              <p:cNvPr id="41" name="Oval 77">
                <a:extLst>
                  <a:ext uri="{FF2B5EF4-FFF2-40B4-BE49-F238E27FC236}">
                    <a16:creationId xmlns:a16="http://schemas.microsoft.com/office/drawing/2014/main" id="{DBEF0D94-4EB6-EA7A-72D2-138FEC7A3505}"/>
                  </a:ext>
                </a:extLst>
              </p:cNvPr>
              <p:cNvSpPr>
                <a:spLocks noChangeArrowheads="1"/>
              </p:cNvSpPr>
              <p:nvPr/>
            </p:nvSpPr>
            <p:spPr bwMode="gray">
              <a:xfrm>
                <a:off x="3547" y="214"/>
                <a:ext cx="260" cy="260"/>
              </a:xfrm>
              <a:prstGeom prst="ellipse">
                <a:avLst/>
              </a:prstGeom>
              <a:gradFill rotWithShape="1">
                <a:gsLst>
                  <a:gs pos="0">
                    <a:schemeClr val="accent1">
                      <a:lumMod val="50000"/>
                    </a:schemeClr>
                  </a:gs>
                  <a:gs pos="100000">
                    <a:srgbClr val="91B0FF">
                      <a:gamma/>
                      <a:tint val="73725"/>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32962" eaLnBrk="1" fontAlgn="base" latinLnBrk="0" hangingPunct="1">
                  <a:lnSpc>
                    <a:spcPct val="100000"/>
                  </a:lnSpc>
                  <a:spcBef>
                    <a:spcPct val="0"/>
                  </a:spcBef>
                  <a:spcAft>
                    <a:spcPct val="0"/>
                  </a:spcAft>
                  <a:buClrTx/>
                  <a:buSzTx/>
                  <a:buFontTx/>
                  <a:buNone/>
                  <a:tabLst/>
                  <a:defRPr/>
                </a:pPr>
                <a:r>
                  <a:rPr kumimoji="0" lang="en-US" altLang="en-US" sz="1300" i="0" u="none" strike="noStrike" kern="0" cap="none" spc="0" normalizeH="0" baseline="0" noProof="0" dirty="0">
                    <a:ln>
                      <a:noFill/>
                    </a:ln>
                    <a:solidFill>
                      <a:srgbClr val="000000"/>
                    </a:solidFill>
                    <a:effectLst/>
                    <a:uLnTx/>
                    <a:uFillTx/>
                    <a:latin typeface="Book Antiqua" panose="02040602050305030304" pitchFamily="18" charset="0"/>
                  </a:rPr>
                  <a:t>4</a:t>
                </a:r>
                <a:endParaRPr kumimoji="0" lang="en-GB" altLang="en-US" sz="1300" i="0" u="none" strike="noStrike" kern="0" cap="none" spc="0" normalizeH="0" baseline="0" noProof="0" dirty="0">
                  <a:ln>
                    <a:noFill/>
                  </a:ln>
                  <a:solidFill>
                    <a:srgbClr val="000000"/>
                  </a:solidFill>
                  <a:effectLst/>
                  <a:uLnTx/>
                  <a:uFillTx/>
                  <a:latin typeface="Book Antiqua" panose="02040602050305030304" pitchFamily="18" charset="0"/>
                </a:endParaRPr>
              </a:p>
            </p:txBody>
          </p:sp>
        </p:grpSp>
      </p:grpSp>
      <p:grpSp>
        <p:nvGrpSpPr>
          <p:cNvPr id="10" name="Group 9">
            <a:extLst>
              <a:ext uri="{FF2B5EF4-FFF2-40B4-BE49-F238E27FC236}">
                <a16:creationId xmlns:a16="http://schemas.microsoft.com/office/drawing/2014/main" id="{33F79F89-6D70-4D61-A88B-802DB3E0D40E}"/>
              </a:ext>
            </a:extLst>
          </p:cNvPr>
          <p:cNvGrpSpPr/>
          <p:nvPr/>
        </p:nvGrpSpPr>
        <p:grpSpPr>
          <a:xfrm>
            <a:off x="4739349" y="2992053"/>
            <a:ext cx="2782731" cy="1597122"/>
            <a:chOff x="3164923" y="2864723"/>
            <a:chExt cx="2782731" cy="1597122"/>
          </a:xfrm>
        </p:grpSpPr>
        <p:sp>
          <p:nvSpPr>
            <p:cNvPr id="21" name="Rectangle 13">
              <a:extLst>
                <a:ext uri="{FF2B5EF4-FFF2-40B4-BE49-F238E27FC236}">
                  <a16:creationId xmlns:a16="http://schemas.microsoft.com/office/drawing/2014/main" id="{1FE6A29A-7A21-97A6-481A-D64771EA35D7}"/>
                </a:ext>
              </a:extLst>
            </p:cNvPr>
            <p:cNvSpPr>
              <a:spLocks noChangeArrowheads="1"/>
            </p:cNvSpPr>
            <p:nvPr>
              <p:custDataLst>
                <p:tags r:id="rId22"/>
              </p:custDataLst>
            </p:nvPr>
          </p:nvSpPr>
          <p:spPr bwMode="gray">
            <a:xfrm>
              <a:off x="3447051" y="4268115"/>
              <a:ext cx="2103120" cy="182880"/>
            </a:xfrm>
            <a:prstGeom prst="rect">
              <a:avLst/>
            </a:prstGeom>
            <a:gradFill rotWithShape="1">
              <a:gsLst>
                <a:gs pos="25000">
                  <a:schemeClr val="accent1">
                    <a:lumMod val="50000"/>
                  </a:schemeClr>
                </a:gs>
                <a:gs pos="68000">
                  <a:srgbClr val="FFFFFF"/>
                </a:gs>
              </a:gsLst>
              <a:path path="shape">
                <a:fillToRect l="50000" t="50000" r="50000" b="50000"/>
              </a:path>
            </a:gradFill>
            <a:ln>
              <a:noFill/>
            </a:ln>
            <a:effectLst/>
          </p:spPr>
          <p:txBody>
            <a:bodyPr wrap="none"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L="0" marR="0" lvl="0" indent="0" algn="ctr" defTabSz="932962" eaLnBrk="1" fontAlgn="base" latinLnBrk="0" hangingPunct="1">
                <a:lnSpc>
                  <a:spcPct val="100000"/>
                </a:lnSpc>
                <a:spcBef>
                  <a:spcPct val="0"/>
                </a:spcBef>
                <a:spcAft>
                  <a:spcPct val="0"/>
                </a:spcAft>
                <a:buClrTx/>
                <a:buSzTx/>
                <a:buFontTx/>
                <a:buNone/>
                <a:tabLst/>
                <a:defRPr/>
              </a:pPr>
              <a:endParaRPr kumimoji="0" lang="en-IN" altLang="en-US" sz="1300" i="0" u="none" strike="noStrike" kern="0" cap="none" spc="0" normalizeH="0" baseline="0" noProof="0">
                <a:ln>
                  <a:noFill/>
                </a:ln>
                <a:solidFill>
                  <a:srgbClr val="000000"/>
                </a:solidFill>
                <a:effectLst/>
                <a:uLnTx/>
                <a:uFillTx/>
                <a:latin typeface="Book Antiqua" panose="02040602050305030304" pitchFamily="18" charset="0"/>
              </a:endParaRPr>
            </a:p>
          </p:txBody>
        </p:sp>
        <p:sp>
          <p:nvSpPr>
            <p:cNvPr id="26" name="Rectangle 57">
              <a:extLst>
                <a:ext uri="{FF2B5EF4-FFF2-40B4-BE49-F238E27FC236}">
                  <a16:creationId xmlns:a16="http://schemas.microsoft.com/office/drawing/2014/main" id="{7351B65A-ED91-95D9-D0EB-EC243C3780F2}"/>
                </a:ext>
              </a:extLst>
            </p:cNvPr>
            <p:cNvSpPr>
              <a:spLocks noChangeAspect="1" noChangeArrowheads="1"/>
            </p:cNvSpPr>
            <p:nvPr>
              <p:custDataLst>
                <p:tags r:id="rId23"/>
              </p:custDataLst>
            </p:nvPr>
          </p:nvSpPr>
          <p:spPr bwMode="gray">
            <a:xfrm>
              <a:off x="3164923" y="2872915"/>
              <a:ext cx="2782731" cy="1588930"/>
            </a:xfrm>
            <a:prstGeom prst="rect">
              <a:avLst/>
            </a:prstGeom>
            <a:solidFill>
              <a:schemeClr val="accent1">
                <a:lumMod val="40000"/>
                <a:lumOff val="60000"/>
                <a:alpha val="70195"/>
              </a:schemeClr>
            </a:solidFill>
            <a:ln w="9525" algn="ctr">
              <a:solidFill>
                <a:srgbClr val="96B9F6"/>
              </a:solidFill>
              <a:miter lim="800000"/>
              <a:headEnd type="none" w="sm" len="sm"/>
              <a:tailEnd type="none" w="sm" len="sm"/>
            </a:ln>
            <a:effectLst/>
          </p:spPr>
          <p:txBody>
            <a:bodyPr lIns="46622" tIns="46622" rIns="46622" bIns="46622"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L="0" marR="0" lvl="0" indent="0" algn="ctr" defTabSz="932962" rtl="1" eaLnBrk="1" fontAlgn="base" latinLnBrk="0" hangingPunct="1">
                <a:lnSpc>
                  <a:spcPct val="100000"/>
                </a:lnSpc>
                <a:spcBef>
                  <a:spcPct val="0"/>
                </a:spcBef>
                <a:spcAft>
                  <a:spcPct val="0"/>
                </a:spcAft>
                <a:buClrTx/>
                <a:buSzPct val="120000"/>
                <a:buFontTx/>
                <a:buNone/>
                <a:tabLst/>
                <a:defRPr/>
              </a:pPr>
              <a:r>
                <a:rPr lang="en-GB" altLang="en-US" sz="1600" kern="0" dirty="0">
                  <a:solidFill>
                    <a:srgbClr val="000000"/>
                  </a:solidFill>
                  <a:latin typeface="Book Antiqua" panose="02040602050305030304" pitchFamily="18" charset="0"/>
                </a:rPr>
                <a:t>Emergence of Kisan drones as pivotal disruptor</a:t>
              </a:r>
            </a:p>
          </p:txBody>
        </p:sp>
        <p:grpSp>
          <p:nvGrpSpPr>
            <p:cNvPr id="42" name="Group 78">
              <a:extLst>
                <a:ext uri="{FF2B5EF4-FFF2-40B4-BE49-F238E27FC236}">
                  <a16:creationId xmlns:a16="http://schemas.microsoft.com/office/drawing/2014/main" id="{033B2034-DE36-B820-11F3-F8B22F99A213}"/>
                </a:ext>
              </a:extLst>
            </p:cNvPr>
            <p:cNvGrpSpPr>
              <a:grpSpLocks/>
            </p:cNvGrpSpPr>
            <p:nvPr>
              <p:custDataLst>
                <p:tags r:id="rId24"/>
              </p:custDataLst>
            </p:nvPr>
          </p:nvGrpSpPr>
          <p:grpSpPr bwMode="auto">
            <a:xfrm>
              <a:off x="4337851" y="2864723"/>
              <a:ext cx="406928" cy="348310"/>
              <a:chOff x="3523" y="190"/>
              <a:chExt cx="309" cy="309"/>
            </a:xfrm>
          </p:grpSpPr>
          <p:sp>
            <p:nvSpPr>
              <p:cNvPr id="43" name="Oval 79">
                <a:extLst>
                  <a:ext uri="{FF2B5EF4-FFF2-40B4-BE49-F238E27FC236}">
                    <a16:creationId xmlns:a16="http://schemas.microsoft.com/office/drawing/2014/main" id="{47649C98-C71B-E330-6780-209B69E7020C}"/>
                  </a:ext>
                </a:extLst>
              </p:cNvPr>
              <p:cNvSpPr>
                <a:spLocks noChangeArrowheads="1"/>
              </p:cNvSpPr>
              <p:nvPr/>
            </p:nvSpPr>
            <p:spPr bwMode="gray">
              <a:xfrm>
                <a:off x="3523" y="190"/>
                <a:ext cx="309" cy="309"/>
              </a:xfrm>
              <a:prstGeom prst="ellipse">
                <a:avLst/>
              </a:prstGeom>
              <a:gradFill rotWithShape="1">
                <a:gsLst>
                  <a:gs pos="0">
                    <a:srgbClr val="91B0FF">
                      <a:gamma/>
                      <a:tint val="73725"/>
                      <a:invGamma/>
                    </a:srgbClr>
                  </a:gs>
                  <a:gs pos="100000">
                    <a:srgbClr val="91B0FF"/>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32962" eaLnBrk="1" fontAlgn="base" latinLnBrk="0" hangingPunct="1">
                  <a:lnSpc>
                    <a:spcPct val="100000"/>
                  </a:lnSpc>
                  <a:spcBef>
                    <a:spcPct val="0"/>
                  </a:spcBef>
                  <a:spcAft>
                    <a:spcPct val="0"/>
                  </a:spcAft>
                  <a:buClrTx/>
                  <a:buSzTx/>
                  <a:buFontTx/>
                  <a:buNone/>
                  <a:tabLst/>
                  <a:defRPr/>
                </a:pPr>
                <a:endParaRPr kumimoji="0" lang="en-IN" sz="1300" i="0" u="none" strike="noStrike" kern="0" cap="none" spc="0" normalizeH="0" baseline="0" noProof="0">
                  <a:ln>
                    <a:noFill/>
                  </a:ln>
                  <a:solidFill>
                    <a:srgbClr val="000000"/>
                  </a:solidFill>
                  <a:effectLst/>
                  <a:uLnTx/>
                  <a:uFillTx/>
                  <a:latin typeface="Book Antiqua" panose="02040602050305030304" pitchFamily="18" charset="0"/>
                </a:endParaRPr>
              </a:p>
            </p:txBody>
          </p:sp>
          <p:sp>
            <p:nvSpPr>
              <p:cNvPr id="44" name="Oval 80">
                <a:extLst>
                  <a:ext uri="{FF2B5EF4-FFF2-40B4-BE49-F238E27FC236}">
                    <a16:creationId xmlns:a16="http://schemas.microsoft.com/office/drawing/2014/main" id="{58280D3A-B973-0117-143A-CE0AD76C2144}"/>
                  </a:ext>
                </a:extLst>
              </p:cNvPr>
              <p:cNvSpPr>
                <a:spLocks noChangeArrowheads="1"/>
              </p:cNvSpPr>
              <p:nvPr/>
            </p:nvSpPr>
            <p:spPr bwMode="gray">
              <a:xfrm>
                <a:off x="3547" y="214"/>
                <a:ext cx="260" cy="260"/>
              </a:xfrm>
              <a:prstGeom prst="ellipse">
                <a:avLst/>
              </a:prstGeom>
              <a:gradFill rotWithShape="1">
                <a:gsLst>
                  <a:gs pos="0">
                    <a:schemeClr val="accent1">
                      <a:lumMod val="50000"/>
                    </a:schemeClr>
                  </a:gs>
                  <a:gs pos="100000">
                    <a:srgbClr val="91B0FF">
                      <a:gamma/>
                      <a:tint val="73725"/>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32962" eaLnBrk="1" fontAlgn="base" latinLnBrk="0" hangingPunct="1">
                  <a:lnSpc>
                    <a:spcPct val="100000"/>
                  </a:lnSpc>
                  <a:spcBef>
                    <a:spcPct val="0"/>
                  </a:spcBef>
                  <a:spcAft>
                    <a:spcPct val="0"/>
                  </a:spcAft>
                  <a:buClrTx/>
                  <a:buSzTx/>
                  <a:buFontTx/>
                  <a:buNone/>
                  <a:tabLst/>
                  <a:defRPr/>
                </a:pPr>
                <a:r>
                  <a:rPr kumimoji="0" lang="en-US" altLang="en-US" sz="1300" i="0" u="none" strike="noStrike" kern="0" cap="none" spc="0" normalizeH="0" baseline="0" noProof="0" dirty="0">
                    <a:ln>
                      <a:noFill/>
                    </a:ln>
                    <a:solidFill>
                      <a:srgbClr val="000000"/>
                    </a:solidFill>
                    <a:effectLst/>
                    <a:uLnTx/>
                    <a:uFillTx/>
                    <a:latin typeface="Book Antiqua" panose="02040602050305030304" pitchFamily="18" charset="0"/>
                  </a:rPr>
                  <a:t>6</a:t>
                </a:r>
                <a:endParaRPr kumimoji="0" lang="en-GB" altLang="en-US" sz="1300" i="0" u="none" strike="noStrike" kern="0" cap="none" spc="0" normalizeH="0" baseline="0" noProof="0" dirty="0">
                  <a:ln>
                    <a:noFill/>
                  </a:ln>
                  <a:solidFill>
                    <a:srgbClr val="000000"/>
                  </a:solidFill>
                  <a:effectLst/>
                  <a:uLnTx/>
                  <a:uFillTx/>
                  <a:latin typeface="Book Antiqua" panose="02040602050305030304" pitchFamily="18" charset="0"/>
                </a:endParaRPr>
              </a:p>
            </p:txBody>
          </p:sp>
        </p:grpSp>
      </p:grpSp>
      <p:grpSp>
        <p:nvGrpSpPr>
          <p:cNvPr id="8" name="Group 7">
            <a:extLst>
              <a:ext uri="{FF2B5EF4-FFF2-40B4-BE49-F238E27FC236}">
                <a16:creationId xmlns:a16="http://schemas.microsoft.com/office/drawing/2014/main" id="{7AB595E9-234B-B320-F662-E46B5C62122D}"/>
              </a:ext>
            </a:extLst>
          </p:cNvPr>
          <p:cNvGrpSpPr/>
          <p:nvPr/>
        </p:nvGrpSpPr>
        <p:grpSpPr>
          <a:xfrm>
            <a:off x="7863064" y="2988892"/>
            <a:ext cx="2782731" cy="1598727"/>
            <a:chOff x="9358543" y="2930038"/>
            <a:chExt cx="2782731" cy="1598727"/>
          </a:xfrm>
        </p:grpSpPr>
        <p:sp>
          <p:nvSpPr>
            <p:cNvPr id="22" name="Rectangle 13">
              <a:extLst>
                <a:ext uri="{FF2B5EF4-FFF2-40B4-BE49-F238E27FC236}">
                  <a16:creationId xmlns:a16="http://schemas.microsoft.com/office/drawing/2014/main" id="{5653AC35-9C03-7938-FC9E-3308BE48ED60}"/>
                </a:ext>
              </a:extLst>
            </p:cNvPr>
            <p:cNvSpPr>
              <a:spLocks noChangeArrowheads="1"/>
            </p:cNvSpPr>
            <p:nvPr>
              <p:custDataLst>
                <p:tags r:id="rId19"/>
              </p:custDataLst>
            </p:nvPr>
          </p:nvSpPr>
          <p:spPr bwMode="gray">
            <a:xfrm>
              <a:off x="9877790" y="4345885"/>
              <a:ext cx="2103120" cy="182880"/>
            </a:xfrm>
            <a:prstGeom prst="rect">
              <a:avLst/>
            </a:prstGeom>
            <a:gradFill rotWithShape="1">
              <a:gsLst>
                <a:gs pos="25000">
                  <a:schemeClr val="accent1">
                    <a:lumMod val="50000"/>
                  </a:schemeClr>
                </a:gs>
                <a:gs pos="68000">
                  <a:srgbClr val="FFFFFF"/>
                </a:gs>
              </a:gsLst>
              <a:path path="shape">
                <a:fillToRect l="50000" t="50000" r="50000" b="50000"/>
              </a:path>
            </a:gradFill>
            <a:ln>
              <a:solidFill>
                <a:srgbClr val="96B9F6"/>
              </a:solidFill>
            </a:ln>
            <a:effectLst/>
          </p:spPr>
          <p:txBody>
            <a:bodyPr wrap="none"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L="0" marR="0" lvl="0" indent="0" algn="ctr" defTabSz="932962" eaLnBrk="1" fontAlgn="base" latinLnBrk="0" hangingPunct="1">
                <a:lnSpc>
                  <a:spcPct val="100000"/>
                </a:lnSpc>
                <a:spcBef>
                  <a:spcPct val="0"/>
                </a:spcBef>
                <a:spcAft>
                  <a:spcPct val="0"/>
                </a:spcAft>
                <a:buClrTx/>
                <a:buSzTx/>
                <a:buFontTx/>
                <a:buNone/>
                <a:tabLst/>
                <a:defRPr/>
              </a:pPr>
              <a:endParaRPr kumimoji="0" lang="en-IN" altLang="en-US" sz="1300" i="0" u="none" strike="noStrike" kern="0" cap="none" spc="0" normalizeH="0" baseline="0" noProof="0">
                <a:ln>
                  <a:noFill/>
                </a:ln>
                <a:solidFill>
                  <a:srgbClr val="000000"/>
                </a:solidFill>
                <a:effectLst/>
                <a:uLnTx/>
                <a:uFillTx/>
                <a:latin typeface="Book Antiqua" panose="02040602050305030304" pitchFamily="18" charset="0"/>
              </a:endParaRPr>
            </a:p>
          </p:txBody>
        </p:sp>
        <p:sp>
          <p:nvSpPr>
            <p:cNvPr id="31" name="Rectangle 64">
              <a:extLst>
                <a:ext uri="{FF2B5EF4-FFF2-40B4-BE49-F238E27FC236}">
                  <a16:creationId xmlns:a16="http://schemas.microsoft.com/office/drawing/2014/main" id="{76B322E0-CDA7-254D-32D0-961B66A886E0}"/>
                </a:ext>
              </a:extLst>
            </p:cNvPr>
            <p:cNvSpPr>
              <a:spLocks noChangeAspect="1" noChangeArrowheads="1"/>
            </p:cNvSpPr>
            <p:nvPr>
              <p:custDataLst>
                <p:tags r:id="rId20"/>
              </p:custDataLst>
            </p:nvPr>
          </p:nvSpPr>
          <p:spPr bwMode="gray">
            <a:xfrm>
              <a:off x="9358543" y="2930038"/>
              <a:ext cx="2782731" cy="1591313"/>
            </a:xfrm>
            <a:prstGeom prst="rect">
              <a:avLst/>
            </a:prstGeom>
            <a:solidFill>
              <a:schemeClr val="accent1">
                <a:lumMod val="40000"/>
                <a:lumOff val="60000"/>
                <a:alpha val="70195"/>
              </a:schemeClr>
            </a:solidFill>
            <a:ln w="9525" algn="ctr">
              <a:solidFill>
                <a:srgbClr val="96B9F6"/>
              </a:solidFill>
              <a:miter lim="800000"/>
              <a:headEnd type="none" w="sm" len="sm"/>
              <a:tailEnd type="none" w="sm" len="sm"/>
            </a:ln>
            <a:effectLst/>
          </p:spPr>
          <p:txBody>
            <a:bodyPr lIns="46622" tIns="46622" rIns="46622" bIns="46622"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L="0" marR="0" lvl="0" indent="0" algn="ctr" defTabSz="932962" rtl="1" eaLnBrk="1" fontAlgn="base" latinLnBrk="0" hangingPunct="1">
                <a:lnSpc>
                  <a:spcPct val="100000"/>
                </a:lnSpc>
                <a:spcBef>
                  <a:spcPct val="0"/>
                </a:spcBef>
                <a:spcAft>
                  <a:spcPct val="0"/>
                </a:spcAft>
                <a:buClrTx/>
                <a:buSzPct val="120000"/>
                <a:buFontTx/>
                <a:buNone/>
                <a:tabLst/>
                <a:defRPr/>
              </a:pPr>
              <a:r>
                <a:rPr kumimoji="0" lang="en-GB" altLang="en-US" sz="1600" i="0" u="none" strike="noStrike" kern="0" cap="none" spc="0" normalizeH="0" baseline="0" noProof="0" dirty="0">
                  <a:ln>
                    <a:noFill/>
                  </a:ln>
                  <a:solidFill>
                    <a:srgbClr val="000000"/>
                  </a:solidFill>
                  <a:effectLst/>
                  <a:uLnTx/>
                  <a:uFillTx/>
                  <a:latin typeface="Book Antiqua" panose="02040602050305030304" pitchFamily="18" charset="0"/>
                </a:rPr>
                <a:t>Digital public goods redefining farmer engagements</a:t>
              </a:r>
            </a:p>
          </p:txBody>
        </p:sp>
        <p:grpSp>
          <p:nvGrpSpPr>
            <p:cNvPr id="45" name="Group 81">
              <a:extLst>
                <a:ext uri="{FF2B5EF4-FFF2-40B4-BE49-F238E27FC236}">
                  <a16:creationId xmlns:a16="http://schemas.microsoft.com/office/drawing/2014/main" id="{F075764C-F183-BB8A-34B0-87AF93AF4450}"/>
                </a:ext>
              </a:extLst>
            </p:cNvPr>
            <p:cNvGrpSpPr>
              <a:grpSpLocks/>
            </p:cNvGrpSpPr>
            <p:nvPr>
              <p:custDataLst>
                <p:tags r:id="rId21"/>
              </p:custDataLst>
            </p:nvPr>
          </p:nvGrpSpPr>
          <p:grpSpPr bwMode="auto">
            <a:xfrm>
              <a:off x="10817083" y="2959409"/>
              <a:ext cx="288315" cy="291554"/>
              <a:chOff x="3523" y="190"/>
              <a:chExt cx="309" cy="309"/>
            </a:xfrm>
          </p:grpSpPr>
          <p:sp>
            <p:nvSpPr>
              <p:cNvPr id="46" name="Oval 82">
                <a:extLst>
                  <a:ext uri="{FF2B5EF4-FFF2-40B4-BE49-F238E27FC236}">
                    <a16:creationId xmlns:a16="http://schemas.microsoft.com/office/drawing/2014/main" id="{5D6CF0F4-CE83-C12B-F5F6-66CC636B2E16}"/>
                  </a:ext>
                </a:extLst>
              </p:cNvPr>
              <p:cNvSpPr>
                <a:spLocks noChangeArrowheads="1"/>
              </p:cNvSpPr>
              <p:nvPr/>
            </p:nvSpPr>
            <p:spPr bwMode="gray">
              <a:xfrm>
                <a:off x="3523" y="190"/>
                <a:ext cx="309" cy="309"/>
              </a:xfrm>
              <a:prstGeom prst="ellipse">
                <a:avLst/>
              </a:prstGeom>
              <a:gradFill rotWithShape="1">
                <a:gsLst>
                  <a:gs pos="0">
                    <a:srgbClr val="91B0FF">
                      <a:gamma/>
                      <a:tint val="73725"/>
                      <a:invGamma/>
                    </a:srgbClr>
                  </a:gs>
                  <a:gs pos="100000">
                    <a:srgbClr val="91B0FF"/>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32962" eaLnBrk="1" fontAlgn="base" latinLnBrk="0" hangingPunct="1">
                  <a:lnSpc>
                    <a:spcPct val="100000"/>
                  </a:lnSpc>
                  <a:spcBef>
                    <a:spcPct val="0"/>
                  </a:spcBef>
                  <a:spcAft>
                    <a:spcPct val="0"/>
                  </a:spcAft>
                  <a:buClrTx/>
                  <a:buSzTx/>
                  <a:buFontTx/>
                  <a:buNone/>
                  <a:tabLst/>
                  <a:defRPr/>
                </a:pPr>
                <a:endParaRPr kumimoji="0" lang="en-IN" sz="1300" i="0" u="none" strike="noStrike" kern="0" cap="none" spc="0" normalizeH="0" baseline="0" noProof="0">
                  <a:ln>
                    <a:noFill/>
                  </a:ln>
                  <a:solidFill>
                    <a:srgbClr val="000000"/>
                  </a:solidFill>
                  <a:effectLst/>
                  <a:uLnTx/>
                  <a:uFillTx/>
                  <a:latin typeface="Book Antiqua" panose="02040602050305030304" pitchFamily="18" charset="0"/>
                </a:endParaRPr>
              </a:p>
            </p:txBody>
          </p:sp>
          <p:sp>
            <p:nvSpPr>
              <p:cNvPr id="47" name="Oval 83">
                <a:extLst>
                  <a:ext uri="{FF2B5EF4-FFF2-40B4-BE49-F238E27FC236}">
                    <a16:creationId xmlns:a16="http://schemas.microsoft.com/office/drawing/2014/main" id="{9A95D3D3-3CBF-375C-DBE9-898D992DFB13}"/>
                  </a:ext>
                </a:extLst>
              </p:cNvPr>
              <p:cNvSpPr>
                <a:spLocks noChangeArrowheads="1"/>
              </p:cNvSpPr>
              <p:nvPr/>
            </p:nvSpPr>
            <p:spPr bwMode="gray">
              <a:xfrm>
                <a:off x="3547" y="214"/>
                <a:ext cx="260" cy="261"/>
              </a:xfrm>
              <a:prstGeom prst="ellipse">
                <a:avLst/>
              </a:prstGeom>
              <a:gradFill rotWithShape="1">
                <a:gsLst>
                  <a:gs pos="0">
                    <a:schemeClr val="accent1">
                      <a:lumMod val="50000"/>
                    </a:schemeClr>
                  </a:gs>
                  <a:gs pos="100000">
                    <a:srgbClr val="91B0FF">
                      <a:gamma/>
                      <a:tint val="73725"/>
                      <a:invGamma/>
                    </a:srgbClr>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32962" eaLnBrk="1" fontAlgn="base" latinLnBrk="0" hangingPunct="1">
                  <a:lnSpc>
                    <a:spcPct val="100000"/>
                  </a:lnSpc>
                  <a:spcBef>
                    <a:spcPct val="0"/>
                  </a:spcBef>
                  <a:spcAft>
                    <a:spcPct val="0"/>
                  </a:spcAft>
                  <a:buClrTx/>
                  <a:buSzTx/>
                  <a:buFontTx/>
                  <a:buNone/>
                  <a:tabLst/>
                  <a:defRPr/>
                </a:pPr>
                <a:r>
                  <a:rPr kumimoji="0" lang="en-US" altLang="en-US" sz="1300" i="0" u="none" strike="noStrike" kern="0" cap="none" spc="0" normalizeH="0" baseline="0" noProof="0" dirty="0">
                    <a:ln>
                      <a:noFill/>
                    </a:ln>
                    <a:solidFill>
                      <a:srgbClr val="000000"/>
                    </a:solidFill>
                    <a:effectLst/>
                    <a:uLnTx/>
                    <a:uFillTx/>
                    <a:latin typeface="Book Antiqua" panose="02040602050305030304" pitchFamily="18" charset="0"/>
                  </a:rPr>
                  <a:t>7</a:t>
                </a:r>
                <a:endParaRPr kumimoji="0" lang="en-GB" altLang="en-US" sz="1300" i="0" u="none" strike="noStrike" kern="0" cap="none" spc="0" normalizeH="0" baseline="0" noProof="0" dirty="0">
                  <a:ln>
                    <a:noFill/>
                  </a:ln>
                  <a:solidFill>
                    <a:srgbClr val="000000"/>
                  </a:solidFill>
                  <a:effectLst/>
                  <a:uLnTx/>
                  <a:uFillTx/>
                  <a:latin typeface="Book Antiqua" panose="02040602050305030304" pitchFamily="18" charset="0"/>
                </a:endParaRPr>
              </a:p>
            </p:txBody>
          </p:sp>
        </p:grpSp>
      </p:grpSp>
      <p:grpSp>
        <p:nvGrpSpPr>
          <p:cNvPr id="9" name="Group 8">
            <a:extLst>
              <a:ext uri="{FF2B5EF4-FFF2-40B4-BE49-F238E27FC236}">
                <a16:creationId xmlns:a16="http://schemas.microsoft.com/office/drawing/2014/main" id="{BDB710B0-3AE9-7F70-6D9D-FA4915BA0507}"/>
              </a:ext>
            </a:extLst>
          </p:cNvPr>
          <p:cNvGrpSpPr/>
          <p:nvPr/>
        </p:nvGrpSpPr>
        <p:grpSpPr>
          <a:xfrm>
            <a:off x="1615634" y="2952038"/>
            <a:ext cx="2782731" cy="1661842"/>
            <a:chOff x="6309197" y="2875262"/>
            <a:chExt cx="2782731" cy="1661842"/>
          </a:xfrm>
        </p:grpSpPr>
        <p:sp>
          <p:nvSpPr>
            <p:cNvPr id="23" name="Rectangle 13">
              <a:extLst>
                <a:ext uri="{FF2B5EF4-FFF2-40B4-BE49-F238E27FC236}">
                  <a16:creationId xmlns:a16="http://schemas.microsoft.com/office/drawing/2014/main" id="{082501C7-424C-8C74-E6C1-0D8ACBCB56D5}"/>
                </a:ext>
              </a:extLst>
            </p:cNvPr>
            <p:cNvSpPr>
              <a:spLocks noChangeArrowheads="1"/>
            </p:cNvSpPr>
            <p:nvPr>
              <p:custDataLst>
                <p:tags r:id="rId16"/>
              </p:custDataLst>
            </p:nvPr>
          </p:nvSpPr>
          <p:spPr bwMode="gray">
            <a:xfrm>
              <a:off x="6624477" y="4354224"/>
              <a:ext cx="2103120" cy="182880"/>
            </a:xfrm>
            <a:prstGeom prst="rect">
              <a:avLst/>
            </a:prstGeom>
            <a:gradFill rotWithShape="1">
              <a:gsLst>
                <a:gs pos="25000">
                  <a:schemeClr val="accent1">
                    <a:lumMod val="50000"/>
                  </a:schemeClr>
                </a:gs>
                <a:gs pos="68000">
                  <a:srgbClr val="FFFFFF"/>
                </a:gs>
              </a:gsLst>
              <a:path path="shape">
                <a:fillToRect l="50000" t="50000" r="50000" b="50000"/>
              </a:path>
            </a:gradFill>
            <a:ln>
              <a:solidFill>
                <a:srgbClr val="96B9F6"/>
              </a:solidFill>
            </a:ln>
            <a:effectLst/>
          </p:spPr>
          <p:txBody>
            <a:bodyPr wrap="none"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L="0" marR="0" lvl="0" indent="0" algn="ctr" defTabSz="932962" eaLnBrk="1" fontAlgn="base" latinLnBrk="0" hangingPunct="1">
                <a:lnSpc>
                  <a:spcPct val="100000"/>
                </a:lnSpc>
                <a:spcBef>
                  <a:spcPct val="0"/>
                </a:spcBef>
                <a:spcAft>
                  <a:spcPct val="0"/>
                </a:spcAft>
                <a:buClrTx/>
                <a:buSzTx/>
                <a:buFontTx/>
                <a:buNone/>
                <a:tabLst/>
                <a:defRPr/>
              </a:pPr>
              <a:endParaRPr kumimoji="0" lang="en-IN" altLang="en-US" sz="1300" i="0" u="none" strike="noStrike" kern="0" cap="none" spc="0" normalizeH="0" baseline="0" noProof="0">
                <a:ln>
                  <a:noFill/>
                </a:ln>
                <a:solidFill>
                  <a:srgbClr val="000000"/>
                </a:solidFill>
                <a:effectLst/>
                <a:uLnTx/>
                <a:uFillTx/>
                <a:latin typeface="Book Antiqua" panose="02040602050305030304" pitchFamily="18" charset="0"/>
              </a:endParaRPr>
            </a:p>
          </p:txBody>
        </p:sp>
        <p:sp>
          <p:nvSpPr>
            <p:cNvPr id="29" name="Rectangle 62">
              <a:extLst>
                <a:ext uri="{FF2B5EF4-FFF2-40B4-BE49-F238E27FC236}">
                  <a16:creationId xmlns:a16="http://schemas.microsoft.com/office/drawing/2014/main" id="{5E42087C-A867-D632-E925-5D8D93D5BB55}"/>
                </a:ext>
              </a:extLst>
            </p:cNvPr>
            <p:cNvSpPr>
              <a:spLocks noChangeAspect="1" noChangeArrowheads="1"/>
            </p:cNvSpPr>
            <p:nvPr>
              <p:custDataLst>
                <p:tags r:id="rId17"/>
              </p:custDataLst>
            </p:nvPr>
          </p:nvSpPr>
          <p:spPr bwMode="gray">
            <a:xfrm>
              <a:off x="6309197" y="2930038"/>
              <a:ext cx="2782731" cy="1591313"/>
            </a:xfrm>
            <a:prstGeom prst="rect">
              <a:avLst/>
            </a:prstGeom>
            <a:solidFill>
              <a:schemeClr val="accent1">
                <a:lumMod val="40000"/>
                <a:lumOff val="60000"/>
                <a:alpha val="70195"/>
              </a:schemeClr>
            </a:solidFill>
            <a:ln w="9525" algn="ctr">
              <a:solidFill>
                <a:srgbClr val="96B9F6"/>
              </a:solidFill>
              <a:miter lim="800000"/>
              <a:headEnd type="none" w="sm" len="sm"/>
              <a:tailEnd type="none" w="sm" len="sm"/>
            </a:ln>
            <a:effectLst/>
          </p:spPr>
          <p:txBody>
            <a:bodyPr lIns="46622" tIns="46622" rIns="46622" bIns="46622"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L="0" marR="0" lvl="0" indent="0" algn="ctr" defTabSz="932962" rtl="1" eaLnBrk="1" fontAlgn="base" latinLnBrk="0" hangingPunct="1">
                <a:lnSpc>
                  <a:spcPct val="100000"/>
                </a:lnSpc>
                <a:spcBef>
                  <a:spcPct val="0"/>
                </a:spcBef>
                <a:spcAft>
                  <a:spcPct val="0"/>
                </a:spcAft>
                <a:buClrTx/>
                <a:buSzPct val="120000"/>
                <a:buFontTx/>
                <a:buNone/>
                <a:tabLst/>
                <a:defRPr/>
              </a:pPr>
              <a:r>
                <a:rPr kumimoji="0" lang="en-GB" altLang="en-US" sz="1600" i="0" u="none" strike="noStrike" kern="0" cap="none" spc="0" normalizeH="0" baseline="0" noProof="0" dirty="0">
                  <a:ln>
                    <a:noFill/>
                  </a:ln>
                  <a:solidFill>
                    <a:srgbClr val="000000"/>
                  </a:solidFill>
                  <a:effectLst/>
                  <a:uLnTx/>
                  <a:uFillTx/>
                  <a:latin typeface="Book Antiqua" panose="02040602050305030304" pitchFamily="18" charset="0"/>
                </a:rPr>
                <a:t>Fostering Partnerships </a:t>
              </a:r>
            </a:p>
            <a:p>
              <a:pPr marL="0" marR="0" lvl="0" indent="0" algn="ctr" defTabSz="932962" rtl="1" eaLnBrk="1" fontAlgn="base" latinLnBrk="0" hangingPunct="1">
                <a:lnSpc>
                  <a:spcPct val="100000"/>
                </a:lnSpc>
                <a:spcBef>
                  <a:spcPct val="0"/>
                </a:spcBef>
                <a:spcAft>
                  <a:spcPct val="0"/>
                </a:spcAft>
                <a:buClrTx/>
                <a:buSzPct val="120000"/>
                <a:buFontTx/>
                <a:buNone/>
                <a:tabLst/>
                <a:defRPr/>
              </a:pPr>
              <a:r>
                <a:rPr kumimoji="0" lang="en-GB" altLang="en-US" sz="1600" i="0" u="none" strike="noStrike" kern="0" cap="none" spc="0" normalizeH="0" baseline="0" noProof="0" dirty="0">
                  <a:ln>
                    <a:noFill/>
                  </a:ln>
                  <a:solidFill>
                    <a:srgbClr val="000000"/>
                  </a:solidFill>
                  <a:effectLst/>
                  <a:uLnTx/>
                  <a:uFillTx/>
                  <a:latin typeface="Book Antiqua" panose="02040602050305030304" pitchFamily="18" charset="0"/>
                </a:rPr>
                <a:t>with </a:t>
              </a:r>
              <a:r>
                <a:rPr kumimoji="0" lang="en-GB" altLang="en-US" sz="1600" i="0" u="none" strike="noStrike" kern="0" cap="none" spc="0" normalizeH="0" baseline="0" noProof="0" dirty="0" err="1">
                  <a:ln>
                    <a:noFill/>
                  </a:ln>
                  <a:solidFill>
                    <a:srgbClr val="000000"/>
                  </a:solidFill>
                  <a:effectLst/>
                  <a:uLnTx/>
                  <a:uFillTx/>
                  <a:latin typeface="Book Antiqua" panose="02040602050305030304" pitchFamily="18" charset="0"/>
                </a:rPr>
                <a:t>agi</a:t>
              </a:r>
              <a:r>
                <a:rPr kumimoji="0" lang="en-GB" altLang="en-US" sz="1600" i="0" u="none" strike="noStrike" kern="0" cap="none" spc="0" normalizeH="0" baseline="0" noProof="0" dirty="0">
                  <a:ln>
                    <a:noFill/>
                  </a:ln>
                  <a:solidFill>
                    <a:srgbClr val="000000"/>
                  </a:solidFill>
                  <a:effectLst/>
                  <a:uLnTx/>
                  <a:uFillTx/>
                  <a:latin typeface="Book Antiqua" panose="02040602050305030304" pitchFamily="18" charset="0"/>
                </a:rPr>
                <a:t>-tech </a:t>
              </a:r>
              <a:r>
                <a:rPr kumimoji="0" lang="en-GB" altLang="en-US" sz="1600" i="0" u="none" strike="noStrike" kern="0" cap="none" spc="0" normalizeH="0" baseline="0" noProof="0" dirty="0" err="1">
                  <a:ln>
                    <a:noFill/>
                  </a:ln>
                  <a:solidFill>
                    <a:srgbClr val="000000"/>
                  </a:solidFill>
                  <a:effectLst/>
                  <a:uLnTx/>
                  <a:uFillTx/>
                  <a:latin typeface="Book Antiqua" panose="02040602050305030304" pitchFamily="18" charset="0"/>
                </a:rPr>
                <a:t>startups</a:t>
              </a:r>
              <a:endParaRPr kumimoji="0" lang="en-GB" altLang="en-US" sz="1600" i="0" u="none" strike="noStrike" kern="0" cap="none" spc="0" normalizeH="0" baseline="0" noProof="0" dirty="0">
                <a:ln>
                  <a:noFill/>
                </a:ln>
                <a:solidFill>
                  <a:srgbClr val="000000"/>
                </a:solidFill>
                <a:effectLst/>
                <a:uLnTx/>
                <a:uFillTx/>
                <a:latin typeface="Book Antiqua" panose="02040602050305030304" pitchFamily="18" charset="0"/>
              </a:endParaRPr>
            </a:p>
            <a:p>
              <a:pPr marL="0" marR="0" lvl="0" indent="0" algn="ctr" defTabSz="932962" rtl="1" eaLnBrk="1" fontAlgn="base" latinLnBrk="0" hangingPunct="1">
                <a:lnSpc>
                  <a:spcPct val="100000"/>
                </a:lnSpc>
                <a:spcBef>
                  <a:spcPct val="0"/>
                </a:spcBef>
                <a:spcAft>
                  <a:spcPct val="0"/>
                </a:spcAft>
                <a:buClrTx/>
                <a:buSzPct val="120000"/>
                <a:buFontTx/>
                <a:buNone/>
                <a:tabLst/>
                <a:defRPr/>
              </a:pPr>
              <a:r>
                <a:rPr kumimoji="0" lang="en-GB" altLang="en-US" sz="1600" i="1" u="none" strike="noStrike" kern="0" cap="none" spc="0" normalizeH="0" baseline="0" noProof="0" dirty="0">
                  <a:ln>
                    <a:noFill/>
                  </a:ln>
                  <a:solidFill>
                    <a:srgbClr val="000000"/>
                  </a:solidFill>
                  <a:effectLst/>
                  <a:uLnTx/>
                  <a:uFillTx/>
                  <a:latin typeface="Book Antiqua" panose="02040602050305030304" pitchFamily="18" charset="0"/>
                </a:rPr>
                <a:t>and other like minded ecosystem players (food processing companies, FPOs etc)</a:t>
              </a:r>
            </a:p>
          </p:txBody>
        </p:sp>
        <p:grpSp>
          <p:nvGrpSpPr>
            <p:cNvPr id="48" name="Group 84">
              <a:extLst>
                <a:ext uri="{FF2B5EF4-FFF2-40B4-BE49-F238E27FC236}">
                  <a16:creationId xmlns:a16="http://schemas.microsoft.com/office/drawing/2014/main" id="{5009CEDB-CB15-1DDB-5A39-388B84E99248}"/>
                </a:ext>
              </a:extLst>
            </p:cNvPr>
            <p:cNvGrpSpPr>
              <a:grpSpLocks/>
            </p:cNvGrpSpPr>
            <p:nvPr>
              <p:custDataLst>
                <p:tags r:id="rId18"/>
              </p:custDataLst>
            </p:nvPr>
          </p:nvGrpSpPr>
          <p:grpSpPr bwMode="auto">
            <a:xfrm>
              <a:off x="7626702" y="2875262"/>
              <a:ext cx="288315" cy="288315"/>
              <a:chOff x="3523" y="190"/>
              <a:chExt cx="309" cy="309"/>
            </a:xfrm>
          </p:grpSpPr>
          <p:sp>
            <p:nvSpPr>
              <p:cNvPr id="49" name="Oval 85">
                <a:extLst>
                  <a:ext uri="{FF2B5EF4-FFF2-40B4-BE49-F238E27FC236}">
                    <a16:creationId xmlns:a16="http://schemas.microsoft.com/office/drawing/2014/main" id="{0152FB68-D20B-86DB-42E3-B55A45959F84}"/>
                  </a:ext>
                </a:extLst>
              </p:cNvPr>
              <p:cNvSpPr>
                <a:spLocks noChangeArrowheads="1"/>
              </p:cNvSpPr>
              <p:nvPr/>
            </p:nvSpPr>
            <p:spPr bwMode="gray">
              <a:xfrm>
                <a:off x="3523" y="190"/>
                <a:ext cx="309" cy="309"/>
              </a:xfrm>
              <a:prstGeom prst="ellipse">
                <a:avLst/>
              </a:prstGeom>
              <a:gradFill rotWithShape="1">
                <a:gsLst>
                  <a:gs pos="0">
                    <a:srgbClr val="91B0FF">
                      <a:gamma/>
                      <a:tint val="73725"/>
                      <a:invGamma/>
                    </a:srgbClr>
                  </a:gs>
                  <a:gs pos="100000">
                    <a:srgbClr val="91B0FF"/>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32962" eaLnBrk="1" fontAlgn="base" latinLnBrk="0" hangingPunct="1">
                  <a:lnSpc>
                    <a:spcPct val="100000"/>
                  </a:lnSpc>
                  <a:spcBef>
                    <a:spcPct val="0"/>
                  </a:spcBef>
                  <a:spcAft>
                    <a:spcPct val="0"/>
                  </a:spcAft>
                  <a:buClrTx/>
                  <a:buSzTx/>
                  <a:buFontTx/>
                  <a:buNone/>
                  <a:tabLst/>
                  <a:defRPr/>
                </a:pPr>
                <a:endParaRPr kumimoji="0" lang="en-IN" sz="1300" i="0" u="none" strike="noStrike" kern="0" cap="none" spc="0" normalizeH="0" baseline="0" noProof="0">
                  <a:ln>
                    <a:noFill/>
                  </a:ln>
                  <a:solidFill>
                    <a:srgbClr val="000000"/>
                  </a:solidFill>
                  <a:effectLst/>
                  <a:uLnTx/>
                  <a:uFillTx/>
                  <a:latin typeface="Book Antiqua" panose="02040602050305030304" pitchFamily="18" charset="0"/>
                </a:endParaRPr>
              </a:p>
            </p:txBody>
          </p:sp>
          <p:sp>
            <p:nvSpPr>
              <p:cNvPr id="50" name="Oval 86">
                <a:extLst>
                  <a:ext uri="{FF2B5EF4-FFF2-40B4-BE49-F238E27FC236}">
                    <a16:creationId xmlns:a16="http://schemas.microsoft.com/office/drawing/2014/main" id="{6917A271-C342-6610-2019-130592D451B7}"/>
                  </a:ext>
                </a:extLst>
              </p:cNvPr>
              <p:cNvSpPr>
                <a:spLocks noChangeArrowheads="1"/>
              </p:cNvSpPr>
              <p:nvPr/>
            </p:nvSpPr>
            <p:spPr bwMode="gray">
              <a:xfrm>
                <a:off x="3547" y="214"/>
                <a:ext cx="260" cy="260"/>
              </a:xfrm>
              <a:prstGeom prst="ellipse">
                <a:avLst/>
              </a:prstGeom>
              <a:gradFill rotWithShape="1">
                <a:gsLst>
                  <a:gs pos="0">
                    <a:schemeClr val="accent1">
                      <a:lumMod val="50000"/>
                    </a:schemeClr>
                  </a:gs>
                  <a:gs pos="100000">
                    <a:srgbClr val="91B0FF">
                      <a:gamma/>
                      <a:tint val="73725"/>
                      <a:invGamma/>
                    </a:srgbClr>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32962" eaLnBrk="1" fontAlgn="base" latinLnBrk="0" hangingPunct="1">
                  <a:lnSpc>
                    <a:spcPct val="100000"/>
                  </a:lnSpc>
                  <a:spcBef>
                    <a:spcPct val="0"/>
                  </a:spcBef>
                  <a:spcAft>
                    <a:spcPct val="0"/>
                  </a:spcAft>
                  <a:buClrTx/>
                  <a:buSzTx/>
                  <a:buFontTx/>
                  <a:buNone/>
                  <a:tabLst/>
                  <a:defRPr/>
                </a:pPr>
                <a:r>
                  <a:rPr kumimoji="0" lang="en-US" altLang="en-US" sz="1300" i="0" u="none" strike="noStrike" kern="0" cap="none" spc="0" normalizeH="0" baseline="0" noProof="0" dirty="0">
                    <a:ln>
                      <a:noFill/>
                    </a:ln>
                    <a:solidFill>
                      <a:srgbClr val="000000"/>
                    </a:solidFill>
                    <a:effectLst/>
                    <a:uLnTx/>
                    <a:uFillTx/>
                    <a:latin typeface="Book Antiqua" panose="02040602050305030304" pitchFamily="18" charset="0"/>
                  </a:rPr>
                  <a:t>5</a:t>
                </a:r>
                <a:endParaRPr kumimoji="0" lang="en-GB" altLang="en-US" sz="1300" i="0" u="none" strike="noStrike" kern="0" cap="none" spc="0" normalizeH="0" baseline="0" noProof="0" dirty="0">
                  <a:ln>
                    <a:noFill/>
                  </a:ln>
                  <a:solidFill>
                    <a:srgbClr val="000000"/>
                  </a:solidFill>
                  <a:effectLst/>
                  <a:uLnTx/>
                  <a:uFillTx/>
                  <a:latin typeface="Book Antiqua" panose="02040602050305030304" pitchFamily="18" charset="0"/>
                </a:endParaRPr>
              </a:p>
            </p:txBody>
          </p:sp>
        </p:grpSp>
      </p:grpSp>
      <p:grpSp>
        <p:nvGrpSpPr>
          <p:cNvPr id="6" name="Group 5">
            <a:extLst>
              <a:ext uri="{FF2B5EF4-FFF2-40B4-BE49-F238E27FC236}">
                <a16:creationId xmlns:a16="http://schemas.microsoft.com/office/drawing/2014/main" id="{D7EAFA7B-8699-8123-1E54-843F91BF80B6}"/>
              </a:ext>
            </a:extLst>
          </p:cNvPr>
          <p:cNvGrpSpPr/>
          <p:nvPr/>
        </p:nvGrpSpPr>
        <p:grpSpPr>
          <a:xfrm>
            <a:off x="41208" y="1006441"/>
            <a:ext cx="2831973" cy="1617047"/>
            <a:chOff x="41208" y="1006441"/>
            <a:chExt cx="2831973" cy="1617047"/>
          </a:xfrm>
        </p:grpSpPr>
        <p:sp>
          <p:nvSpPr>
            <p:cNvPr id="24" name="Rectangle 13">
              <a:extLst>
                <a:ext uri="{FF2B5EF4-FFF2-40B4-BE49-F238E27FC236}">
                  <a16:creationId xmlns:a16="http://schemas.microsoft.com/office/drawing/2014/main" id="{C2CCC172-F193-EA04-A704-508F16D2A3B5}"/>
                </a:ext>
              </a:extLst>
            </p:cNvPr>
            <p:cNvSpPr>
              <a:spLocks noChangeArrowheads="1"/>
            </p:cNvSpPr>
            <p:nvPr>
              <p:custDataLst>
                <p:tags r:id="rId13"/>
              </p:custDataLst>
            </p:nvPr>
          </p:nvSpPr>
          <p:spPr bwMode="gray">
            <a:xfrm>
              <a:off x="513998" y="2391235"/>
              <a:ext cx="2103120" cy="182880"/>
            </a:xfrm>
            <a:prstGeom prst="rect">
              <a:avLst/>
            </a:prstGeom>
            <a:gradFill rotWithShape="1">
              <a:gsLst>
                <a:gs pos="25000">
                  <a:schemeClr val="accent1">
                    <a:lumMod val="50000"/>
                  </a:schemeClr>
                </a:gs>
                <a:gs pos="68000">
                  <a:srgbClr val="FFFFFF"/>
                </a:gs>
              </a:gsLst>
              <a:path path="shape">
                <a:fillToRect l="50000" t="50000" r="50000" b="50000"/>
              </a:path>
            </a:gradFill>
            <a:ln>
              <a:noFill/>
            </a:ln>
            <a:effectLst/>
          </p:spPr>
          <p:txBody>
            <a:bodyPr wrap="none"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L="0" marR="0" lvl="0" indent="0" algn="ctr" defTabSz="932962" eaLnBrk="1" fontAlgn="base" latinLnBrk="0" hangingPunct="1">
                <a:lnSpc>
                  <a:spcPct val="100000"/>
                </a:lnSpc>
                <a:spcBef>
                  <a:spcPct val="0"/>
                </a:spcBef>
                <a:spcAft>
                  <a:spcPct val="0"/>
                </a:spcAft>
                <a:buClrTx/>
                <a:buSzTx/>
                <a:buFontTx/>
                <a:buNone/>
                <a:tabLst/>
                <a:defRPr/>
              </a:pPr>
              <a:endParaRPr kumimoji="0" lang="en-IN" altLang="en-US" sz="1300" i="0" u="none" strike="noStrike" kern="0" cap="none" spc="0" normalizeH="0" baseline="0" noProof="0">
                <a:ln>
                  <a:noFill/>
                </a:ln>
                <a:solidFill>
                  <a:srgbClr val="000000"/>
                </a:solidFill>
                <a:effectLst/>
                <a:uLnTx/>
                <a:uFillTx/>
                <a:latin typeface="Book Antiqua" panose="02040602050305030304" pitchFamily="18" charset="0"/>
              </a:endParaRPr>
            </a:p>
          </p:txBody>
        </p:sp>
        <p:sp>
          <p:nvSpPr>
            <p:cNvPr id="27" name="Rectangle 58">
              <a:extLst>
                <a:ext uri="{FF2B5EF4-FFF2-40B4-BE49-F238E27FC236}">
                  <a16:creationId xmlns:a16="http://schemas.microsoft.com/office/drawing/2014/main" id="{C3FF940A-4E28-FB34-D8E6-EA6CD6120376}"/>
                </a:ext>
              </a:extLst>
            </p:cNvPr>
            <p:cNvSpPr>
              <a:spLocks noChangeAspect="1" noChangeArrowheads="1"/>
            </p:cNvSpPr>
            <p:nvPr>
              <p:custDataLst>
                <p:tags r:id="rId14"/>
              </p:custDataLst>
            </p:nvPr>
          </p:nvSpPr>
          <p:spPr bwMode="gray">
            <a:xfrm>
              <a:off x="41208" y="1006441"/>
              <a:ext cx="2831973" cy="1617047"/>
            </a:xfrm>
            <a:prstGeom prst="rect">
              <a:avLst/>
            </a:prstGeom>
            <a:solidFill>
              <a:schemeClr val="accent1">
                <a:lumMod val="40000"/>
                <a:lumOff val="60000"/>
                <a:alpha val="70195"/>
              </a:schemeClr>
            </a:solidFill>
            <a:ln w="9525" algn="ctr">
              <a:solidFill>
                <a:srgbClr val="C7E0FB"/>
              </a:solidFill>
              <a:miter lim="800000"/>
              <a:headEnd type="none" w="sm" len="sm"/>
              <a:tailEnd type="none" w="sm" len="sm"/>
            </a:ln>
            <a:effectLst/>
          </p:spPr>
          <p:txBody>
            <a:bodyPr lIns="46622" tIns="46622" rIns="46622" bIns="46622"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lvl="0" defTabSz="932962" rtl="1" fontAlgn="base">
                <a:spcBef>
                  <a:spcPct val="0"/>
                </a:spcBef>
                <a:spcAft>
                  <a:spcPct val="0"/>
                </a:spcAft>
                <a:buSzPct val="120000"/>
                <a:defRPr/>
              </a:pPr>
              <a:r>
                <a:rPr lang="en-GB" altLang="en-US" sz="1600" kern="0" dirty="0">
                  <a:solidFill>
                    <a:srgbClr val="000000"/>
                  </a:solidFill>
                  <a:latin typeface="Book Antiqua" panose="02040602050305030304" pitchFamily="18" charset="0"/>
                </a:rPr>
                <a:t>Transformation in farmer engagement approach</a:t>
              </a:r>
            </a:p>
            <a:p>
              <a:pPr lvl="0" defTabSz="932962" rtl="1" fontAlgn="base">
                <a:spcBef>
                  <a:spcPct val="0"/>
                </a:spcBef>
                <a:spcAft>
                  <a:spcPct val="0"/>
                </a:spcAft>
                <a:buSzPct val="120000"/>
                <a:defRPr/>
              </a:pPr>
              <a:r>
                <a:rPr lang="en-GB" altLang="en-US" sz="1600" kern="0" dirty="0">
                  <a:solidFill>
                    <a:srgbClr val="000000"/>
                  </a:solidFill>
                  <a:latin typeface="Book Antiqua" panose="02040602050305030304" pitchFamily="18" charset="0"/>
                </a:rPr>
                <a:t> </a:t>
              </a:r>
              <a:r>
                <a:rPr lang="en-GB" altLang="en-US" sz="1600" i="1" kern="0" dirty="0">
                  <a:solidFill>
                    <a:srgbClr val="000000"/>
                  </a:solidFill>
                  <a:latin typeface="Book Antiqua" panose="02040602050305030304" pitchFamily="18" charset="0"/>
                </a:rPr>
                <a:t>(beyond crop protection)</a:t>
              </a:r>
            </a:p>
          </p:txBody>
        </p:sp>
        <p:grpSp>
          <p:nvGrpSpPr>
            <p:cNvPr id="51" name="Group 87">
              <a:extLst>
                <a:ext uri="{FF2B5EF4-FFF2-40B4-BE49-F238E27FC236}">
                  <a16:creationId xmlns:a16="http://schemas.microsoft.com/office/drawing/2014/main" id="{5F6C74AB-C9F2-8EA9-3824-7DF820B6BDFC}"/>
                </a:ext>
              </a:extLst>
            </p:cNvPr>
            <p:cNvGrpSpPr>
              <a:grpSpLocks/>
            </p:cNvGrpSpPr>
            <p:nvPr>
              <p:custDataLst>
                <p:tags r:id="rId15"/>
              </p:custDataLst>
            </p:nvPr>
          </p:nvGrpSpPr>
          <p:grpSpPr bwMode="auto">
            <a:xfrm>
              <a:off x="1350646" y="1031940"/>
              <a:ext cx="288315" cy="291554"/>
              <a:chOff x="3523" y="190"/>
              <a:chExt cx="309" cy="309"/>
            </a:xfrm>
          </p:grpSpPr>
          <p:sp>
            <p:nvSpPr>
              <p:cNvPr id="52" name="Oval 88">
                <a:extLst>
                  <a:ext uri="{FF2B5EF4-FFF2-40B4-BE49-F238E27FC236}">
                    <a16:creationId xmlns:a16="http://schemas.microsoft.com/office/drawing/2014/main" id="{F2DD91BF-350E-06F0-FAF0-DF91F5AAD2F9}"/>
                  </a:ext>
                </a:extLst>
              </p:cNvPr>
              <p:cNvSpPr>
                <a:spLocks noChangeArrowheads="1"/>
              </p:cNvSpPr>
              <p:nvPr/>
            </p:nvSpPr>
            <p:spPr bwMode="gray">
              <a:xfrm>
                <a:off x="3523" y="190"/>
                <a:ext cx="309" cy="309"/>
              </a:xfrm>
              <a:prstGeom prst="ellipse">
                <a:avLst/>
              </a:prstGeom>
              <a:gradFill rotWithShape="1">
                <a:gsLst>
                  <a:gs pos="0">
                    <a:srgbClr val="91B0FF">
                      <a:gamma/>
                      <a:tint val="73725"/>
                      <a:invGamma/>
                    </a:srgbClr>
                  </a:gs>
                  <a:gs pos="100000">
                    <a:srgbClr val="91B0FF"/>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32962" eaLnBrk="1" fontAlgn="base" latinLnBrk="0" hangingPunct="1">
                  <a:lnSpc>
                    <a:spcPct val="100000"/>
                  </a:lnSpc>
                  <a:spcBef>
                    <a:spcPct val="0"/>
                  </a:spcBef>
                  <a:spcAft>
                    <a:spcPct val="0"/>
                  </a:spcAft>
                  <a:buClrTx/>
                  <a:buSzTx/>
                  <a:buFontTx/>
                  <a:buNone/>
                  <a:tabLst/>
                  <a:defRPr/>
                </a:pPr>
                <a:endParaRPr kumimoji="0" lang="en-IN" sz="1300" i="0" u="none" strike="noStrike" kern="0" cap="none" spc="0" normalizeH="0" baseline="0" noProof="0">
                  <a:ln>
                    <a:noFill/>
                  </a:ln>
                  <a:solidFill>
                    <a:srgbClr val="000000"/>
                  </a:solidFill>
                  <a:effectLst/>
                  <a:uLnTx/>
                  <a:uFillTx/>
                  <a:latin typeface="Book Antiqua" panose="02040602050305030304" pitchFamily="18" charset="0"/>
                </a:endParaRPr>
              </a:p>
            </p:txBody>
          </p:sp>
          <p:sp>
            <p:nvSpPr>
              <p:cNvPr id="53" name="Oval 89">
                <a:extLst>
                  <a:ext uri="{FF2B5EF4-FFF2-40B4-BE49-F238E27FC236}">
                    <a16:creationId xmlns:a16="http://schemas.microsoft.com/office/drawing/2014/main" id="{906F2A81-5156-9A43-1B49-0DD38851AEBF}"/>
                  </a:ext>
                </a:extLst>
              </p:cNvPr>
              <p:cNvSpPr>
                <a:spLocks noChangeArrowheads="1"/>
              </p:cNvSpPr>
              <p:nvPr/>
            </p:nvSpPr>
            <p:spPr bwMode="gray">
              <a:xfrm>
                <a:off x="3547" y="214"/>
                <a:ext cx="260" cy="261"/>
              </a:xfrm>
              <a:prstGeom prst="ellipse">
                <a:avLst/>
              </a:prstGeom>
              <a:gradFill rotWithShape="1">
                <a:gsLst>
                  <a:gs pos="0">
                    <a:schemeClr val="accent1">
                      <a:lumMod val="50000"/>
                    </a:schemeClr>
                  </a:gs>
                  <a:gs pos="100000">
                    <a:srgbClr val="91B0FF">
                      <a:gamma/>
                      <a:tint val="73725"/>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32962" eaLnBrk="1" fontAlgn="base" latinLnBrk="0" hangingPunct="1">
                  <a:lnSpc>
                    <a:spcPct val="100000"/>
                  </a:lnSpc>
                  <a:spcBef>
                    <a:spcPct val="0"/>
                  </a:spcBef>
                  <a:spcAft>
                    <a:spcPct val="0"/>
                  </a:spcAft>
                  <a:buClrTx/>
                  <a:buSzTx/>
                  <a:buFontTx/>
                  <a:buNone/>
                  <a:tabLst/>
                  <a:defRPr/>
                </a:pPr>
                <a:r>
                  <a:rPr kumimoji="0" lang="en-US" altLang="en-US" sz="1300" i="0" u="none" strike="noStrike" kern="0" cap="none" spc="0" normalizeH="0" baseline="0" noProof="0" dirty="0">
                    <a:ln>
                      <a:noFill/>
                    </a:ln>
                    <a:solidFill>
                      <a:srgbClr val="000000"/>
                    </a:solidFill>
                    <a:effectLst/>
                    <a:uLnTx/>
                    <a:uFillTx/>
                    <a:latin typeface="Book Antiqua" panose="02040602050305030304" pitchFamily="18" charset="0"/>
                  </a:rPr>
                  <a:t>1</a:t>
                </a:r>
                <a:endParaRPr kumimoji="0" lang="en-GB" altLang="en-US" sz="1300" i="0" u="none" strike="noStrike" kern="0" cap="none" spc="0" normalizeH="0" baseline="0" noProof="0" dirty="0">
                  <a:ln>
                    <a:noFill/>
                  </a:ln>
                  <a:solidFill>
                    <a:srgbClr val="000000"/>
                  </a:solidFill>
                  <a:effectLst/>
                  <a:uLnTx/>
                  <a:uFillTx/>
                  <a:latin typeface="Book Antiqua" panose="02040602050305030304" pitchFamily="18" charset="0"/>
                </a:endParaRPr>
              </a:p>
            </p:txBody>
          </p:sp>
        </p:grpSp>
      </p:grpSp>
      <p:grpSp>
        <p:nvGrpSpPr>
          <p:cNvPr id="5" name="Group 4">
            <a:extLst>
              <a:ext uri="{FF2B5EF4-FFF2-40B4-BE49-F238E27FC236}">
                <a16:creationId xmlns:a16="http://schemas.microsoft.com/office/drawing/2014/main" id="{538E787A-A1FB-88C4-C869-B32A6748F4DC}"/>
              </a:ext>
            </a:extLst>
          </p:cNvPr>
          <p:cNvGrpSpPr/>
          <p:nvPr/>
        </p:nvGrpSpPr>
        <p:grpSpPr>
          <a:xfrm>
            <a:off x="6251482" y="986848"/>
            <a:ext cx="2782731" cy="1593247"/>
            <a:chOff x="7634824" y="1019131"/>
            <a:chExt cx="2782731" cy="1593247"/>
          </a:xfrm>
        </p:grpSpPr>
        <p:sp>
          <p:nvSpPr>
            <p:cNvPr id="25" name="Rectangle 13">
              <a:extLst>
                <a:ext uri="{FF2B5EF4-FFF2-40B4-BE49-F238E27FC236}">
                  <a16:creationId xmlns:a16="http://schemas.microsoft.com/office/drawing/2014/main" id="{0A6CDD01-1251-A584-78FB-C5E68A4372A5}"/>
                </a:ext>
              </a:extLst>
            </p:cNvPr>
            <p:cNvSpPr>
              <a:spLocks noChangeArrowheads="1"/>
            </p:cNvSpPr>
            <p:nvPr>
              <p:custDataLst>
                <p:tags r:id="rId10"/>
              </p:custDataLst>
            </p:nvPr>
          </p:nvSpPr>
          <p:spPr bwMode="gray">
            <a:xfrm>
              <a:off x="7837044" y="2377052"/>
              <a:ext cx="2103120" cy="182880"/>
            </a:xfrm>
            <a:prstGeom prst="rect">
              <a:avLst/>
            </a:prstGeom>
            <a:gradFill rotWithShape="1">
              <a:gsLst>
                <a:gs pos="25000">
                  <a:schemeClr val="accent1">
                    <a:lumMod val="50000"/>
                  </a:schemeClr>
                </a:gs>
                <a:gs pos="68000">
                  <a:srgbClr val="FFFFFF"/>
                </a:gs>
              </a:gsLst>
              <a:path path="shape">
                <a:fillToRect l="50000" t="50000" r="50000" b="50000"/>
              </a:path>
            </a:gradFill>
            <a:ln>
              <a:solidFill>
                <a:srgbClr val="96B9F6"/>
              </a:solidFill>
            </a:ln>
            <a:effectLst/>
          </p:spPr>
          <p:txBody>
            <a:bodyPr wrap="none"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L="0" marR="0" lvl="0" indent="0" algn="ctr" defTabSz="932962" eaLnBrk="1" fontAlgn="base" latinLnBrk="0" hangingPunct="1">
                <a:lnSpc>
                  <a:spcPct val="100000"/>
                </a:lnSpc>
                <a:spcBef>
                  <a:spcPct val="0"/>
                </a:spcBef>
                <a:spcAft>
                  <a:spcPct val="0"/>
                </a:spcAft>
                <a:buClrTx/>
                <a:buSzTx/>
                <a:buFontTx/>
                <a:buNone/>
                <a:tabLst/>
                <a:defRPr/>
              </a:pPr>
              <a:endParaRPr kumimoji="0" lang="en-IN" altLang="en-US" sz="1300" i="0" u="none" strike="noStrike" kern="0" cap="none" spc="0" normalizeH="0" baseline="0" noProof="0">
                <a:ln>
                  <a:noFill/>
                </a:ln>
                <a:solidFill>
                  <a:srgbClr val="000000"/>
                </a:solidFill>
                <a:effectLst/>
                <a:uLnTx/>
                <a:uFillTx/>
                <a:latin typeface="Book Antiqua" panose="02040602050305030304" pitchFamily="18" charset="0"/>
              </a:endParaRPr>
            </a:p>
          </p:txBody>
        </p:sp>
        <p:sp>
          <p:nvSpPr>
            <p:cNvPr id="28" name="Rectangle 61">
              <a:extLst>
                <a:ext uri="{FF2B5EF4-FFF2-40B4-BE49-F238E27FC236}">
                  <a16:creationId xmlns:a16="http://schemas.microsoft.com/office/drawing/2014/main" id="{4B7F088D-4CED-171D-D0BA-1FF2552DDFC9}"/>
                </a:ext>
              </a:extLst>
            </p:cNvPr>
            <p:cNvSpPr>
              <a:spLocks noChangeAspect="1" noChangeArrowheads="1"/>
            </p:cNvSpPr>
            <p:nvPr>
              <p:custDataLst>
                <p:tags r:id="rId11"/>
              </p:custDataLst>
            </p:nvPr>
          </p:nvSpPr>
          <p:spPr bwMode="gray">
            <a:xfrm>
              <a:off x="7634824" y="1019131"/>
              <a:ext cx="2782731" cy="1593247"/>
            </a:xfrm>
            <a:prstGeom prst="rect">
              <a:avLst/>
            </a:prstGeom>
            <a:solidFill>
              <a:schemeClr val="accent1">
                <a:lumMod val="40000"/>
                <a:lumOff val="60000"/>
                <a:alpha val="70195"/>
              </a:schemeClr>
            </a:solidFill>
            <a:ln w="9525" algn="ctr">
              <a:solidFill>
                <a:srgbClr val="C7E0FB"/>
              </a:solidFill>
              <a:miter lim="800000"/>
              <a:headEnd type="none" w="sm" len="sm"/>
              <a:tailEnd type="none" w="sm" len="sm"/>
            </a:ln>
            <a:effectLst/>
          </p:spPr>
          <p:txBody>
            <a:bodyPr lIns="46622" tIns="46622" rIns="46622" bIns="46622"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L="0" marR="0" lvl="0" indent="0" algn="ctr" defTabSz="932962" rtl="1" eaLnBrk="1" fontAlgn="base" latinLnBrk="0" hangingPunct="1">
                <a:lnSpc>
                  <a:spcPct val="100000"/>
                </a:lnSpc>
                <a:spcBef>
                  <a:spcPct val="0"/>
                </a:spcBef>
                <a:spcAft>
                  <a:spcPct val="0"/>
                </a:spcAft>
                <a:buClrTx/>
                <a:buSzPct val="120000"/>
                <a:buFontTx/>
                <a:buNone/>
                <a:tabLst/>
                <a:defRPr/>
              </a:pPr>
              <a:endParaRPr kumimoji="0" lang="en-GB" altLang="en-US" sz="1600" i="0" u="none" strike="noStrike" kern="0" cap="none" spc="0" normalizeH="0" baseline="0" noProof="0" dirty="0">
                <a:ln>
                  <a:noFill/>
                </a:ln>
                <a:solidFill>
                  <a:srgbClr val="000000"/>
                </a:solidFill>
                <a:effectLst/>
                <a:uLnTx/>
                <a:uFillTx/>
                <a:latin typeface="Book Antiqua" panose="02040602050305030304" pitchFamily="18" charset="0"/>
              </a:endParaRPr>
            </a:p>
            <a:p>
              <a:pPr marL="0" marR="0" lvl="0" indent="0" algn="ctr" defTabSz="932962" rtl="1" eaLnBrk="1" fontAlgn="base" latinLnBrk="0" hangingPunct="1">
                <a:lnSpc>
                  <a:spcPct val="100000"/>
                </a:lnSpc>
                <a:spcBef>
                  <a:spcPct val="0"/>
                </a:spcBef>
                <a:spcAft>
                  <a:spcPct val="0"/>
                </a:spcAft>
                <a:buClrTx/>
                <a:buSzPct val="120000"/>
                <a:buFontTx/>
                <a:buNone/>
                <a:tabLst/>
                <a:defRPr/>
              </a:pPr>
              <a:r>
                <a:rPr kumimoji="0" lang="en-GB" altLang="en-US" sz="1600" i="0" u="none" strike="noStrike" kern="0" cap="none" spc="0" normalizeH="0" baseline="0" noProof="0" dirty="0">
                  <a:ln>
                    <a:noFill/>
                  </a:ln>
                  <a:solidFill>
                    <a:srgbClr val="000000"/>
                  </a:solidFill>
                  <a:effectLst/>
                  <a:uLnTx/>
                  <a:uFillTx/>
                  <a:latin typeface="Book Antiqua" panose="02040602050305030304" pitchFamily="18" charset="0"/>
                </a:rPr>
                <a:t>Sustainable farming practices : redefining use of crop protection chemicals</a:t>
              </a:r>
            </a:p>
          </p:txBody>
        </p:sp>
        <p:grpSp>
          <p:nvGrpSpPr>
            <p:cNvPr id="54" name="Group 90">
              <a:extLst>
                <a:ext uri="{FF2B5EF4-FFF2-40B4-BE49-F238E27FC236}">
                  <a16:creationId xmlns:a16="http://schemas.microsoft.com/office/drawing/2014/main" id="{247CA22A-98B5-977A-9AE1-54F2465A0DBF}"/>
                </a:ext>
              </a:extLst>
            </p:cNvPr>
            <p:cNvGrpSpPr>
              <a:grpSpLocks/>
            </p:cNvGrpSpPr>
            <p:nvPr>
              <p:custDataLst>
                <p:tags r:id="rId12"/>
              </p:custDataLst>
            </p:nvPr>
          </p:nvGrpSpPr>
          <p:grpSpPr bwMode="auto">
            <a:xfrm>
              <a:off x="8840462" y="1043768"/>
              <a:ext cx="288315" cy="291554"/>
              <a:chOff x="3523" y="190"/>
              <a:chExt cx="309" cy="309"/>
            </a:xfrm>
          </p:grpSpPr>
          <p:sp>
            <p:nvSpPr>
              <p:cNvPr id="55" name="Oval 91">
                <a:extLst>
                  <a:ext uri="{FF2B5EF4-FFF2-40B4-BE49-F238E27FC236}">
                    <a16:creationId xmlns:a16="http://schemas.microsoft.com/office/drawing/2014/main" id="{85A526EB-D1D4-0538-C00B-548A5117299B}"/>
                  </a:ext>
                </a:extLst>
              </p:cNvPr>
              <p:cNvSpPr>
                <a:spLocks noChangeArrowheads="1"/>
              </p:cNvSpPr>
              <p:nvPr/>
            </p:nvSpPr>
            <p:spPr bwMode="gray">
              <a:xfrm>
                <a:off x="3523" y="190"/>
                <a:ext cx="309" cy="309"/>
              </a:xfrm>
              <a:prstGeom prst="ellipse">
                <a:avLst/>
              </a:prstGeom>
              <a:gradFill rotWithShape="1">
                <a:gsLst>
                  <a:gs pos="0">
                    <a:srgbClr val="91B0FF">
                      <a:gamma/>
                      <a:tint val="73725"/>
                      <a:invGamma/>
                    </a:srgbClr>
                  </a:gs>
                  <a:gs pos="100000">
                    <a:srgbClr val="91B0FF"/>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32962" eaLnBrk="1" fontAlgn="base" latinLnBrk="0" hangingPunct="1">
                  <a:lnSpc>
                    <a:spcPct val="100000"/>
                  </a:lnSpc>
                  <a:spcBef>
                    <a:spcPct val="0"/>
                  </a:spcBef>
                  <a:spcAft>
                    <a:spcPct val="0"/>
                  </a:spcAft>
                  <a:buClrTx/>
                  <a:buSzTx/>
                  <a:buFontTx/>
                  <a:buNone/>
                  <a:tabLst/>
                  <a:defRPr/>
                </a:pPr>
                <a:endParaRPr kumimoji="0" lang="en-IN" sz="1300" i="0" u="none" strike="noStrike" kern="0" cap="none" spc="0" normalizeH="0" baseline="0" noProof="0">
                  <a:ln>
                    <a:noFill/>
                  </a:ln>
                  <a:solidFill>
                    <a:srgbClr val="000000"/>
                  </a:solidFill>
                  <a:effectLst/>
                  <a:uLnTx/>
                  <a:uFillTx/>
                  <a:latin typeface="Book Antiqua" panose="02040602050305030304" pitchFamily="18" charset="0"/>
                </a:endParaRPr>
              </a:p>
            </p:txBody>
          </p:sp>
          <p:sp>
            <p:nvSpPr>
              <p:cNvPr id="56" name="Oval 92">
                <a:extLst>
                  <a:ext uri="{FF2B5EF4-FFF2-40B4-BE49-F238E27FC236}">
                    <a16:creationId xmlns:a16="http://schemas.microsoft.com/office/drawing/2014/main" id="{FC16CEAD-17FC-6789-8088-FDFA886F7F4F}"/>
                  </a:ext>
                </a:extLst>
              </p:cNvPr>
              <p:cNvSpPr>
                <a:spLocks noChangeArrowheads="1"/>
              </p:cNvSpPr>
              <p:nvPr/>
            </p:nvSpPr>
            <p:spPr bwMode="gray">
              <a:xfrm>
                <a:off x="3547" y="214"/>
                <a:ext cx="260" cy="261"/>
              </a:xfrm>
              <a:prstGeom prst="ellipse">
                <a:avLst/>
              </a:prstGeom>
              <a:gradFill rotWithShape="1">
                <a:gsLst>
                  <a:gs pos="0">
                    <a:schemeClr val="accent1">
                      <a:lumMod val="50000"/>
                    </a:schemeClr>
                  </a:gs>
                  <a:gs pos="100000">
                    <a:srgbClr val="91B0FF">
                      <a:gamma/>
                      <a:tint val="73725"/>
                      <a:invGamma/>
                    </a:srgbClr>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32962" eaLnBrk="1" fontAlgn="base" latinLnBrk="0" hangingPunct="1">
                  <a:lnSpc>
                    <a:spcPct val="100000"/>
                  </a:lnSpc>
                  <a:spcBef>
                    <a:spcPct val="0"/>
                  </a:spcBef>
                  <a:spcAft>
                    <a:spcPct val="0"/>
                  </a:spcAft>
                  <a:buClrTx/>
                  <a:buSzTx/>
                  <a:buFontTx/>
                  <a:buNone/>
                  <a:tabLst/>
                  <a:defRPr/>
                </a:pPr>
                <a:r>
                  <a:rPr kumimoji="0" lang="en-US" altLang="en-US" sz="1300" i="0" u="none" strike="noStrike" kern="0" cap="none" spc="0" normalizeH="0" baseline="0" noProof="0" dirty="0">
                    <a:ln>
                      <a:noFill/>
                    </a:ln>
                    <a:solidFill>
                      <a:srgbClr val="000000"/>
                    </a:solidFill>
                    <a:effectLst/>
                    <a:uLnTx/>
                    <a:uFillTx/>
                    <a:latin typeface="Book Antiqua" panose="02040602050305030304" pitchFamily="18" charset="0"/>
                  </a:rPr>
                  <a:t>3</a:t>
                </a:r>
                <a:endParaRPr kumimoji="0" lang="en-GB" altLang="en-US" sz="1300" i="0" u="none" strike="noStrike" kern="0" cap="none" spc="0" normalizeH="0" baseline="0" noProof="0" dirty="0">
                  <a:ln>
                    <a:noFill/>
                  </a:ln>
                  <a:solidFill>
                    <a:srgbClr val="000000"/>
                  </a:solidFill>
                  <a:effectLst/>
                  <a:uLnTx/>
                  <a:uFillTx/>
                  <a:latin typeface="Book Antiqua" panose="02040602050305030304" pitchFamily="18" charset="0"/>
                </a:endParaRPr>
              </a:p>
            </p:txBody>
          </p:sp>
        </p:grpSp>
      </p:grpSp>
      <p:sp>
        <p:nvSpPr>
          <p:cNvPr id="58" name="Rectangle 13">
            <a:extLst>
              <a:ext uri="{FF2B5EF4-FFF2-40B4-BE49-F238E27FC236}">
                <a16:creationId xmlns:a16="http://schemas.microsoft.com/office/drawing/2014/main" id="{68AE3544-71AC-E55B-0ED8-07EB3D206EBE}"/>
              </a:ext>
            </a:extLst>
          </p:cNvPr>
          <p:cNvSpPr>
            <a:spLocks noChangeArrowheads="1"/>
          </p:cNvSpPr>
          <p:nvPr>
            <p:custDataLst>
              <p:tags r:id="rId1"/>
            </p:custDataLst>
          </p:nvPr>
        </p:nvSpPr>
        <p:spPr bwMode="gray">
          <a:xfrm>
            <a:off x="1915106" y="6309904"/>
            <a:ext cx="2103120" cy="182880"/>
          </a:xfrm>
          <a:prstGeom prst="rect">
            <a:avLst/>
          </a:prstGeom>
          <a:gradFill rotWithShape="1">
            <a:gsLst>
              <a:gs pos="25000">
                <a:schemeClr val="accent1">
                  <a:lumMod val="50000"/>
                </a:schemeClr>
              </a:gs>
              <a:gs pos="68000">
                <a:srgbClr val="FFFFFF"/>
              </a:gs>
            </a:gsLst>
            <a:path path="shape">
              <a:fillToRect l="50000" t="50000" r="50000" b="50000"/>
            </a:path>
          </a:gradFill>
          <a:ln>
            <a:noFill/>
          </a:ln>
          <a:effectLst/>
        </p:spPr>
        <p:txBody>
          <a:bodyPr wrap="none"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L="0" marR="0" lvl="0" indent="0" algn="ctr" defTabSz="932962" eaLnBrk="1" fontAlgn="base" latinLnBrk="0" hangingPunct="1">
              <a:lnSpc>
                <a:spcPct val="100000"/>
              </a:lnSpc>
              <a:spcBef>
                <a:spcPct val="0"/>
              </a:spcBef>
              <a:spcAft>
                <a:spcPct val="0"/>
              </a:spcAft>
              <a:buClrTx/>
              <a:buSzTx/>
              <a:buFontTx/>
              <a:buNone/>
              <a:tabLst/>
              <a:defRPr/>
            </a:pPr>
            <a:endParaRPr kumimoji="0" lang="en-IN" altLang="en-US" sz="1300" i="0" u="none" strike="noStrike" kern="0" cap="none" spc="0" normalizeH="0" baseline="0" noProof="0">
              <a:ln>
                <a:noFill/>
              </a:ln>
              <a:solidFill>
                <a:srgbClr val="000000"/>
              </a:solidFill>
              <a:effectLst/>
              <a:uLnTx/>
              <a:uFillTx/>
              <a:latin typeface="Book Antiqua" panose="02040602050305030304" pitchFamily="18" charset="0"/>
            </a:endParaRPr>
          </a:p>
        </p:txBody>
      </p:sp>
      <p:sp>
        <p:nvSpPr>
          <p:cNvPr id="62" name="Rectangle 65">
            <a:extLst>
              <a:ext uri="{FF2B5EF4-FFF2-40B4-BE49-F238E27FC236}">
                <a16:creationId xmlns:a16="http://schemas.microsoft.com/office/drawing/2014/main" id="{3A62756C-08E0-DE74-D612-9C6AAC13CAB7}"/>
              </a:ext>
            </a:extLst>
          </p:cNvPr>
          <p:cNvSpPr>
            <a:spLocks noChangeAspect="1" noChangeArrowheads="1"/>
          </p:cNvSpPr>
          <p:nvPr>
            <p:custDataLst>
              <p:tags r:id="rId2"/>
            </p:custDataLst>
          </p:nvPr>
        </p:nvSpPr>
        <p:spPr bwMode="gray">
          <a:xfrm>
            <a:off x="1615634" y="4876705"/>
            <a:ext cx="2782731" cy="1588965"/>
          </a:xfrm>
          <a:prstGeom prst="rect">
            <a:avLst/>
          </a:prstGeom>
          <a:solidFill>
            <a:schemeClr val="accent1">
              <a:lumMod val="40000"/>
              <a:lumOff val="60000"/>
              <a:alpha val="70195"/>
            </a:schemeClr>
          </a:solidFill>
          <a:ln w="9525" algn="ctr">
            <a:solidFill>
              <a:srgbClr val="C7E0FB"/>
            </a:solidFill>
            <a:miter lim="800000"/>
            <a:headEnd type="none" w="sm" len="sm"/>
            <a:tailEnd type="none" w="sm" len="sm"/>
          </a:ln>
          <a:effectLst/>
        </p:spPr>
        <p:txBody>
          <a:bodyPr lIns="46622" tIns="46622" rIns="46622" bIns="46622"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L="0" marR="0" lvl="0" indent="0" algn="ctr" defTabSz="932962" rtl="1" eaLnBrk="1" fontAlgn="base" latinLnBrk="0" hangingPunct="1">
              <a:lnSpc>
                <a:spcPct val="100000"/>
              </a:lnSpc>
              <a:spcBef>
                <a:spcPct val="0"/>
              </a:spcBef>
              <a:spcAft>
                <a:spcPct val="0"/>
              </a:spcAft>
              <a:buClrTx/>
              <a:buSzPct val="120000"/>
              <a:buFontTx/>
              <a:buNone/>
              <a:tabLst/>
              <a:defRPr/>
            </a:pPr>
            <a:r>
              <a:rPr kumimoji="0" lang="en-GB" altLang="en-US" sz="1600" i="0" u="none" strike="noStrike" kern="0" cap="none" spc="0" normalizeH="0" baseline="0" noProof="0" dirty="0">
                <a:ln>
                  <a:noFill/>
                </a:ln>
                <a:solidFill>
                  <a:srgbClr val="000000"/>
                </a:solidFill>
                <a:effectLst/>
                <a:uLnTx/>
                <a:uFillTx/>
                <a:latin typeface="Book Antiqua" panose="02040602050305030304" pitchFamily="18" charset="0"/>
              </a:rPr>
              <a:t>India emerging as a preferred destination for manufacturing</a:t>
            </a:r>
          </a:p>
        </p:txBody>
      </p:sp>
      <p:grpSp>
        <p:nvGrpSpPr>
          <p:cNvPr id="11" name="Group 10">
            <a:extLst>
              <a:ext uri="{FF2B5EF4-FFF2-40B4-BE49-F238E27FC236}">
                <a16:creationId xmlns:a16="http://schemas.microsoft.com/office/drawing/2014/main" id="{C77512E2-85C9-7A18-8148-1BB9D9923DC5}"/>
              </a:ext>
            </a:extLst>
          </p:cNvPr>
          <p:cNvGrpSpPr/>
          <p:nvPr/>
        </p:nvGrpSpPr>
        <p:grpSpPr>
          <a:xfrm>
            <a:off x="4762545" y="4882234"/>
            <a:ext cx="2782731" cy="1589691"/>
            <a:chOff x="4744779" y="4898535"/>
            <a:chExt cx="2782731" cy="1589691"/>
          </a:xfrm>
        </p:grpSpPr>
        <p:sp>
          <p:nvSpPr>
            <p:cNvPr id="57" name="Rectangle 13">
              <a:extLst>
                <a:ext uri="{FF2B5EF4-FFF2-40B4-BE49-F238E27FC236}">
                  <a16:creationId xmlns:a16="http://schemas.microsoft.com/office/drawing/2014/main" id="{27F6BB4C-82AA-2E1B-DF3F-F97A89B50CB3}"/>
                </a:ext>
              </a:extLst>
            </p:cNvPr>
            <p:cNvSpPr>
              <a:spLocks noChangeArrowheads="1"/>
            </p:cNvSpPr>
            <p:nvPr>
              <p:custDataLst>
                <p:tags r:id="rId7"/>
              </p:custDataLst>
            </p:nvPr>
          </p:nvSpPr>
          <p:spPr bwMode="gray">
            <a:xfrm>
              <a:off x="5060211" y="6305346"/>
              <a:ext cx="2103120" cy="182880"/>
            </a:xfrm>
            <a:prstGeom prst="rect">
              <a:avLst/>
            </a:prstGeom>
            <a:gradFill rotWithShape="1">
              <a:gsLst>
                <a:gs pos="25000">
                  <a:schemeClr val="accent1">
                    <a:lumMod val="50000"/>
                  </a:schemeClr>
                </a:gs>
                <a:gs pos="68000">
                  <a:srgbClr val="FFFFFF"/>
                </a:gs>
              </a:gsLst>
              <a:path path="shape">
                <a:fillToRect l="50000" t="50000" r="50000" b="50000"/>
              </a:path>
            </a:gradFill>
            <a:ln>
              <a:noFill/>
            </a:ln>
            <a:effectLst/>
          </p:spPr>
          <p:txBody>
            <a:bodyPr wrap="none"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L="0" marR="0" lvl="0" indent="0" algn="ctr" defTabSz="932962" eaLnBrk="1" fontAlgn="base" latinLnBrk="0" hangingPunct="1">
                <a:lnSpc>
                  <a:spcPct val="100000"/>
                </a:lnSpc>
                <a:spcBef>
                  <a:spcPct val="0"/>
                </a:spcBef>
                <a:spcAft>
                  <a:spcPct val="0"/>
                </a:spcAft>
                <a:buClrTx/>
                <a:buSzTx/>
                <a:buFontTx/>
                <a:buNone/>
                <a:tabLst/>
                <a:defRPr/>
              </a:pPr>
              <a:endParaRPr kumimoji="0" lang="en-IN" altLang="en-US" sz="1300" i="0" u="none" strike="noStrike" kern="0" cap="none" spc="0" normalizeH="0" baseline="0" noProof="0">
                <a:ln>
                  <a:noFill/>
                </a:ln>
                <a:solidFill>
                  <a:srgbClr val="000000"/>
                </a:solidFill>
                <a:effectLst/>
                <a:uLnTx/>
                <a:uFillTx/>
                <a:latin typeface="Book Antiqua" panose="02040602050305030304" pitchFamily="18" charset="0"/>
              </a:endParaRPr>
            </a:p>
          </p:txBody>
        </p:sp>
        <p:sp>
          <p:nvSpPr>
            <p:cNvPr id="61" name="Rectangle 58">
              <a:extLst>
                <a:ext uri="{FF2B5EF4-FFF2-40B4-BE49-F238E27FC236}">
                  <a16:creationId xmlns:a16="http://schemas.microsoft.com/office/drawing/2014/main" id="{26EC9CAB-4C8C-5E16-B063-EE62CF4D90CB}"/>
                </a:ext>
              </a:extLst>
            </p:cNvPr>
            <p:cNvSpPr>
              <a:spLocks noChangeAspect="1" noChangeArrowheads="1"/>
            </p:cNvSpPr>
            <p:nvPr>
              <p:custDataLst>
                <p:tags r:id="rId8"/>
              </p:custDataLst>
            </p:nvPr>
          </p:nvSpPr>
          <p:spPr bwMode="gray">
            <a:xfrm>
              <a:off x="4744779" y="4898535"/>
              <a:ext cx="2782731" cy="1588930"/>
            </a:xfrm>
            <a:prstGeom prst="rect">
              <a:avLst/>
            </a:prstGeom>
            <a:solidFill>
              <a:schemeClr val="accent1">
                <a:lumMod val="40000"/>
                <a:lumOff val="60000"/>
                <a:alpha val="70195"/>
              </a:schemeClr>
            </a:solidFill>
            <a:ln w="9525" algn="ctr">
              <a:solidFill>
                <a:srgbClr val="C7E0FB"/>
              </a:solidFill>
              <a:miter lim="800000"/>
              <a:headEnd type="none" w="sm" len="sm"/>
              <a:tailEnd type="none" w="sm" len="sm"/>
            </a:ln>
            <a:effectLst/>
          </p:spPr>
          <p:txBody>
            <a:bodyPr lIns="46622" tIns="46622" rIns="46622" bIns="46622"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lvl="0" defTabSz="932962" rtl="1" fontAlgn="base">
                <a:spcBef>
                  <a:spcPct val="0"/>
                </a:spcBef>
                <a:spcAft>
                  <a:spcPct val="0"/>
                </a:spcAft>
                <a:buSzPct val="120000"/>
                <a:defRPr/>
              </a:pPr>
              <a:r>
                <a:rPr lang="en-GB" altLang="en-US" sz="1600" kern="0" dirty="0">
                  <a:solidFill>
                    <a:srgbClr val="000000"/>
                  </a:solidFill>
                  <a:latin typeface="Book Antiqua" panose="02040602050305030304" pitchFamily="18" charset="0"/>
                </a:rPr>
                <a:t>Changing dynamics as molecules go off-patent</a:t>
              </a:r>
            </a:p>
          </p:txBody>
        </p:sp>
        <p:grpSp>
          <p:nvGrpSpPr>
            <p:cNvPr id="63" name="Group 69">
              <a:extLst>
                <a:ext uri="{FF2B5EF4-FFF2-40B4-BE49-F238E27FC236}">
                  <a16:creationId xmlns:a16="http://schemas.microsoft.com/office/drawing/2014/main" id="{D03F24BA-7A2D-3401-3BDB-6314F248EFB1}"/>
                </a:ext>
              </a:extLst>
            </p:cNvPr>
            <p:cNvGrpSpPr>
              <a:grpSpLocks/>
            </p:cNvGrpSpPr>
            <p:nvPr>
              <p:custDataLst>
                <p:tags r:id="rId9"/>
              </p:custDataLst>
            </p:nvPr>
          </p:nvGrpSpPr>
          <p:grpSpPr bwMode="auto">
            <a:xfrm>
              <a:off x="6009718" y="4929823"/>
              <a:ext cx="291554" cy="288315"/>
              <a:chOff x="3523" y="190"/>
              <a:chExt cx="309" cy="309"/>
            </a:xfrm>
          </p:grpSpPr>
          <p:sp>
            <p:nvSpPr>
              <p:cNvPr id="64" name="Oval 70">
                <a:extLst>
                  <a:ext uri="{FF2B5EF4-FFF2-40B4-BE49-F238E27FC236}">
                    <a16:creationId xmlns:a16="http://schemas.microsoft.com/office/drawing/2014/main" id="{208E2BBC-84AD-F510-5B04-C9742C582911}"/>
                  </a:ext>
                </a:extLst>
              </p:cNvPr>
              <p:cNvSpPr>
                <a:spLocks noChangeArrowheads="1"/>
              </p:cNvSpPr>
              <p:nvPr/>
            </p:nvSpPr>
            <p:spPr bwMode="gray">
              <a:xfrm>
                <a:off x="3523" y="190"/>
                <a:ext cx="309" cy="309"/>
              </a:xfrm>
              <a:prstGeom prst="ellipse">
                <a:avLst/>
              </a:prstGeom>
              <a:gradFill rotWithShape="1">
                <a:gsLst>
                  <a:gs pos="0">
                    <a:srgbClr val="91B0FF">
                      <a:gamma/>
                      <a:tint val="73725"/>
                      <a:invGamma/>
                    </a:srgbClr>
                  </a:gs>
                  <a:gs pos="100000">
                    <a:srgbClr val="91B0FF"/>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32962" eaLnBrk="1" fontAlgn="base" latinLnBrk="0" hangingPunct="1">
                  <a:lnSpc>
                    <a:spcPct val="100000"/>
                  </a:lnSpc>
                  <a:spcBef>
                    <a:spcPct val="0"/>
                  </a:spcBef>
                  <a:spcAft>
                    <a:spcPct val="0"/>
                  </a:spcAft>
                  <a:buClrTx/>
                  <a:buSzTx/>
                  <a:buFontTx/>
                  <a:buNone/>
                  <a:tabLst/>
                  <a:defRPr/>
                </a:pPr>
                <a:endParaRPr kumimoji="0" lang="en-IN" sz="1300" i="0" u="none" strike="noStrike" kern="0" cap="none" spc="0" normalizeH="0" baseline="0" noProof="0">
                  <a:ln>
                    <a:noFill/>
                  </a:ln>
                  <a:solidFill>
                    <a:srgbClr val="000000"/>
                  </a:solidFill>
                  <a:effectLst/>
                  <a:uLnTx/>
                  <a:uFillTx/>
                  <a:latin typeface="Book Antiqua" panose="02040602050305030304" pitchFamily="18" charset="0"/>
                </a:endParaRPr>
              </a:p>
            </p:txBody>
          </p:sp>
          <p:sp>
            <p:nvSpPr>
              <p:cNvPr id="65" name="Oval 71">
                <a:extLst>
                  <a:ext uri="{FF2B5EF4-FFF2-40B4-BE49-F238E27FC236}">
                    <a16:creationId xmlns:a16="http://schemas.microsoft.com/office/drawing/2014/main" id="{9888C1B7-A6D4-50A6-39D9-E7781587C713}"/>
                  </a:ext>
                </a:extLst>
              </p:cNvPr>
              <p:cNvSpPr>
                <a:spLocks noChangeArrowheads="1"/>
              </p:cNvSpPr>
              <p:nvPr/>
            </p:nvSpPr>
            <p:spPr bwMode="gray">
              <a:xfrm>
                <a:off x="3547" y="214"/>
                <a:ext cx="261" cy="260"/>
              </a:xfrm>
              <a:prstGeom prst="ellipse">
                <a:avLst/>
              </a:prstGeom>
              <a:gradFill rotWithShape="1">
                <a:gsLst>
                  <a:gs pos="0">
                    <a:schemeClr val="accent1">
                      <a:lumMod val="50000"/>
                    </a:schemeClr>
                  </a:gs>
                  <a:gs pos="100000">
                    <a:srgbClr val="91B0FF">
                      <a:gamma/>
                      <a:tint val="73725"/>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32962" eaLnBrk="1" fontAlgn="base" latinLnBrk="0" hangingPunct="1">
                  <a:lnSpc>
                    <a:spcPct val="100000"/>
                  </a:lnSpc>
                  <a:spcBef>
                    <a:spcPct val="0"/>
                  </a:spcBef>
                  <a:spcAft>
                    <a:spcPct val="0"/>
                  </a:spcAft>
                  <a:buClrTx/>
                  <a:buSzTx/>
                  <a:buFontTx/>
                  <a:buNone/>
                  <a:tabLst/>
                  <a:defRPr/>
                </a:pPr>
                <a:r>
                  <a:rPr kumimoji="0" lang="en-US" altLang="en-US" sz="1300" i="0" u="none" strike="noStrike" kern="0" cap="none" spc="0" normalizeH="0" baseline="0" noProof="0" dirty="0">
                    <a:ln>
                      <a:noFill/>
                    </a:ln>
                    <a:solidFill>
                      <a:srgbClr val="000000"/>
                    </a:solidFill>
                    <a:effectLst/>
                    <a:uLnTx/>
                    <a:uFillTx/>
                    <a:latin typeface="Book Antiqua" panose="02040602050305030304" pitchFamily="18" charset="0"/>
                  </a:rPr>
                  <a:t>9</a:t>
                </a:r>
                <a:endParaRPr kumimoji="0" lang="en-GB" altLang="en-US" sz="1300" i="0" u="none" strike="noStrike" kern="0" cap="none" spc="0" normalizeH="0" baseline="0" noProof="0" dirty="0">
                  <a:ln>
                    <a:noFill/>
                  </a:ln>
                  <a:solidFill>
                    <a:srgbClr val="000000"/>
                  </a:solidFill>
                  <a:effectLst/>
                  <a:uLnTx/>
                  <a:uFillTx/>
                  <a:latin typeface="Book Antiqua" panose="02040602050305030304" pitchFamily="18" charset="0"/>
                </a:endParaRPr>
              </a:p>
            </p:txBody>
          </p:sp>
        </p:grpSp>
      </p:grpSp>
      <p:grpSp>
        <p:nvGrpSpPr>
          <p:cNvPr id="75" name="Group 87">
            <a:extLst>
              <a:ext uri="{FF2B5EF4-FFF2-40B4-BE49-F238E27FC236}">
                <a16:creationId xmlns:a16="http://schemas.microsoft.com/office/drawing/2014/main" id="{820D73FF-C37E-4B1F-D03E-EA28B6A3EC25}"/>
              </a:ext>
            </a:extLst>
          </p:cNvPr>
          <p:cNvGrpSpPr>
            <a:grpSpLocks/>
          </p:cNvGrpSpPr>
          <p:nvPr>
            <p:custDataLst>
              <p:tags r:id="rId3"/>
            </p:custDataLst>
          </p:nvPr>
        </p:nvGrpSpPr>
        <p:grpSpPr bwMode="auto">
          <a:xfrm>
            <a:off x="2751754" y="4919075"/>
            <a:ext cx="288315" cy="291554"/>
            <a:chOff x="3523" y="190"/>
            <a:chExt cx="309" cy="309"/>
          </a:xfrm>
        </p:grpSpPr>
        <p:sp>
          <p:nvSpPr>
            <p:cNvPr id="76" name="Oval 88">
              <a:extLst>
                <a:ext uri="{FF2B5EF4-FFF2-40B4-BE49-F238E27FC236}">
                  <a16:creationId xmlns:a16="http://schemas.microsoft.com/office/drawing/2014/main" id="{36414044-7D3D-331B-5D3D-EB8046D66C3E}"/>
                </a:ext>
              </a:extLst>
            </p:cNvPr>
            <p:cNvSpPr>
              <a:spLocks noChangeArrowheads="1"/>
            </p:cNvSpPr>
            <p:nvPr/>
          </p:nvSpPr>
          <p:spPr bwMode="gray">
            <a:xfrm>
              <a:off x="3523" y="190"/>
              <a:ext cx="309" cy="309"/>
            </a:xfrm>
            <a:prstGeom prst="ellipse">
              <a:avLst/>
            </a:prstGeom>
            <a:gradFill rotWithShape="1">
              <a:gsLst>
                <a:gs pos="0">
                  <a:srgbClr val="91B0FF">
                    <a:gamma/>
                    <a:tint val="73725"/>
                    <a:invGamma/>
                  </a:srgbClr>
                </a:gs>
                <a:gs pos="100000">
                  <a:srgbClr val="91B0FF"/>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32962" eaLnBrk="1" fontAlgn="base" latinLnBrk="0" hangingPunct="1">
                <a:lnSpc>
                  <a:spcPct val="100000"/>
                </a:lnSpc>
                <a:spcBef>
                  <a:spcPct val="0"/>
                </a:spcBef>
                <a:spcAft>
                  <a:spcPct val="0"/>
                </a:spcAft>
                <a:buClrTx/>
                <a:buSzTx/>
                <a:buFontTx/>
                <a:buNone/>
                <a:tabLst/>
                <a:defRPr/>
              </a:pPr>
              <a:endParaRPr kumimoji="0" lang="en-IN" sz="1300" i="0" u="none" strike="noStrike" kern="0" cap="none" spc="0" normalizeH="0" baseline="0" noProof="0">
                <a:ln>
                  <a:noFill/>
                </a:ln>
                <a:solidFill>
                  <a:srgbClr val="000000"/>
                </a:solidFill>
                <a:effectLst/>
                <a:uLnTx/>
                <a:uFillTx/>
                <a:latin typeface="Book Antiqua" panose="02040602050305030304" pitchFamily="18" charset="0"/>
              </a:endParaRPr>
            </a:p>
          </p:txBody>
        </p:sp>
        <p:sp>
          <p:nvSpPr>
            <p:cNvPr id="77" name="Oval 89">
              <a:extLst>
                <a:ext uri="{FF2B5EF4-FFF2-40B4-BE49-F238E27FC236}">
                  <a16:creationId xmlns:a16="http://schemas.microsoft.com/office/drawing/2014/main" id="{B9A941B1-6FA1-0AA6-7885-D5A7CABBAC85}"/>
                </a:ext>
              </a:extLst>
            </p:cNvPr>
            <p:cNvSpPr>
              <a:spLocks noChangeArrowheads="1"/>
            </p:cNvSpPr>
            <p:nvPr/>
          </p:nvSpPr>
          <p:spPr bwMode="gray">
            <a:xfrm>
              <a:off x="3547" y="214"/>
              <a:ext cx="260" cy="261"/>
            </a:xfrm>
            <a:prstGeom prst="ellipse">
              <a:avLst/>
            </a:prstGeom>
            <a:gradFill rotWithShape="1">
              <a:gsLst>
                <a:gs pos="0">
                  <a:schemeClr val="accent1">
                    <a:lumMod val="50000"/>
                  </a:schemeClr>
                </a:gs>
                <a:gs pos="100000">
                  <a:srgbClr val="91B0FF">
                    <a:gamma/>
                    <a:tint val="73725"/>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32962" eaLnBrk="1" fontAlgn="base" latinLnBrk="0" hangingPunct="1">
                <a:lnSpc>
                  <a:spcPct val="100000"/>
                </a:lnSpc>
                <a:spcBef>
                  <a:spcPct val="0"/>
                </a:spcBef>
                <a:spcAft>
                  <a:spcPct val="0"/>
                </a:spcAft>
                <a:buClrTx/>
                <a:buSzTx/>
                <a:buFontTx/>
                <a:buNone/>
                <a:tabLst/>
                <a:defRPr/>
              </a:pPr>
              <a:r>
                <a:rPr kumimoji="0" lang="en-US" altLang="en-US" sz="1300" i="0" u="none" strike="noStrike" kern="0" cap="none" spc="0" normalizeH="0" baseline="0" noProof="0" dirty="0">
                  <a:ln>
                    <a:noFill/>
                  </a:ln>
                  <a:solidFill>
                    <a:srgbClr val="000000"/>
                  </a:solidFill>
                  <a:effectLst/>
                  <a:uLnTx/>
                  <a:uFillTx/>
                  <a:latin typeface="Book Antiqua" panose="02040602050305030304" pitchFamily="18" charset="0"/>
                </a:rPr>
                <a:t>8</a:t>
              </a:r>
              <a:endParaRPr kumimoji="0" lang="en-GB" altLang="en-US" sz="1300" i="0" u="none" strike="noStrike" kern="0" cap="none" spc="0" normalizeH="0" baseline="0" noProof="0" dirty="0">
                <a:ln>
                  <a:noFill/>
                </a:ln>
                <a:solidFill>
                  <a:srgbClr val="000000"/>
                </a:solidFill>
                <a:effectLst/>
                <a:uLnTx/>
                <a:uFillTx/>
                <a:latin typeface="Book Antiqua" panose="02040602050305030304" pitchFamily="18" charset="0"/>
              </a:endParaRPr>
            </a:p>
          </p:txBody>
        </p:sp>
      </p:grpSp>
      <p:grpSp>
        <p:nvGrpSpPr>
          <p:cNvPr id="12" name="Group 11">
            <a:extLst>
              <a:ext uri="{FF2B5EF4-FFF2-40B4-BE49-F238E27FC236}">
                <a16:creationId xmlns:a16="http://schemas.microsoft.com/office/drawing/2014/main" id="{8455C5F1-B08C-298D-974E-B8C141EFC743}"/>
              </a:ext>
            </a:extLst>
          </p:cNvPr>
          <p:cNvGrpSpPr/>
          <p:nvPr/>
        </p:nvGrpSpPr>
        <p:grpSpPr>
          <a:xfrm>
            <a:off x="7888266" y="4888076"/>
            <a:ext cx="2782731" cy="1588930"/>
            <a:chOff x="8044253" y="4952216"/>
            <a:chExt cx="2782731" cy="1588930"/>
          </a:xfrm>
        </p:grpSpPr>
        <p:sp>
          <p:nvSpPr>
            <p:cNvPr id="59" name="Rectangle 13">
              <a:extLst>
                <a:ext uri="{FF2B5EF4-FFF2-40B4-BE49-F238E27FC236}">
                  <a16:creationId xmlns:a16="http://schemas.microsoft.com/office/drawing/2014/main" id="{962C886C-8C9A-D7AB-58AF-EE4B47AC0174}"/>
                </a:ext>
              </a:extLst>
            </p:cNvPr>
            <p:cNvSpPr>
              <a:spLocks noChangeArrowheads="1"/>
            </p:cNvSpPr>
            <p:nvPr>
              <p:custDataLst>
                <p:tags r:id="rId4"/>
              </p:custDataLst>
            </p:nvPr>
          </p:nvSpPr>
          <p:spPr bwMode="gray">
            <a:xfrm>
              <a:off x="8332732" y="6317034"/>
              <a:ext cx="2103120" cy="182880"/>
            </a:xfrm>
            <a:prstGeom prst="rect">
              <a:avLst/>
            </a:prstGeom>
            <a:gradFill rotWithShape="1">
              <a:gsLst>
                <a:gs pos="25000">
                  <a:schemeClr val="accent1">
                    <a:lumMod val="50000"/>
                  </a:schemeClr>
                </a:gs>
                <a:gs pos="68000">
                  <a:srgbClr val="FFFFFF"/>
                </a:gs>
              </a:gsLst>
              <a:path path="shape">
                <a:fillToRect l="50000" t="50000" r="50000" b="50000"/>
              </a:path>
            </a:gradFill>
            <a:ln>
              <a:solidFill>
                <a:srgbClr val="96B9F6"/>
              </a:solidFill>
            </a:ln>
            <a:effectLst/>
          </p:spPr>
          <p:txBody>
            <a:bodyPr wrap="none"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L="0" marR="0" lvl="0" indent="0" algn="ctr" defTabSz="932962" eaLnBrk="1" fontAlgn="base" latinLnBrk="0" hangingPunct="1">
                <a:lnSpc>
                  <a:spcPct val="100000"/>
                </a:lnSpc>
                <a:spcBef>
                  <a:spcPct val="0"/>
                </a:spcBef>
                <a:spcAft>
                  <a:spcPct val="0"/>
                </a:spcAft>
                <a:buClrTx/>
                <a:buSzTx/>
                <a:buFontTx/>
                <a:buNone/>
                <a:tabLst/>
                <a:defRPr/>
              </a:pPr>
              <a:endParaRPr kumimoji="0" lang="en-IN" altLang="en-US" sz="1300" i="0" u="none" strike="noStrike" kern="0" cap="none" spc="0" normalizeH="0" baseline="0" noProof="0">
                <a:ln>
                  <a:noFill/>
                </a:ln>
                <a:solidFill>
                  <a:srgbClr val="000000"/>
                </a:solidFill>
                <a:effectLst/>
                <a:uLnTx/>
                <a:uFillTx/>
                <a:latin typeface="Book Antiqua" panose="02040602050305030304" pitchFamily="18" charset="0"/>
              </a:endParaRPr>
            </a:p>
          </p:txBody>
        </p:sp>
        <p:sp>
          <p:nvSpPr>
            <p:cNvPr id="60" name="Rectangle 57">
              <a:extLst>
                <a:ext uri="{FF2B5EF4-FFF2-40B4-BE49-F238E27FC236}">
                  <a16:creationId xmlns:a16="http://schemas.microsoft.com/office/drawing/2014/main" id="{194BCB26-950E-1A12-6358-DE27A4EB51B3}"/>
                </a:ext>
              </a:extLst>
            </p:cNvPr>
            <p:cNvSpPr>
              <a:spLocks noChangeAspect="1" noChangeArrowheads="1"/>
            </p:cNvSpPr>
            <p:nvPr>
              <p:custDataLst>
                <p:tags r:id="rId5"/>
              </p:custDataLst>
            </p:nvPr>
          </p:nvSpPr>
          <p:spPr bwMode="gray">
            <a:xfrm>
              <a:off x="8044253" y="4952216"/>
              <a:ext cx="2782731" cy="1588930"/>
            </a:xfrm>
            <a:prstGeom prst="rect">
              <a:avLst/>
            </a:prstGeom>
            <a:solidFill>
              <a:schemeClr val="accent1">
                <a:lumMod val="40000"/>
                <a:lumOff val="60000"/>
                <a:alpha val="70195"/>
              </a:schemeClr>
            </a:solidFill>
            <a:ln w="9525" algn="ctr">
              <a:solidFill>
                <a:srgbClr val="96B9F6"/>
              </a:solidFill>
              <a:miter lim="800000"/>
              <a:headEnd type="none" w="sm" len="sm"/>
              <a:tailEnd type="none" w="sm" len="sm"/>
            </a:ln>
            <a:effectLst/>
          </p:spPr>
          <p:txBody>
            <a:bodyPr lIns="46622" tIns="46622" rIns="46622" bIns="46622" anchor="ctr"/>
            <a:lstStyle>
              <a:lvl1pPr algn="ctr">
                <a:defRPr sz="1000">
                  <a:solidFill>
                    <a:schemeClr val="tx1"/>
                  </a:solidFill>
                  <a:latin typeface="Arial" panose="020B0604020202020204" pitchFamily="34" charset="0"/>
                </a:defRPr>
              </a:lvl1pPr>
              <a:lvl2pPr marL="742950" indent="-285750" algn="ctr">
                <a:defRPr sz="1000">
                  <a:solidFill>
                    <a:schemeClr val="tx1"/>
                  </a:solidFill>
                  <a:latin typeface="Arial" panose="020B0604020202020204" pitchFamily="34" charset="0"/>
                </a:defRPr>
              </a:lvl2pPr>
              <a:lvl3pPr marL="1143000" indent="-228600" algn="ctr">
                <a:defRPr sz="1000">
                  <a:solidFill>
                    <a:schemeClr val="tx1"/>
                  </a:solidFill>
                  <a:latin typeface="Arial" panose="020B0604020202020204" pitchFamily="34" charset="0"/>
                </a:defRPr>
              </a:lvl3pPr>
              <a:lvl4pPr marL="1600200" indent="-228600" algn="ctr">
                <a:defRPr sz="1000">
                  <a:solidFill>
                    <a:schemeClr val="tx1"/>
                  </a:solidFill>
                  <a:latin typeface="Arial" panose="020B0604020202020204" pitchFamily="34" charset="0"/>
                </a:defRPr>
              </a:lvl4pPr>
              <a:lvl5pPr marL="2057400" indent="-228600" algn="ctr">
                <a:defRPr sz="1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
                  <a:solidFill>
                    <a:schemeClr val="tx1"/>
                  </a:solidFill>
                  <a:latin typeface="Arial" panose="020B0604020202020204" pitchFamily="34" charset="0"/>
                </a:defRPr>
              </a:lvl9pPr>
            </a:lstStyle>
            <a:p>
              <a:pPr marL="0" marR="0" lvl="0" indent="0" algn="ctr" defTabSz="932962" rtl="1" eaLnBrk="1" fontAlgn="base" latinLnBrk="0" hangingPunct="1">
                <a:lnSpc>
                  <a:spcPct val="100000"/>
                </a:lnSpc>
                <a:spcBef>
                  <a:spcPct val="0"/>
                </a:spcBef>
                <a:spcAft>
                  <a:spcPct val="0"/>
                </a:spcAft>
                <a:buClrTx/>
                <a:buSzPct val="120000"/>
                <a:buFontTx/>
                <a:buNone/>
                <a:tabLst/>
                <a:defRPr/>
              </a:pPr>
              <a:r>
                <a:rPr lang="en-GB" altLang="en-US" sz="1600" kern="0" dirty="0">
                  <a:solidFill>
                    <a:srgbClr val="000000"/>
                  </a:solidFill>
                  <a:latin typeface="Book Antiqua" panose="02040602050305030304" pitchFamily="18" charset="0"/>
                </a:rPr>
                <a:t>Pharmaceuticals industry eyeing crop protection for diversification</a:t>
              </a:r>
            </a:p>
          </p:txBody>
        </p:sp>
        <p:grpSp>
          <p:nvGrpSpPr>
            <p:cNvPr id="78" name="Group 90">
              <a:extLst>
                <a:ext uri="{FF2B5EF4-FFF2-40B4-BE49-F238E27FC236}">
                  <a16:creationId xmlns:a16="http://schemas.microsoft.com/office/drawing/2014/main" id="{571B9041-9893-C497-ED4C-131D7D6C5A5B}"/>
                </a:ext>
              </a:extLst>
            </p:cNvPr>
            <p:cNvGrpSpPr>
              <a:grpSpLocks/>
            </p:cNvGrpSpPr>
            <p:nvPr>
              <p:custDataLst>
                <p:tags r:id="rId6"/>
              </p:custDataLst>
            </p:nvPr>
          </p:nvGrpSpPr>
          <p:grpSpPr bwMode="auto">
            <a:xfrm>
              <a:off x="9336150" y="4952216"/>
              <a:ext cx="288315" cy="291554"/>
              <a:chOff x="3523" y="190"/>
              <a:chExt cx="309" cy="309"/>
            </a:xfrm>
          </p:grpSpPr>
          <p:sp>
            <p:nvSpPr>
              <p:cNvPr id="79" name="Oval 91">
                <a:extLst>
                  <a:ext uri="{FF2B5EF4-FFF2-40B4-BE49-F238E27FC236}">
                    <a16:creationId xmlns:a16="http://schemas.microsoft.com/office/drawing/2014/main" id="{30520E52-B698-1075-978D-5B101C4415C3}"/>
                  </a:ext>
                </a:extLst>
              </p:cNvPr>
              <p:cNvSpPr>
                <a:spLocks noChangeArrowheads="1"/>
              </p:cNvSpPr>
              <p:nvPr/>
            </p:nvSpPr>
            <p:spPr bwMode="gray">
              <a:xfrm>
                <a:off x="3523" y="190"/>
                <a:ext cx="309" cy="309"/>
              </a:xfrm>
              <a:prstGeom prst="ellipse">
                <a:avLst/>
              </a:prstGeom>
              <a:gradFill rotWithShape="1">
                <a:gsLst>
                  <a:gs pos="0">
                    <a:srgbClr val="91B0FF">
                      <a:gamma/>
                      <a:tint val="73725"/>
                      <a:invGamma/>
                    </a:srgbClr>
                  </a:gs>
                  <a:gs pos="100000">
                    <a:srgbClr val="91B0FF"/>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32962" eaLnBrk="1" fontAlgn="base" latinLnBrk="0" hangingPunct="1">
                  <a:lnSpc>
                    <a:spcPct val="100000"/>
                  </a:lnSpc>
                  <a:spcBef>
                    <a:spcPct val="0"/>
                  </a:spcBef>
                  <a:spcAft>
                    <a:spcPct val="0"/>
                  </a:spcAft>
                  <a:buClrTx/>
                  <a:buSzTx/>
                  <a:buFontTx/>
                  <a:buNone/>
                  <a:tabLst/>
                  <a:defRPr/>
                </a:pPr>
                <a:endParaRPr kumimoji="0" lang="en-IN" sz="1300" i="0" u="none" strike="noStrike" kern="0" cap="none" spc="0" normalizeH="0" baseline="0" noProof="0">
                  <a:ln>
                    <a:noFill/>
                  </a:ln>
                  <a:solidFill>
                    <a:srgbClr val="000000"/>
                  </a:solidFill>
                  <a:effectLst/>
                  <a:uLnTx/>
                  <a:uFillTx/>
                  <a:latin typeface="Book Antiqua" panose="02040602050305030304" pitchFamily="18" charset="0"/>
                </a:endParaRPr>
              </a:p>
            </p:txBody>
          </p:sp>
          <p:sp>
            <p:nvSpPr>
              <p:cNvPr id="80" name="Oval 92">
                <a:extLst>
                  <a:ext uri="{FF2B5EF4-FFF2-40B4-BE49-F238E27FC236}">
                    <a16:creationId xmlns:a16="http://schemas.microsoft.com/office/drawing/2014/main" id="{3CB75CFD-7BE1-D3BF-9EBD-A62C0D4745B6}"/>
                  </a:ext>
                </a:extLst>
              </p:cNvPr>
              <p:cNvSpPr>
                <a:spLocks noChangeArrowheads="1"/>
              </p:cNvSpPr>
              <p:nvPr/>
            </p:nvSpPr>
            <p:spPr bwMode="gray">
              <a:xfrm>
                <a:off x="3547" y="214"/>
                <a:ext cx="260" cy="261"/>
              </a:xfrm>
              <a:prstGeom prst="ellipse">
                <a:avLst/>
              </a:prstGeom>
              <a:gradFill rotWithShape="1">
                <a:gsLst>
                  <a:gs pos="0">
                    <a:schemeClr val="accent1">
                      <a:lumMod val="50000"/>
                    </a:schemeClr>
                  </a:gs>
                  <a:gs pos="100000">
                    <a:srgbClr val="91B0FF">
                      <a:gamma/>
                      <a:tint val="73725"/>
                      <a:invGamma/>
                    </a:srgbClr>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32962" eaLnBrk="1" fontAlgn="base" latinLnBrk="0" hangingPunct="1">
                  <a:lnSpc>
                    <a:spcPct val="100000"/>
                  </a:lnSpc>
                  <a:spcBef>
                    <a:spcPct val="0"/>
                  </a:spcBef>
                  <a:spcAft>
                    <a:spcPct val="0"/>
                  </a:spcAft>
                  <a:buClrTx/>
                  <a:buSzTx/>
                  <a:buFontTx/>
                  <a:buNone/>
                  <a:tabLst/>
                  <a:defRPr/>
                </a:pPr>
                <a:r>
                  <a:rPr kumimoji="0" lang="en-US" altLang="en-US" sz="1300" i="0" u="none" strike="noStrike" kern="0" cap="none" spc="0" normalizeH="0" baseline="0" noProof="0" dirty="0">
                    <a:ln>
                      <a:noFill/>
                    </a:ln>
                    <a:solidFill>
                      <a:srgbClr val="000000"/>
                    </a:solidFill>
                    <a:effectLst/>
                    <a:uLnTx/>
                    <a:uFillTx/>
                    <a:latin typeface="Book Antiqua" panose="02040602050305030304" pitchFamily="18" charset="0"/>
                  </a:rPr>
                  <a:t>10</a:t>
                </a:r>
                <a:endParaRPr kumimoji="0" lang="en-GB" altLang="en-US" sz="1300" i="0" u="none" strike="noStrike" kern="0" cap="none" spc="0" normalizeH="0" baseline="0" noProof="0" dirty="0">
                  <a:ln>
                    <a:noFill/>
                  </a:ln>
                  <a:solidFill>
                    <a:srgbClr val="000000"/>
                  </a:solidFill>
                  <a:effectLst/>
                  <a:uLnTx/>
                  <a:uFillTx/>
                  <a:latin typeface="Book Antiqua" panose="02040602050305030304" pitchFamily="18" charset="0"/>
                </a:endParaRPr>
              </a:p>
            </p:txBody>
          </p:sp>
        </p:grpSp>
      </p:grpSp>
      <p:sp>
        <p:nvSpPr>
          <p:cNvPr id="13" name="TextBox 12">
            <a:extLst>
              <a:ext uri="{FF2B5EF4-FFF2-40B4-BE49-F238E27FC236}">
                <a16:creationId xmlns:a16="http://schemas.microsoft.com/office/drawing/2014/main" id="{C4FAECF3-F071-7CFA-976D-31BF4C66907B}"/>
              </a:ext>
            </a:extLst>
          </p:cNvPr>
          <p:cNvSpPr txBox="1"/>
          <p:nvPr/>
        </p:nvSpPr>
        <p:spPr>
          <a:xfrm>
            <a:off x="23123" y="6589293"/>
            <a:ext cx="4189113" cy="246221"/>
          </a:xfrm>
          <a:prstGeom prst="rect">
            <a:avLst/>
          </a:prstGeom>
          <a:noFill/>
        </p:spPr>
        <p:txBody>
          <a:bodyPr wrap="square">
            <a:spAutoFit/>
          </a:bodyPr>
          <a:lstStyle/>
          <a:p>
            <a:pPr algn="ctr"/>
            <a:r>
              <a:rPr lang="en-US" sz="1000" dirty="0">
                <a:effectLst/>
                <a:latin typeface="Book Antiqua" panose="02040602050305030304" pitchFamily="18" charset="0"/>
                <a:ea typeface="Calibri" panose="020F0502020204030204" pitchFamily="34" charset="0"/>
                <a:cs typeface="Times New Roman" panose="02020603050405020304" pitchFamily="18" charset="0"/>
              </a:rPr>
              <a:t>Source: Stakeholder Discussion, CropLife, YES BANK Analysis</a:t>
            </a:r>
          </a:p>
        </p:txBody>
      </p:sp>
      <p:sp>
        <p:nvSpPr>
          <p:cNvPr id="14" name="Slide Number Placeholder 5">
            <a:extLst>
              <a:ext uri="{FF2B5EF4-FFF2-40B4-BE49-F238E27FC236}">
                <a16:creationId xmlns:a16="http://schemas.microsoft.com/office/drawing/2014/main" id="{C4F1A268-A4E0-B68D-87A5-B928A4928B87}"/>
              </a:ext>
            </a:extLst>
          </p:cNvPr>
          <p:cNvSpPr>
            <a:spLocks noGrp="1"/>
          </p:cNvSpPr>
          <p:nvPr>
            <p:ph type="sldNum" sz="quarter" idx="12"/>
          </p:nvPr>
        </p:nvSpPr>
        <p:spPr>
          <a:xfrm>
            <a:off x="11887200" y="6620794"/>
            <a:ext cx="283688" cy="237205"/>
          </a:xfrm>
        </p:spPr>
        <p:txBody>
          <a:bodyPr/>
          <a:lstStyle/>
          <a:p>
            <a:fld id="{8D4F848A-3D41-4A27-994B-6B24ACA903D0}" type="slidenum">
              <a:rPr lang="en-US" sz="1000" smtClean="0">
                <a:solidFill>
                  <a:schemeClr val="bg1"/>
                </a:solidFill>
                <a:latin typeface="Book Antiqua" panose="02040602050305030304" pitchFamily="18" charset="0"/>
              </a:rPr>
              <a:t>9</a:t>
            </a:fld>
            <a:endParaRPr lang="en-US" sz="100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37902391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T1vFmphlfUa2lj1CWl5Rh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98v.LgEumU6lxo693r68dw"/>
</p:tagLst>
</file>

<file path=ppt/tags/tag11.xml><?xml version="1.0" encoding="utf-8"?>
<p:tagLst xmlns:a="http://schemas.openxmlformats.org/drawingml/2006/main" xmlns:r="http://schemas.openxmlformats.org/officeDocument/2006/relationships" xmlns:p="http://schemas.openxmlformats.org/presentationml/2006/main">
  <p:tag name="NAME" val="CustomIcon"/>
</p:tagLst>
</file>

<file path=ppt/tags/tag12.xml><?xml version="1.0" encoding="utf-8"?>
<p:tagLst xmlns:a="http://schemas.openxmlformats.org/drawingml/2006/main" xmlns:r="http://schemas.openxmlformats.org/officeDocument/2006/relationships" xmlns:p="http://schemas.openxmlformats.org/presentationml/2006/main">
  <p:tag name="NAME" val="CustomIcon"/>
</p:tagLst>
</file>

<file path=ppt/tags/tag13.xml><?xml version="1.0" encoding="utf-8"?>
<p:tagLst xmlns:a="http://schemas.openxmlformats.org/drawingml/2006/main" xmlns:r="http://schemas.openxmlformats.org/officeDocument/2006/relationships" xmlns:p="http://schemas.openxmlformats.org/presentationml/2006/main">
  <p:tag name="NAME" val="CustomIcon"/>
</p:tagLst>
</file>

<file path=ppt/tags/tag14.xml><?xml version="1.0" encoding="utf-8"?>
<p:tagLst xmlns:a="http://schemas.openxmlformats.org/drawingml/2006/main" xmlns:r="http://schemas.openxmlformats.org/officeDocument/2006/relationships" xmlns:p="http://schemas.openxmlformats.org/presentationml/2006/main">
  <p:tag name="NAME" val="CustomIcon"/>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98v.LgEumU6lxo693r68d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T1vFmphlfUa2lj1CWl5Rh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T1vFmphlfUa2lj1CWl5Rh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T1vFmphlfUa2lj1CWl5Rh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kBT0Q9pvHBq7IxGAyXLcQ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98v.LgEumU6lxo693r68d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kBT0Q9pvHBq7IxGAyXLcQ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kBT0Q9pvHBq7IxGAyXLcQ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6gw4_RrBWUmVOA6MFZBoV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k4ctkF3uFEaOx3aAviZ7U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yp9EyEz_mT8bLURfHvIt3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4wc1VwDVi4WgohVpoBeZ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iWDY_sXx8Q2BSQsAFkBwp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TSO.T70RTKPvYyqUfdWIv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F1KYanogAJ.KNSzAeUHjg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TSO.T70RTKPvYyqUfdWIvA"/>
</p:tagLst>
</file>

<file path=ppt/tags/tag3.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F1KYanogAJ.KNSzAeUHjg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TSO.T70RTKPvYyqUfdWIv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F1KYanogAJ.KNSzAeUHjgw"/>
</p:tagLst>
</file>

<file path=ppt/tags/tag33.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34.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35.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r3I2R6caLUmTvY0S49ACU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hdXHN98PCkGJ3S5.SquPA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0nl7B.pcUkujpudNdXg3h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r3I2R6caLUmTvY0S49ACU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lxjDglktNKutQblgtPC.u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wi8FSidL3ku4S8P.FVnbw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C2h62HgVbkS7TmeWL7Ocm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r3I2R6caLUmTvY0S49ACU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Uvl4ZQkwyUeKdAES9duML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baK5QPD2JkWfY3TWKK5KA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r3I2R6caLUmTvY0S49ACU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GkGo5REg0OB3fCwJMGNI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C2h62HgVbkS7TmeWL7Ocm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r3I2R6caLUmTvY0S49ACU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Uvl4ZQkwyUeKdAES9duM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F1KYanogAJ.KNSzAeUHjg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0nl7B.pcUkujpudNdXg3h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r3I2R6caLUmTvY0S49ACU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Uc6Bc3jAykiHLRMY7UdB3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n9H07MAz4k2SPJPEJF4KV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r3I2R6caLUmTvY0S49ACU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FQJncq25JEiZN.smKfZGu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rcyRHJzoPkWa5Y7f4EMAP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r3I2R6caLUmTvY0S49ACU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wi8FSidL3ku4S8P.FVnbw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Yk6qFBEPNUiHPBqsF6aiU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TSO.T70RTKPvYyqUfdWIv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r3I2R6caLUmTvY0S49ACU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9cI1z06OLEy3JQESap0y2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ytp0oKcfykede.TNS8y6G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r3I2R6caLUmTvY0S49ACU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hdXHN98PCkGJ3S5.SquPA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baK5QPD2JkWfY3TWKK5KA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fR8eyAAmKECZK.ekSKUpwA"/>
</p:tagLst>
</file>

<file path=ppt/tags/tag67.xml><?xml version="1.0" encoding="utf-8"?>
<p:tagLst xmlns:a="http://schemas.openxmlformats.org/drawingml/2006/main" xmlns:r="http://schemas.openxmlformats.org/officeDocument/2006/relationships" xmlns:p="http://schemas.openxmlformats.org/presentationml/2006/main">
  <p:tag name="1LEVEL" val="10"/>
  <p:tag name="2LEVEL" val="5"/>
  <p:tag name="3LEVEL" val="2.5"/>
  <p:tag name="4LEVEL" val="1.25"/>
  <p:tag name="5LEVEL" val="0.62"/>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fR8eyAAmKECZK.ekSKUpwA"/>
</p:tagLst>
</file>

<file path=ppt/tags/tag69.xml><?xml version="1.0" encoding="utf-8"?>
<p:tagLst xmlns:a="http://schemas.openxmlformats.org/drawingml/2006/main" xmlns:r="http://schemas.openxmlformats.org/officeDocument/2006/relationships" xmlns:p="http://schemas.openxmlformats.org/presentationml/2006/main">
  <p:tag name="1LEVEL" val="10"/>
  <p:tag name="2LEVEL" val="5"/>
  <p:tag name="3LEVEL" val="2.5"/>
  <p:tag name="4LEVEL" val="1.25"/>
  <p:tag name="5LEVEL" val="0.62"/>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PGVzFTniUI5yQsjWLgrIk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fR8eyAAmKECZK.ekSKUpwA"/>
</p:tagLst>
</file>

<file path=ppt/tags/tag71.xml><?xml version="1.0" encoding="utf-8"?>
<p:tagLst xmlns:a="http://schemas.openxmlformats.org/drawingml/2006/main" xmlns:r="http://schemas.openxmlformats.org/officeDocument/2006/relationships" xmlns:p="http://schemas.openxmlformats.org/presentationml/2006/main">
  <p:tag name="1LEVEL" val="10"/>
  <p:tag name="2LEVEL" val="5"/>
  <p:tag name="3LEVEL" val="2.5"/>
  <p:tag name="4LEVEL" val="1.25"/>
  <p:tag name="5LEVEL" val="0.62"/>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fR8eyAAmKECZK.ekSKUpwA"/>
</p:tagLst>
</file>

<file path=ppt/tags/tag73.xml><?xml version="1.0" encoding="utf-8"?>
<p:tagLst xmlns:a="http://schemas.openxmlformats.org/drawingml/2006/main" xmlns:r="http://schemas.openxmlformats.org/officeDocument/2006/relationships" xmlns:p="http://schemas.openxmlformats.org/presentationml/2006/main">
  <p:tag name="1LEVEL" val="10"/>
  <p:tag name="2LEVEL" val="5"/>
  <p:tag name="3LEVEL" val="2.5"/>
  <p:tag name="4LEVEL" val="1.25"/>
  <p:tag name="5LEVEL" val="0.62"/>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fR8eyAAmKECZK.ekSKUpwA"/>
</p:tagLst>
</file>

<file path=ppt/tags/tag75.xml><?xml version="1.0" encoding="utf-8"?>
<p:tagLst xmlns:a="http://schemas.openxmlformats.org/drawingml/2006/main" xmlns:r="http://schemas.openxmlformats.org/officeDocument/2006/relationships" xmlns:p="http://schemas.openxmlformats.org/presentationml/2006/main">
  <p:tag name="1LEVEL" val="10"/>
  <p:tag name="2LEVEL" val="5"/>
  <p:tag name="3LEVEL" val="2.5"/>
  <p:tag name="4LEVEL" val="1.25"/>
  <p:tag name="5LEVEL" val="0.62"/>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fR8eyAAmKECZK.ekSKUpwA"/>
</p:tagLst>
</file>

<file path=ppt/tags/tag77.xml><?xml version="1.0" encoding="utf-8"?>
<p:tagLst xmlns:a="http://schemas.openxmlformats.org/drawingml/2006/main" xmlns:r="http://schemas.openxmlformats.org/officeDocument/2006/relationships" xmlns:p="http://schemas.openxmlformats.org/presentationml/2006/main">
  <p:tag name="1LEVEL" val="10"/>
  <p:tag name="2LEVEL" val="5"/>
  <p:tag name="3LEVEL" val="2.5"/>
  <p:tag name="4LEVEL" val="1.25"/>
  <p:tag name="5LEVEL" val="0.62"/>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fR8eyAAmKECZK.ekSKUpwA"/>
</p:tagLst>
</file>

<file path=ppt/tags/tag79.xml><?xml version="1.0" encoding="utf-8"?>
<p:tagLst xmlns:a="http://schemas.openxmlformats.org/drawingml/2006/main" xmlns:r="http://schemas.openxmlformats.org/officeDocument/2006/relationships" xmlns:p="http://schemas.openxmlformats.org/presentationml/2006/main">
  <p:tag name="1LEVEL" val="10"/>
  <p:tag name="2LEVEL" val="5"/>
  <p:tag name="3LEVEL" val="2.5"/>
  <p:tag name="4LEVEL" val="1.25"/>
  <p:tag name="5LEVEL" val="0.62"/>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kXVY2WJiIwDxZbz8fX5Vp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fR8eyAAmKECZK.ekSKUpwA"/>
</p:tagLst>
</file>

<file path=ppt/tags/tag81.xml><?xml version="1.0" encoding="utf-8"?>
<p:tagLst xmlns:a="http://schemas.openxmlformats.org/drawingml/2006/main" xmlns:r="http://schemas.openxmlformats.org/officeDocument/2006/relationships" xmlns:p="http://schemas.openxmlformats.org/presentationml/2006/main">
  <p:tag name="1LEVEL" val="10"/>
  <p:tag name="2LEVEL" val="5"/>
  <p:tag name="3LEVEL" val="2.5"/>
  <p:tag name="4LEVEL" val="1.25"/>
  <p:tag name="5LEVEL" val="0.62"/>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ScvVINDc4PLY4oXWZkO5Yw"/>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0">
    <a:dk1>
      <a:srgbClr val="000000"/>
    </a:dk1>
    <a:lt1>
      <a:srgbClr val="FFFFFF"/>
    </a:lt1>
    <a:dk2>
      <a:srgbClr val="FFFFFF"/>
    </a:dk2>
    <a:lt2>
      <a:srgbClr val="FFFFFF"/>
    </a:lt2>
    <a:accent1>
      <a:srgbClr val="051C2C"/>
    </a:accent1>
    <a:accent2>
      <a:srgbClr val="00A9F4"/>
    </a:accent2>
    <a:accent3>
      <a:srgbClr val="2251FF"/>
    </a:accent3>
    <a:accent4>
      <a:srgbClr val="AAE6F0"/>
    </a:accent4>
    <a:accent5>
      <a:srgbClr val="3C96B4"/>
    </a:accent5>
    <a:accent6>
      <a:srgbClr val="AFC3FF"/>
    </a:accent6>
    <a:hlink>
      <a:srgbClr val="1F40E6"/>
    </a:hlink>
    <a:folHlink>
      <a:srgbClr val="8C5AC8"/>
    </a:folHlink>
  </a:clrScheme>
  <a:fontScheme name="Whit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8225</TotalTime>
  <Words>4130</Words>
  <Application>Microsoft Office PowerPoint</Application>
  <PresentationFormat>Widescreen</PresentationFormat>
  <Paragraphs>505</Paragraphs>
  <Slides>23</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Book Antiqua</vt:lpstr>
      <vt:lpstr>Calibri</vt:lpstr>
      <vt:lpstr>Segoe UI</vt:lpstr>
      <vt:lpstr>Wingdings</vt:lpstr>
      <vt:lpstr>Custom Design</vt:lpstr>
      <vt:lpstr>Office Theme</vt:lpstr>
      <vt:lpstr>PowerPoint Presentation</vt:lpstr>
      <vt:lpstr>Scope of presentation</vt:lpstr>
      <vt:lpstr>A variety of macrotrends are redefining the ask from Indian agriculture</vt:lpstr>
      <vt:lpstr>Significantly increasing agri-productivity is a mission critical ….</vt:lpstr>
      <vt:lpstr> One of the key challenges: Crop yield loss due to pest attack</vt:lpstr>
      <vt:lpstr>India overview: Crop protection solutions (usage in volume)</vt:lpstr>
      <vt:lpstr>Usage comparison: India vs Global</vt:lpstr>
      <vt:lpstr>India – Emerging as a preferred global manufacturing destination</vt:lpstr>
      <vt:lpstr>Winds of change  10 key trends that the Indian industry is undergoing ..</vt:lpstr>
      <vt:lpstr>Winds of Change….. Shifts towards sustainable farming</vt:lpstr>
      <vt:lpstr>Winds of Change….. Embracing technology and digitisation</vt:lpstr>
      <vt:lpstr>Winds of Change….. Industry megatrends</vt:lpstr>
      <vt:lpstr>Crop protection industry’s strides towards sustainability</vt:lpstr>
      <vt:lpstr>Case studies: select sustainability initiatives</vt:lpstr>
      <vt:lpstr>Case studies: select sustainability initiatives</vt:lpstr>
      <vt:lpstr>Government initiatives</vt:lpstr>
      <vt:lpstr>Challenges</vt:lpstr>
      <vt:lpstr>Myths vs actuality</vt:lpstr>
      <vt:lpstr>PowerPoint Presentation</vt:lpstr>
      <vt:lpstr>Boosting contribution to sustainable growth - What should Industry do?</vt:lpstr>
      <vt:lpstr>How can policymakers support?</vt:lpstr>
      <vt:lpstr>PowerPoint Presentation</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Sunjay Vuppuluri (ABF)</dc:creator>
  <cp:lastModifiedBy>Sunjay Vuppuluri (FASAR)</cp:lastModifiedBy>
  <cp:revision>1018</cp:revision>
  <cp:lastPrinted>2023-09-27T10:43:33Z</cp:lastPrinted>
  <dcterms:created xsi:type="dcterms:W3CDTF">2022-01-04T06:59:05Z</dcterms:created>
  <dcterms:modified xsi:type="dcterms:W3CDTF">2023-09-27T11:24:51Z</dcterms:modified>
</cp:coreProperties>
</file>